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2211DB-DCBE-4964-9E7C-5DC7CE3E2461}" type="datetimeFigureOut">
              <a:rPr lang="ru-RU" smtClean="0"/>
              <a:t>пн 07.10.19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D46C09-69B2-427D-96E5-31C756DE30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</a:t>
            </a:r>
            <a:r>
              <a:rPr lang="ru-RU" sz="5400" dirty="0" smtClean="0"/>
              <a:t>Крупнопанельные здания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Преподаватель </a:t>
            </a:r>
          </a:p>
          <a:p>
            <a:r>
              <a:rPr lang="ru-RU" dirty="0" smtClean="0"/>
              <a:t>ФГА ОУ ВО БФУ им. И Канта </a:t>
            </a:r>
            <a:r>
              <a:rPr lang="ru-RU" dirty="0" err="1" smtClean="0"/>
              <a:t>ИПТРиГ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А. Н. Панина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89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7" y="188640"/>
            <a:ext cx="8676456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6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60432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41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Долговечность стальных деталей (связей), соединяющих элементы полносборных зданий зависит от их коррозионной стойкости, которая обеспечивается: </a:t>
            </a:r>
            <a:endParaRPr lang="ru-RU" dirty="0" smtClean="0"/>
          </a:p>
          <a:p>
            <a:r>
              <a:rPr lang="ru-RU" dirty="0" smtClean="0"/>
              <a:t>Размещением </a:t>
            </a:r>
            <a:r>
              <a:rPr lang="ru-RU" dirty="0"/>
              <a:t>элементов крепления во внутренней части стены, менее подверженной промерзанию и увлажнению; </a:t>
            </a:r>
            <a:endParaRPr lang="ru-RU" dirty="0" smtClean="0"/>
          </a:p>
          <a:p>
            <a:r>
              <a:rPr lang="ru-RU" dirty="0" smtClean="0"/>
              <a:t>Применением </a:t>
            </a:r>
            <a:r>
              <a:rPr lang="ru-RU" dirty="0"/>
              <a:t>защитных покрытий (полимерное, лакокрасочное, </a:t>
            </a:r>
            <a:r>
              <a:rPr lang="ru-RU" dirty="0" err="1"/>
              <a:t>напыленное</a:t>
            </a:r>
            <a:r>
              <a:rPr lang="ru-RU" dirty="0"/>
              <a:t>) сварных швов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Герметизацией, утеплением и </a:t>
            </a:r>
            <a:r>
              <a:rPr lang="ru-RU" dirty="0" err="1"/>
              <a:t>замоноличиванием</a:t>
            </a:r>
            <a:r>
              <a:rPr lang="ru-RU" dirty="0"/>
              <a:t> стыков, исключающих протечки, образование конденсата и других воздействий, вызывающих коррозию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Каркасно-панельные здания широко применяются при строительстве общественных зданий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Для них характерны две конструктивные схемы — с поперечным и продольным расположением ригелей.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каркасных панельных зданиях действующие на них нагрузки воспринимают ригели и стойки каркаса, а панели выполняют чаще всего лишь ограждающие функции.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Различают </a:t>
            </a:r>
            <a:r>
              <a:rPr lang="ru-RU" dirty="0"/>
              <a:t>следующие конструктивные схемы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с полным поперечным каркасом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 полным продольным каркасом;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пространственным каркасом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 неполным поперечным каркасом и несущими наружными стенами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err="1"/>
              <a:t>опиранием</a:t>
            </a:r>
            <a:r>
              <a:rPr lang="ru-RU" dirty="0"/>
              <a:t> плит перекрытия по четырем углам непосредственно на колонны;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err="1"/>
              <a:t>опиранием</a:t>
            </a:r>
            <a:r>
              <a:rPr lang="ru-RU" dirty="0"/>
              <a:t> плит на наружные панели и на две стойки по внутреннему ряду.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Эти </a:t>
            </a:r>
            <a:r>
              <a:rPr lang="ru-RU" dirty="0"/>
              <a:t>схемы особенно эффективны для общественных </a:t>
            </a:r>
            <a:r>
              <a:rPr lang="ru-RU" dirty="0" smtClean="0"/>
              <a:t>зданий.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98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6" y="324255"/>
            <a:ext cx="9010275" cy="59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19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60444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41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0" y="188640"/>
            <a:ext cx="8748464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70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76456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58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Их размещают в направлении, перпендикулярном направлению рам, и в их плоскости. Расстояние между стенками-связями обычно принимают 24—30 м. Эти системы применяют при проектировании общественных зданий высотой до 12 этажей с унифицированными конструктивно-планировочными сетками 6 х 6 и 6 х 3 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Для общественных зданий большой этажности применяют связевые системы каркасов с пространственными связевыми элементами в виде жестко соединенных между собой под углом стенок или пространственных элементов, проходящих по всей высоте здания, образующих так называемое ядро жесткости.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Эти </a:t>
            </a:r>
            <a:r>
              <a:rPr lang="ru-RU" dirty="0"/>
              <a:t>пространственные связевые элементы жесткости закрепляют в фундаментах и соединяют с перекрытиями, образующими поэтажные горизонтальные связи-диафрагмы (диски), которые и воспринимают передаваемые на стены горизонтальные (ветровые) нагрузки. Пространственные связевые элементы размещают обычно в центральной части высотных зданий.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Пространственная </a:t>
            </a:r>
            <a:r>
              <a:rPr lang="ru-RU" dirty="0"/>
              <a:t>жесткость каркасно-панельных зданий обеспечивается: </a:t>
            </a:r>
            <a:endParaRPr lang="ru-RU" dirty="0" smtClean="0"/>
          </a:p>
          <a:p>
            <a:r>
              <a:rPr lang="ru-RU" dirty="0" smtClean="0"/>
              <a:t>жестким </a:t>
            </a:r>
            <a:r>
              <a:rPr lang="ru-RU" dirty="0"/>
              <a:t>сопряжением элементов каркаса в узлах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установкой стенок жесткости; укладкой связевых и </a:t>
            </a:r>
            <a:r>
              <a:rPr lang="ru-RU" dirty="0" err="1"/>
              <a:t>пристенных</a:t>
            </a:r>
            <a:r>
              <a:rPr lang="ru-RU" dirty="0"/>
              <a:t> плит между колоннами здания; заделкой швов между плитами перекрытия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устройством связей стен лестничных клеток и лифтовых шахте каркасом здания.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В число элементов сборного железобетонного каркаса входят одно- или двухэтажные колонны прямоугольного сечения с консолями для </a:t>
            </a:r>
            <a:r>
              <a:rPr lang="ru-RU" dirty="0" err="1"/>
              <a:t>опирания</a:t>
            </a:r>
            <a:r>
              <a:rPr lang="ru-RU" dirty="0"/>
              <a:t> ригелей, ригели таврового сечения с полками для </a:t>
            </a:r>
            <a:r>
              <a:rPr lang="ru-RU" dirty="0" err="1"/>
              <a:t>опирания</a:t>
            </a:r>
            <a:r>
              <a:rPr lang="ru-RU" dirty="0"/>
              <a:t> плит перекрытия и лестничных маршей, плиты перекрытия.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Узлы </a:t>
            </a:r>
            <a:r>
              <a:rPr lang="ru-RU" dirty="0"/>
              <a:t>железобетонного каркаса включают в себя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i="1" dirty="0"/>
              <a:t>стыки колонн</a:t>
            </a:r>
            <a:r>
              <a:rPr lang="ru-RU" dirty="0"/>
              <a:t>, которые осуществляют через бетонные выступы на оголовках с последующей сваркой выпусков арматуры и </a:t>
            </a:r>
            <a:r>
              <a:rPr lang="ru-RU" dirty="0" err="1"/>
              <a:t>замоноличивания</a:t>
            </a:r>
            <a:r>
              <a:rPr lang="ru-RU" dirty="0"/>
              <a:t> стыка бетоном;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i="1" dirty="0" err="1"/>
              <a:t>опирание</a:t>
            </a:r>
            <a:r>
              <a:rPr lang="ru-RU" i="1" dirty="0"/>
              <a:t> ригеля на консоль колонны </a:t>
            </a:r>
            <a:r>
              <a:rPr lang="ru-RU" dirty="0"/>
              <a:t>с закреплением ригеля в нижней части сваркой закладных деталей, а в верхней зоне — стальной накладкой, соединяющей закладные ригеля и консоли колонны, с последующим </a:t>
            </a:r>
            <a:r>
              <a:rPr lang="ru-RU" dirty="0" err="1"/>
              <a:t>замоноличиванием</a:t>
            </a:r>
            <a:r>
              <a:rPr lang="ru-RU" dirty="0"/>
              <a:t> стыка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i="1" dirty="0" err="1"/>
              <a:t>опирание</a:t>
            </a:r>
            <a:r>
              <a:rPr lang="ru-RU" i="1" dirty="0"/>
              <a:t> плит перекрытия на ригель </a:t>
            </a:r>
            <a:r>
              <a:rPr lang="ru-RU" dirty="0"/>
              <a:t>посредством сварки закладных деталей и </a:t>
            </a:r>
            <a:r>
              <a:rPr lang="ru-RU" dirty="0" err="1"/>
              <a:t>замоноличиванием</a:t>
            </a:r>
            <a:r>
              <a:rPr lang="ru-RU" dirty="0"/>
              <a:t> швов между </a:t>
            </a:r>
            <a:r>
              <a:rPr lang="ru-RU" dirty="0" smtClean="0"/>
              <a:t>плитами.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076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3244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6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Стены каркасных зданий — навесные панели поясной разрезки различают по местоположению как поясные (цокольные, междуэтажные, парапетные), простеночные, угловые. Пространственная жёсткость каркасно-панельных зданий обеспечивается за счёт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— жёсткого сопряжения элементов каркаса (в узлах);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установки диафрагм жёсткости, связанных с колоннами и перекрытиями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— укладки связевых и </a:t>
            </a:r>
            <a:r>
              <a:rPr lang="ru-RU" dirty="0" err="1"/>
              <a:t>пристенных</a:t>
            </a:r>
            <a:r>
              <a:rPr lang="ru-RU" dirty="0"/>
              <a:t> плит между колоннами каркаса;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заделки швов между плитами междуэтажного перекрытия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Стенами каркасных зданий являются панели из легких или ячеистых бетонов толщиной 250—300 мм, длиной 3—6 м и высотой 0,9-2,1 м; простеночные шириной 0,3-1,8 м и высотой 1,2—2,7 м; угловые для внешних и внутренних </a:t>
            </a:r>
            <a:r>
              <a:rPr lang="ru-RU" dirty="0" smtClean="0"/>
              <a:t>углов.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59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Крупнопанельными</a:t>
            </a:r>
            <a:r>
              <a:rPr lang="ru-RU" dirty="0"/>
              <a:t> называют здания, монтируемые из заранее изготовленных крупноразмерных плоскостных элементов стен, перекрытий, покрытий и других конструкций. Сборные конструкции имеют повышенную заводскую готовность — отделанные наружные и внутренние поверхности, вмонтированные окна и двери. По конструктивной схеме здания бывают: бескаркасные, с продольными и поперечными несущими стенами и каркасные. Строительство зданий из крупных панелей позволяет существенно повысить степень </a:t>
            </a:r>
            <a:r>
              <a:rPr lang="ru-RU" dirty="0" err="1"/>
              <a:t>индустриальности</a:t>
            </a:r>
            <a:r>
              <a:rPr lang="ru-RU" dirty="0"/>
              <a:t> строительства и производительность труда, снизить стоимость строительства и сократить сроки возведения зданий. Крупнопанельные жилые дома, у которых наружные и внутренние стены, перекрытия и перегородки выполнены из сборных укрупненных элементов, имеют различные конструктивные схемы: бескаркасные и с </a:t>
            </a:r>
            <a:r>
              <a:rPr lang="ru-RU" dirty="0" smtClean="0"/>
              <a:t>внутренним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65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8680"/>
            <a:ext cx="84249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13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3244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13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244408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36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Принятие той или иной конструктивной схемы зависит от вида проектируемого здания, его этажности и других факторов. Так, крупнопанельные жилые дома проектируют, как правило, бескаркасными. Эти дома по сравнению с каркасными позволяют уменьшить число типоразмеров сборных элементов, сократить расход металла, упростить процесс монтажа, сократить трудозатраты, избежать появления выступающих элементов (колонн и ригелей) в интерьере помещений и др. Однако каркасные здания по сравнению с бескаркасными имеют меньший расход материалов на 1 м2 жилой площади, большую жесткость и устойчивость здания, что особенно важно для высотных зданий. </a:t>
            </a:r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/>
              <a:t>схемы особенно эффективны для общественных зданий. Наружные стеновые панели с целью обеспечения жесткости и устойчивости конструкций здания соединяют между собой, а также с панелями внутренних стен. Соединения выполняют различными способами. </a:t>
            </a:r>
            <a:endParaRPr lang="ru-RU" dirty="0" smtClean="0"/>
          </a:p>
          <a:p>
            <a:r>
              <a:rPr lang="ru-RU" dirty="0" smtClean="0"/>
              <a:t>Наиболее </a:t>
            </a:r>
            <a:r>
              <a:rPr lang="ru-RU" dirty="0"/>
              <a:t>широко применяют соединения арматурными связями-скобами, которые вставляют в отверстия петлевых выпусков арматуры у примыкающих панелей. Для обеспечения жесткости такие стыки </a:t>
            </a:r>
            <a:r>
              <a:rPr lang="ru-RU" dirty="0" err="1"/>
              <a:t>замоноличивают</a:t>
            </a:r>
            <a:r>
              <a:rPr lang="ru-RU" dirty="0"/>
              <a:t> бетоном. Такие связи устанавливают в верхней и нижней части вертикального стыка. Другой вариант соединения — стальными накладками, привариваемыми к закладным деталям примыкающих панелей. </a:t>
            </a:r>
            <a:endParaRPr lang="ru-RU" dirty="0" smtClean="0"/>
          </a:p>
          <a:p>
            <a:r>
              <a:rPr lang="ru-RU" dirty="0" smtClean="0"/>
              <a:t>Такие </a:t>
            </a:r>
            <a:r>
              <a:rPr lang="ru-RU" dirty="0"/>
              <a:t>соединения также </a:t>
            </a:r>
            <a:r>
              <a:rPr lang="ru-RU" dirty="0" err="1"/>
              <a:t>замоноличивают</a:t>
            </a:r>
            <a:r>
              <a:rPr lang="ru-RU" dirty="0"/>
              <a:t> </a:t>
            </a:r>
            <a:r>
              <a:rPr lang="ru-RU" dirty="0" smtClean="0"/>
              <a:t>бетоном.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084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9" y="247523"/>
            <a:ext cx="8839747" cy="613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5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9248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94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48464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98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48464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133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основным недостатком упруго-податливых стыков является: ненадежная длительная совместная работа стыкуемых панелей.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не гарантирует стык от трещин; возможность коррозии закладных деталей, которая может развиться не только в результате проникновения влаги через трещины стыка или через поры бетона, но и тогда, когда сталь окажется в зоне точки росы; под воздействием высокой температуры при сварке нижняя плоскость закладной заводской детали может оторваться от бетона панели и, оставшись при монтаже бесконтрольной, со временем ржаветь.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Более </a:t>
            </a:r>
            <a:r>
              <a:rPr lang="ru-RU" dirty="0"/>
              <a:t>надежные в этом плане жесткие монолитные стыки однослойных и трехслойных панелей, предохраняющие стык от трещин и исключающие развитие коррозии. При таком стыковании в верхней зоне панели арматурные петли соединяют на сварке скобами (или прямыми накладками) и стык </a:t>
            </a:r>
            <a:r>
              <a:rPr lang="ru-RU" dirty="0" err="1"/>
              <a:t>замоноличивают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Монолитные </a:t>
            </a:r>
            <a:r>
              <a:rPr lang="ru-RU" dirty="0"/>
              <a:t>стыки рекомендуется применять при необходимости повысить несущую способность горизонтального стыка на сжатие, если другими способами этого не удастся </a:t>
            </a:r>
            <a:r>
              <a:rPr lang="ru-RU" dirty="0" smtClean="0"/>
              <a:t>достичь.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Замоноличивание</a:t>
            </a:r>
            <a:r>
              <a:rPr lang="ru-RU" dirty="0"/>
              <a:t> стыка рекомендуется выполнять после установки панели верхнего этажа на монтажные фиксаторы или бетонные выступы из тела стеновых панелей. Нижнюю часть стеновой панели необходимо заводить ниже уровня </a:t>
            </a:r>
            <a:r>
              <a:rPr lang="ru-RU" dirty="0" err="1"/>
              <a:t>замоноличивания</a:t>
            </a:r>
            <a:r>
              <a:rPr lang="ru-RU" dirty="0"/>
              <a:t> не менее чем на 20 </a:t>
            </a:r>
            <a:r>
              <a:rPr lang="ru-RU" dirty="0" smtClean="0"/>
              <a:t>мм.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554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163"/>
            <a:ext cx="8640960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38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0125"/>
            <a:ext cx="67056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684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9" y="188640"/>
            <a:ext cx="834846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649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1475"/>
            <a:ext cx="8712969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63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06891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98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" y="116632"/>
            <a:ext cx="8892480" cy="65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951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604448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050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76456" cy="590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089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9248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72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6" y="188640"/>
            <a:ext cx="889248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157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" y="332656"/>
            <a:ext cx="889248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841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9" y="116632"/>
            <a:ext cx="895056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46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крупнопанельных домах в настоящее время санитарные узлы монтируются в виде готовых кабин, оборудованных всеми приборами. Изготовляют санитарные кабины на заводах сборного домостроения и в подготовленном к монтажу виде доставляют на строительные площадки. Кровельные покрытия в крупнопанельных жилых и общественных зданиях устраиваются, как правило, в виде совмещенных </a:t>
            </a:r>
            <a:r>
              <a:rPr lang="ru-RU" dirty="0" err="1"/>
              <a:t>бесчердачных</a:t>
            </a:r>
            <a:r>
              <a:rPr lang="ru-RU" dirty="0"/>
              <a:t> крыш. </a:t>
            </a:r>
            <a:endParaRPr lang="ru-RU" dirty="0" smtClean="0"/>
          </a:p>
          <a:p>
            <a:r>
              <a:rPr lang="ru-RU" dirty="0" smtClean="0"/>
              <a:t>Здания</a:t>
            </a:r>
            <a:r>
              <a:rPr lang="ru-RU" dirty="0"/>
              <a:t>, в которых пространственно-неизменяемые ячейки (помещения) образованы панелями стен и перекрытий, называют </a:t>
            </a:r>
            <a:r>
              <a:rPr lang="ru-RU" b="1" dirty="0"/>
              <a:t>бескаркасными. </a:t>
            </a:r>
            <a:endParaRPr lang="ru-RU" b="1" dirty="0" smtClean="0"/>
          </a:p>
          <a:p>
            <a:r>
              <a:rPr lang="ru-RU" dirty="0" smtClean="0"/>
              <a:t>Бескаркасные </a:t>
            </a:r>
            <a:r>
              <a:rPr lang="ru-RU" dirty="0"/>
              <a:t>здания состоят из меньшего числа сборных элементов, отличаются простотой монтажа и имеют преимущественное применение в массовом жилищном строительстве. В этих зданиях наружные и внутренние степы воспринимают все действующие нагрузки.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7103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41"/>
            <a:ext cx="8892480" cy="658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396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16632"/>
            <a:ext cx="90010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45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1"/>
            <a:ext cx="8460432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49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82047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28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76456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6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550"/>
            <a:ext cx="8676456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52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604448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05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</TotalTime>
  <Words>1073</Words>
  <Application>Microsoft Office PowerPoint</Application>
  <PresentationFormat>Экран (4:3)</PresentationFormat>
  <Paragraphs>50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Исполнительная</vt:lpstr>
      <vt:lpstr>Тема: Крупнопанельные здания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Крупнопанельные здания</dc:title>
  <dc:creator>Evgeniy</dc:creator>
  <cp:lastModifiedBy>Evgeniy</cp:lastModifiedBy>
  <cp:revision>5</cp:revision>
  <dcterms:created xsi:type="dcterms:W3CDTF">2019-10-06T17:52:42Z</dcterms:created>
  <dcterms:modified xsi:type="dcterms:W3CDTF">2019-10-07T19:06:56Z</dcterms:modified>
</cp:coreProperties>
</file>