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4" autoAdjust="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B3AD98-C4E9-4BD5-83F8-2DFCB5AE0BD9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470DCF-D952-40C3-8350-89A5C4CE3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600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Муниципальное бюджетное дошкольное образовательное учреждение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«Центр развития ребенка - детский сад № 19 «Василек</a:t>
            </a:r>
            <a:r>
              <a:rPr lang="ru-RU" sz="1600" b="1" dirty="0" smtClean="0"/>
              <a:t>»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Кружковая деятельность логопеда как одна из форм совместной работы с детьми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7376864" cy="129614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Учитель-логопед: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Джанкабулова</a:t>
            </a:r>
            <a:r>
              <a:rPr lang="ru-RU" dirty="0" smtClean="0">
                <a:solidFill>
                  <a:schemeClr val="tx1"/>
                </a:solidFill>
              </a:rPr>
              <a:t> Д.К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29536" cy="175929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Пояснительная записка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наблюдается рост числа детей с различными речевыми расстройствами. Поэтому проблема ранней профилактики и ранней коррекции речевых нарушений представляется на сегодняшний день очень актуальной. В средней группе мы часто наблюдаем детей, речь которых мало понятна для окружающих: отдельные звуки не произносятся, пропускаются или заменяются другими, ребенок не умеет правильно построить фразу и, тем более, составить рассказ по картинке.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r>
              <a:rPr lang="ru-RU" dirty="0" smtClean="0"/>
              <a:t>Кружковая логопедическая работа является подготовительной перед занятиями по коррекции звукопроизношения в старшем дошкольном возрасте, она дает возможность охватить логопедическим воздействием всю группу детей и запустить механизм </a:t>
            </a:r>
            <a:r>
              <a:rPr lang="ru-RU" dirty="0" err="1" smtClean="0"/>
              <a:t>самокоррекции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Программа логопедического кружка «</a:t>
            </a:r>
            <a:r>
              <a:rPr lang="ru-RU" dirty="0" err="1" smtClean="0"/>
              <a:t>Звуковичок</a:t>
            </a:r>
            <a:r>
              <a:rPr lang="ru-RU" dirty="0" smtClean="0"/>
              <a:t>» позволяет оказывать специализированную логопедическую помощь детям 3-4 лет, которые, в силу их возраста, не могут быть зачислены на индивидуальные логопедические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 работы кружка: профилактика речевых нарушений у детей младшего дошкольного возраста посредством использования техник ТРИЗ (кольца </a:t>
            </a:r>
            <a:r>
              <a:rPr lang="ru-RU" dirty="0" err="1" smtClean="0"/>
              <a:t>Луллия</a:t>
            </a:r>
            <a:r>
              <a:rPr lang="ru-RU" dirty="0" smtClean="0"/>
              <a:t>, настольная игра СЫР).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Развитие слухового внимания и слухового восприятия, фонематического слуха.</a:t>
            </a:r>
          </a:p>
          <a:p>
            <a:r>
              <a:rPr lang="ru-RU" dirty="0" smtClean="0"/>
              <a:t>2. Развитие моторики артикуляционного аппарата.</a:t>
            </a:r>
          </a:p>
          <a:p>
            <a:r>
              <a:rPr lang="ru-RU" dirty="0" smtClean="0"/>
              <a:t>3. Развитие </a:t>
            </a:r>
            <a:r>
              <a:rPr lang="ru-RU" dirty="0" smtClean="0"/>
              <a:t>речевого дыхания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Развитие мелкой моторики.</a:t>
            </a:r>
          </a:p>
          <a:p>
            <a:r>
              <a:rPr lang="ru-RU" dirty="0" smtClean="0"/>
              <a:t>5. Формирование умения регулировать силу голоса.</a:t>
            </a:r>
          </a:p>
          <a:p>
            <a:r>
              <a:rPr lang="ru-RU" dirty="0" smtClean="0"/>
              <a:t>6. Формирование правильного звукопроизношения.</a:t>
            </a:r>
          </a:p>
          <a:p>
            <a:r>
              <a:rPr lang="ru-RU" dirty="0" smtClean="0"/>
              <a:t>7. Работа над интонационной выразительностью речи (использование логических пауз, ударений, мелодики, темпа, ритма, тембра).</a:t>
            </a:r>
          </a:p>
          <a:p>
            <a:r>
              <a:rPr lang="ru-RU" dirty="0" smtClean="0"/>
              <a:t>8. Расширение словарного запаса.</a:t>
            </a:r>
          </a:p>
          <a:p>
            <a:r>
              <a:rPr lang="ru-RU" dirty="0" smtClean="0"/>
              <a:t>9. Формирование связной речи.</a:t>
            </a:r>
          </a:p>
          <a:p>
            <a:r>
              <a:rPr lang="ru-RU" dirty="0" smtClean="0"/>
              <a:t>10. Воспитание культуры речевого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632848" cy="6525344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Периодичность занятий: 1</a:t>
            </a:r>
            <a:r>
              <a:rPr lang="ru-RU" sz="3800" dirty="0" smtClean="0"/>
              <a:t> раз в неделю, во второй половине дня, всего </a:t>
            </a:r>
            <a:r>
              <a:rPr lang="ru-RU" sz="3800" b="1" dirty="0" smtClean="0"/>
              <a:t>30</a:t>
            </a:r>
            <a:r>
              <a:rPr lang="ru-RU" sz="3800" dirty="0" smtClean="0"/>
              <a:t> занятий (с середины сентября по апрель включительно).</a:t>
            </a:r>
          </a:p>
          <a:p>
            <a:r>
              <a:rPr lang="ru-RU" sz="3800" b="1" dirty="0" smtClean="0"/>
              <a:t>Продолжительность занятия: 20</a:t>
            </a:r>
            <a:r>
              <a:rPr lang="ru-RU" sz="3800" dirty="0" smtClean="0"/>
              <a:t> минут.</a:t>
            </a:r>
          </a:p>
          <a:p>
            <a:r>
              <a:rPr lang="ru-RU" sz="3800" b="1" dirty="0" smtClean="0"/>
              <a:t>Форма организации детей: </a:t>
            </a:r>
            <a:r>
              <a:rPr lang="ru-RU" sz="3800" dirty="0" smtClean="0"/>
              <a:t>фронтальная.</a:t>
            </a:r>
          </a:p>
          <a:p>
            <a:r>
              <a:rPr lang="ru-RU" sz="3800" b="1" i="1" dirty="0" smtClean="0"/>
              <a:t>Содержание </a:t>
            </a:r>
            <a:r>
              <a:rPr lang="ru-RU" sz="3800" b="1" i="1" dirty="0" smtClean="0"/>
              <a:t>программы:</a:t>
            </a:r>
            <a:r>
              <a:rPr lang="ru-RU" sz="3800" b="1" dirty="0" smtClean="0"/>
              <a:t> </a:t>
            </a:r>
            <a:endParaRPr lang="ru-RU" sz="3800" dirty="0" smtClean="0"/>
          </a:p>
          <a:p>
            <a:r>
              <a:rPr lang="ru-RU" sz="3800" dirty="0" smtClean="0"/>
              <a:t>	1. Развитие слухового внимания и фонематического восприятия. Дифференциация неречевых звуков, слогов и слов, близких по звуковому составу.</a:t>
            </a:r>
          </a:p>
          <a:p>
            <a:r>
              <a:rPr lang="ru-RU" sz="3800" dirty="0" smtClean="0"/>
              <a:t>"Знакомство с артикуляционным аппаратом".</a:t>
            </a:r>
          </a:p>
          <a:p>
            <a:r>
              <a:rPr lang="ru-RU" sz="3800" dirty="0" smtClean="0"/>
              <a:t>2. Гласные звуки. </a:t>
            </a:r>
          </a:p>
          <a:p>
            <a:r>
              <a:rPr lang="ru-RU" sz="3800" dirty="0" smtClean="0"/>
              <a:t>	"Знакомство со звуком А", "Знакомство со звуком У","Знакомство со звуком И", "Знакомство со звуком О", "Знакомство со звуком Ы",   "Знакомство со звуком Э".  </a:t>
            </a:r>
          </a:p>
          <a:p>
            <a:r>
              <a:rPr lang="ru-RU" sz="3800" dirty="0" smtClean="0"/>
              <a:t>3. Согласные. </a:t>
            </a:r>
          </a:p>
          <a:p>
            <a:r>
              <a:rPr lang="ru-RU" sz="3800" dirty="0" smtClean="0"/>
              <a:t>	Звуки  </a:t>
            </a:r>
            <a:r>
              <a:rPr lang="ru-RU" sz="3800" dirty="0" err="1" smtClean="0"/>
              <a:t>Н-Нь</a:t>
            </a:r>
            <a:r>
              <a:rPr lang="ru-RU" sz="3800" dirty="0" smtClean="0"/>
              <a:t>, </a:t>
            </a:r>
            <a:r>
              <a:rPr lang="ru-RU" sz="3800" dirty="0" err="1" smtClean="0"/>
              <a:t>М-Мь</a:t>
            </a:r>
            <a:r>
              <a:rPr lang="ru-RU" sz="3800" dirty="0" smtClean="0"/>
              <a:t>, </a:t>
            </a:r>
            <a:r>
              <a:rPr lang="ru-RU" sz="3800" dirty="0" err="1" smtClean="0"/>
              <a:t>П-Пь</a:t>
            </a:r>
            <a:r>
              <a:rPr lang="ru-RU" sz="3800" dirty="0" smtClean="0"/>
              <a:t>, </a:t>
            </a:r>
            <a:r>
              <a:rPr lang="ru-RU" sz="3800" dirty="0" err="1" smtClean="0"/>
              <a:t>Б-Бь</a:t>
            </a:r>
            <a:r>
              <a:rPr lang="ru-RU" sz="3800" dirty="0" smtClean="0"/>
              <a:t>, </a:t>
            </a:r>
            <a:r>
              <a:rPr lang="ru-RU" sz="3800" dirty="0" err="1" smtClean="0"/>
              <a:t>Т-Ть</a:t>
            </a:r>
            <a:r>
              <a:rPr lang="ru-RU" sz="3800" dirty="0" smtClean="0"/>
              <a:t>, </a:t>
            </a:r>
            <a:r>
              <a:rPr lang="ru-RU" sz="3800" dirty="0" err="1" smtClean="0"/>
              <a:t>Д-Дь</a:t>
            </a:r>
            <a:r>
              <a:rPr lang="ru-RU" sz="3800" dirty="0" smtClean="0"/>
              <a:t>, </a:t>
            </a:r>
            <a:r>
              <a:rPr lang="ru-RU" sz="3800" dirty="0" err="1" smtClean="0"/>
              <a:t>К-кь</a:t>
            </a:r>
            <a:r>
              <a:rPr lang="ru-RU" sz="3800" dirty="0" smtClean="0"/>
              <a:t>, </a:t>
            </a:r>
            <a:r>
              <a:rPr lang="ru-RU" sz="3800" dirty="0" err="1" smtClean="0"/>
              <a:t>Г-Гь</a:t>
            </a:r>
            <a:r>
              <a:rPr lang="ru-RU" sz="3800" dirty="0" smtClean="0"/>
              <a:t>, </a:t>
            </a:r>
            <a:r>
              <a:rPr lang="ru-RU" sz="3800" dirty="0" err="1" smtClean="0"/>
              <a:t>Х-Хь</a:t>
            </a:r>
            <a:r>
              <a:rPr lang="ru-RU" sz="3800" dirty="0" smtClean="0"/>
              <a:t>, </a:t>
            </a:r>
            <a:r>
              <a:rPr lang="ru-RU" sz="3800" dirty="0" err="1" smtClean="0"/>
              <a:t>В-Вь</a:t>
            </a:r>
            <a:r>
              <a:rPr lang="ru-RU" sz="3800" dirty="0" smtClean="0"/>
              <a:t>, </a:t>
            </a:r>
            <a:r>
              <a:rPr lang="ru-RU" sz="3800" dirty="0" err="1" smtClean="0"/>
              <a:t>Ф-Фь</a:t>
            </a:r>
            <a:r>
              <a:rPr lang="ru-RU" sz="3800" dirty="0" smtClean="0"/>
              <a:t>, </a:t>
            </a:r>
            <a:r>
              <a:rPr lang="ru-RU" sz="3800" dirty="0" err="1" smtClean="0"/>
              <a:t>С-Сь</a:t>
            </a:r>
            <a:r>
              <a:rPr lang="ru-RU" sz="3800" dirty="0" smtClean="0"/>
              <a:t>, </a:t>
            </a:r>
            <a:r>
              <a:rPr lang="ru-RU" sz="3800" dirty="0" err="1" smtClean="0"/>
              <a:t>З-Зь</a:t>
            </a:r>
            <a:r>
              <a:rPr lang="ru-RU" sz="3800" dirty="0" smtClean="0"/>
              <a:t>. </a:t>
            </a:r>
          </a:p>
          <a:p>
            <a:r>
              <a:rPr lang="ru-RU" sz="3800" dirty="0" smtClean="0"/>
              <a:t>Развитие интонационной стороны речи, грамматического строя речи.</a:t>
            </a:r>
          </a:p>
          <a:p>
            <a:r>
              <a:rPr lang="ru-RU" sz="3800" dirty="0" smtClean="0"/>
              <a:t>4.  Развитие связной речи</a:t>
            </a:r>
          </a:p>
          <a:p>
            <a:r>
              <a:rPr lang="ru-RU" sz="3800" dirty="0" smtClean="0"/>
              <a:t>"Осень", "Зима","Новый год у ворот","Огород", "Фрукты","Домашние животные",  "Домашние животные и их детёныши", "Домашние птицы","Дикие животные и их детёныши","Транспорт", "Виды транспорта","Одежда", "Обувь", "Грибы","Посуда чайная".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Результаты:</a:t>
            </a:r>
            <a:r>
              <a:rPr lang="ru-RU" dirty="0" smtClean="0"/>
              <a:t> данная программа апробирована на базе МБДОУ ЦРР Д/с №19 «Василек». Анализ результатов работы  кружка показал, что систематические занятия по данной программе  способствовали:</a:t>
            </a:r>
          </a:p>
          <a:p>
            <a:pPr lvl="0"/>
            <a:r>
              <a:rPr lang="ru-RU" dirty="0" smtClean="0"/>
              <a:t>Правильного формирования звукопроизношения;</a:t>
            </a:r>
          </a:p>
          <a:p>
            <a:pPr lvl="0"/>
            <a:r>
              <a:rPr lang="ru-RU" dirty="0" smtClean="0"/>
              <a:t>формированию слоговой структуры слова;</a:t>
            </a:r>
          </a:p>
          <a:p>
            <a:pPr lvl="0"/>
            <a:r>
              <a:rPr lang="ru-RU" dirty="0" smtClean="0"/>
              <a:t>развитию лексико-грамматической стороны речи;</a:t>
            </a:r>
          </a:p>
          <a:p>
            <a:pPr lvl="0"/>
            <a:r>
              <a:rPr lang="ru-RU" dirty="0" smtClean="0"/>
              <a:t>формированию связной речи, коммуникативных возможностей каждого ребенка.</a:t>
            </a:r>
          </a:p>
          <a:p>
            <a:r>
              <a:rPr lang="ru-RU" dirty="0" smtClean="0"/>
              <a:t>У детей наблюдается стойкая положительная мотивация к логопедическим занятиям и работе над речью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развитию навыка использования предлогов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Новая папка (2)\IMG_5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76464" cy="3778705"/>
          </a:xfrm>
          <a:prstGeom prst="rect">
            <a:avLst/>
          </a:prstGeom>
          <a:noFill/>
        </p:spPr>
      </p:pic>
      <p:pic>
        <p:nvPicPr>
          <p:cNvPr id="1027" name="Picture 3" descr="C:\Users\Оксана\Desktop\Новая папка (2)\IMG_5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85360"/>
            <a:ext cx="4392488" cy="387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698336"/>
          </a:xfrm>
        </p:spPr>
        <p:txBody>
          <a:bodyPr/>
          <a:lstStyle/>
          <a:p>
            <a:pPr algn="ctr"/>
            <a:r>
              <a:rPr lang="ru-RU" dirty="0" smtClean="0"/>
              <a:t>Техника «Кольца </a:t>
            </a:r>
            <a:r>
              <a:rPr lang="ru-RU" dirty="0" err="1" smtClean="0"/>
              <a:t>Луллия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ксана\Desktop\Новая папка (2)\IMG_4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ксана\Desktop\Новая папка (2)\IMG_4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176464" cy="3132348"/>
          </a:xfrm>
          <a:prstGeom prst="rect">
            <a:avLst/>
          </a:prstGeom>
          <a:noFill/>
        </p:spPr>
      </p:pic>
      <p:pic>
        <p:nvPicPr>
          <p:cNvPr id="3075" name="Picture 3" descr="C:\Users\Оксана\Desktop\Новая папка (2)\IMG_4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162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Муниципальное бюджетное дошкольное образовательное учреждение «Центр развития ребенка - детский сад № 19 «Василек»   Кружковая деятельность логопеда как одна из форм совместной работы с детьми</vt:lpstr>
      <vt:lpstr>Пояснительная записка </vt:lpstr>
      <vt:lpstr>Слайд 3</vt:lpstr>
      <vt:lpstr>Слайд 4</vt:lpstr>
      <vt:lpstr>Слайд 5</vt:lpstr>
      <vt:lpstr>Слайд 6</vt:lpstr>
      <vt:lpstr>Работа по развитию навыка использования предлогов</vt:lpstr>
      <vt:lpstr>Техника «Кольца Луллия»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- детский сад № 19 «Василек»   Кружковая деятельность логопеда как одна из форм совместной работы с детьми</dc:title>
  <dc:creator>Оксана</dc:creator>
  <cp:lastModifiedBy>Оксана</cp:lastModifiedBy>
  <cp:revision>7</cp:revision>
  <dcterms:created xsi:type="dcterms:W3CDTF">2018-02-06T08:28:18Z</dcterms:created>
  <dcterms:modified xsi:type="dcterms:W3CDTF">2018-02-08T09:30:26Z</dcterms:modified>
</cp:coreProperties>
</file>