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5F79-57AC-47EE-91F9-CA4C8532EB7F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FC1A-7C1E-4831-9884-9FCAEEFCB13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5F79-57AC-47EE-91F9-CA4C8532EB7F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FC1A-7C1E-4831-9884-9FCAEEFCB1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5F79-57AC-47EE-91F9-CA4C8532EB7F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FC1A-7C1E-4831-9884-9FCAEEFCB1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5F79-57AC-47EE-91F9-CA4C8532EB7F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FC1A-7C1E-4831-9884-9FCAEEFCB13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5F79-57AC-47EE-91F9-CA4C8532EB7F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FC1A-7C1E-4831-9884-9FCAEEFCB1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5F79-57AC-47EE-91F9-CA4C8532EB7F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FC1A-7C1E-4831-9884-9FCAEEFCB13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5F79-57AC-47EE-91F9-CA4C8532EB7F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FC1A-7C1E-4831-9884-9FCAEEFCB13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5F79-57AC-47EE-91F9-CA4C8532EB7F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FC1A-7C1E-4831-9884-9FCAEEFCB1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5F79-57AC-47EE-91F9-CA4C8532EB7F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FC1A-7C1E-4831-9884-9FCAEEFCB1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5F79-57AC-47EE-91F9-CA4C8532EB7F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FC1A-7C1E-4831-9884-9FCAEEFCB1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5F79-57AC-47EE-91F9-CA4C8532EB7F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FC1A-7C1E-4831-9884-9FCAEEFCB13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6F45F79-57AC-47EE-91F9-CA4C8532EB7F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4FFC1A-7C1E-4831-9884-9FCAEEFCB13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3356992"/>
            <a:ext cx="4176464" cy="2592288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rgbClr val="333333"/>
                </a:solidFill>
                <a:latin typeface="Helvetica Neue"/>
              </a:rPr>
              <a:t>О Крыме можно много говорить,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333333"/>
                </a:solidFill>
                <a:latin typeface="Helvetica Neue"/>
              </a:rPr>
              <a:t>Его природой чудной восхищаться,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333333"/>
                </a:solidFill>
                <a:latin typeface="Helvetica Neue"/>
              </a:rPr>
              <a:t>Крым невозможно сердцем не любить,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333333"/>
                </a:solidFill>
                <a:latin typeface="Helvetica Neue"/>
              </a:rPr>
              <a:t>На эту землю стоит возвращаться!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333333"/>
                </a:solidFill>
                <a:latin typeface="Helvetica Neue"/>
              </a:rPr>
              <a:t>Чтобы пройти по пушкинским местам,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333333"/>
                </a:solidFill>
                <a:latin typeface="Helvetica Neue"/>
              </a:rPr>
              <a:t>И ощутить и трепет, и волненье,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333333"/>
                </a:solidFill>
                <a:latin typeface="Helvetica Neue"/>
              </a:rPr>
              <a:t>Как повезло рождённым здесь стихам!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333333"/>
                </a:solidFill>
                <a:latin typeface="Helvetica Neue"/>
              </a:rPr>
              <a:t>Крым был и есть источник вдохновенья!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196752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Крым и Россия –      общая судьба</a:t>
            </a:r>
            <a:endParaRPr lang="ru-RU" dirty="0"/>
          </a:p>
        </p:txBody>
      </p:sp>
      <p:pic>
        <p:nvPicPr>
          <p:cNvPr id="1028" name="Picture 4" descr="http://avdey.net/wp-content/uploads/2014/05/crimea_map-520x2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45024"/>
            <a:ext cx="4279331" cy="2378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851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История Крыма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980727"/>
            <a:ext cx="8208912" cy="4536505"/>
          </a:xfrm>
        </p:spPr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r>
              <a:rPr lang="ru-RU" dirty="0"/>
              <a:t> </a:t>
            </a:r>
            <a:r>
              <a:rPr lang="ru-RU" sz="8000" dirty="0"/>
              <a:t>Полуостров Крым расположен на юге Восточной Европы, занимает выгодное экономико-географическое и стратегическое положение. На севере полуостров соединен с материком узким (7 - 23 км) </a:t>
            </a:r>
            <a:r>
              <a:rPr lang="ru-RU" sz="8000" dirty="0" err="1"/>
              <a:t>Перекопским</a:t>
            </a:r>
            <a:r>
              <a:rPr lang="ru-RU" sz="8000" dirty="0"/>
              <a:t> перешейком. С запада и юга полуостров омывают Черное море, с востока — Керченский пролив, а с северо-востока - воды Азовского моря и его залива Сиваша.</a:t>
            </a:r>
          </a:p>
          <a:p>
            <a:pPr marL="45720" indent="0">
              <a:buNone/>
            </a:pPr>
            <a:r>
              <a:rPr lang="ru-RU" sz="8000" dirty="0" smtClean="0"/>
              <a:t>Современное </a:t>
            </a:r>
            <a:r>
              <a:rPr lang="ru-RU" sz="8000" dirty="0"/>
              <a:t>название полуострова, по наиболее распространенной версии, происходит от тюркского слова «</a:t>
            </a:r>
            <a:r>
              <a:rPr lang="ru-RU" sz="8000" dirty="0" err="1"/>
              <a:t>кырым</a:t>
            </a:r>
            <a:r>
              <a:rPr lang="ru-RU" sz="8000" dirty="0"/>
              <a:t>» - вал, стена, ров. До XIII века полуостров носил название </a:t>
            </a:r>
            <a:r>
              <a:rPr lang="ru-RU" sz="8000" dirty="0" err="1"/>
              <a:t>Таврика</a:t>
            </a:r>
            <a:r>
              <a:rPr lang="ru-RU" sz="8000" dirty="0"/>
              <a:t> (по имени проживавших здесь древних племен </a:t>
            </a:r>
            <a:r>
              <a:rPr lang="ru-RU" sz="8000" dirty="0" err="1"/>
              <a:t>тавров</a:t>
            </a:r>
            <a:r>
              <a:rPr lang="ru-RU" sz="8000" dirty="0"/>
              <a:t>), с XIII века - Крымский улус. С XV века полуостров стали называть Таврией, а после его вхождения в состав России в 1783 г. </a:t>
            </a:r>
            <a:r>
              <a:rPr lang="ru-RU" sz="8000" dirty="0" smtClean="0"/>
              <a:t>– Тавридой.</a:t>
            </a:r>
            <a:br>
              <a:rPr lang="ru-RU" sz="8000" dirty="0" smtClean="0"/>
            </a:br>
            <a:r>
              <a:rPr lang="ru-RU" sz="8000" dirty="0" smtClean="0"/>
              <a:t>Херсонес </a:t>
            </a:r>
            <a:r>
              <a:rPr lang="ru-RU" sz="8000" dirty="0"/>
              <a:t>Таврический был основан греками в VI в до н.э. и просуществовал ещё 2 тысячи лет. Руины Херсонеса расположены на территории Севастополя.</a:t>
            </a:r>
          </a:p>
          <a:p>
            <a:pPr marL="45720" indent="0">
              <a:buNone/>
            </a:pPr>
            <a:r>
              <a:rPr lang="ru-RU" sz="8000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50842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980728"/>
            <a:ext cx="7704856" cy="3474720"/>
          </a:xfrm>
        </p:spPr>
        <p:txBody>
          <a:bodyPr>
            <a:normAutofit fontScale="25000" lnSpcReduction="20000"/>
          </a:bodyPr>
          <a:lstStyle/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ru-RU" sz="8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С VIII по IX вв. стали складываться экономические и культурные связи Крыма с русскими княжествами. Арабы называли Черное море Русским морем. В конце Х века в древнем Херсонесе принял крещение русский князь Владимир. В «Повести временных лет» о крещении князя Владимира сказано следующее: « Крестился же он в церкви святого Василия, а стоит церковь та в городе </a:t>
            </a:r>
            <a:r>
              <a:rPr lang="ru-RU" sz="8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Корсуни</a:t>
            </a:r>
            <a:r>
              <a:rPr lang="ru-RU" sz="8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посреди града </a:t>
            </a:r>
            <a:r>
              <a:rPr lang="ru-RU" sz="8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Ггде</a:t>
            </a:r>
            <a:r>
              <a:rPr lang="ru-RU" sz="8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собираются </a:t>
            </a:r>
            <a:r>
              <a:rPr lang="ru-RU" sz="8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корсунцы</a:t>
            </a:r>
            <a:r>
              <a:rPr lang="ru-RU" sz="8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на торг.»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ru-RU" sz="8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 XIII ведена территорию полу острова вторглись ордынские войска, и был образован Крымский улус, а позднее, с 1443г.- самостоятельное Крымское ханство. Развитие экономики и культуры Крыма и его растущее сближение с Русью были </a:t>
            </a:r>
            <a:r>
              <a:rPr lang="ru-RU" sz="8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надовго</a:t>
            </a:r>
            <a:r>
              <a:rPr lang="ru-RU" sz="8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остановлены ордынским нашествием.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ru-RU" sz="8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В 1475г.на Крымский полуостров вторглись войска султан </a:t>
            </a:r>
            <a:r>
              <a:rPr lang="ru-RU" sz="8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ской</a:t>
            </a:r>
            <a:r>
              <a:rPr lang="ru-RU" sz="8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Турции .Они захватили и разорили княжество </a:t>
            </a:r>
            <a:r>
              <a:rPr lang="ru-RU" sz="8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Феодоро</a:t>
            </a:r>
            <a:r>
              <a:rPr lang="ru-RU" sz="8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 Крымское ханство стало вассалом Турции.</a:t>
            </a:r>
          </a:p>
          <a:p>
            <a:pPr lvl="0">
              <a:buClr>
                <a:srgbClr val="F14124">
                  <a:lumMod val="75000"/>
                </a:srgbClr>
              </a:buClr>
            </a:pPr>
            <a:endParaRPr lang="ru-RU" sz="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168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7921" y="394692"/>
            <a:ext cx="910850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0" i="0" dirty="0" smtClean="0">
                <a:solidFill>
                  <a:srgbClr val="333333"/>
                </a:solidFill>
                <a:effectLst/>
                <a:latin typeface="Helvetica Neue"/>
              </a:rPr>
              <a:t>Выступление лекторской группы II.( Савичева Валерия и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Helvetica Neue"/>
              </a:rPr>
              <a:t>Пономарёв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Helvetica Neue"/>
              </a:rPr>
              <a:t> Владислав)</a:t>
            </a:r>
          </a:p>
          <a:p>
            <a:r>
              <a:rPr lang="ru-RU" b="0" i="0" dirty="0" smtClean="0">
                <a:solidFill>
                  <a:srgbClr val="333333"/>
                </a:solidFill>
                <a:effectLst/>
                <a:latin typeface="Helvetica Neue"/>
              </a:rPr>
              <a:t>На протяжении многих лет Россия вела войны с Османской империей. Большую роль в этой борьбе сыграли А.В Суворов, М.И Кутузов и Ф.Ф. Ушаков.</a:t>
            </a:r>
          </a:p>
          <a:p>
            <a:r>
              <a:rPr lang="ru-RU" b="0" i="1" dirty="0" smtClean="0">
                <a:solidFill>
                  <a:srgbClr val="333333"/>
                </a:solidFill>
                <a:effectLst/>
                <a:latin typeface="Helvetica Neue"/>
              </a:rPr>
              <a:t> 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Helvetica Neue"/>
              </a:rPr>
              <a:t>В 1854-1855гг. в Крыму разыгрались главные события Восточной войны(1853-1856),более известной под названием Крымской. В сентябре 1854г. Соединённые армии Англии, Франции и Турции высадились севернее Севастополя и осадили город. Война разрушила город до основания. Но и прославила его на весь мир.</a:t>
            </a:r>
          </a:p>
          <a:p>
            <a:r>
              <a:rPr lang="ru-RU" b="0" i="0" dirty="0" smtClean="0">
                <a:solidFill>
                  <a:srgbClr val="333333"/>
                </a:solidFill>
                <a:effectLst/>
                <a:latin typeface="Helvetica Neue"/>
              </a:rPr>
              <a:t>349дней продолжалась оборона Севастополя под командованием вице-адмиралов В.А. Корнилова и П.С Нахимова,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Helvetica Neue"/>
              </a:rPr>
              <a:t>конр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Helvetica Neue"/>
              </a:rPr>
              <a:t>-адмирала В.И. Истомина.</a:t>
            </a:r>
          </a:p>
          <a:p>
            <a:r>
              <a:rPr lang="ru-RU" b="0" i="0" dirty="0" smtClean="0">
                <a:solidFill>
                  <a:srgbClr val="333333"/>
                </a:solidFill>
                <a:effectLst/>
                <a:latin typeface="Helvetica Neue"/>
              </a:rPr>
              <a:t> В ноябре 1920 г. Разгром Врангеля в Крыму закончилась Гражданская война. После</a:t>
            </a:r>
          </a:p>
          <a:p>
            <a:r>
              <a:rPr lang="ru-RU" b="0" i="0" dirty="0" smtClean="0">
                <a:solidFill>
                  <a:srgbClr val="333333"/>
                </a:solidFill>
                <a:effectLst/>
                <a:latin typeface="Helvetica Neue"/>
              </a:rPr>
              <a:t>Оборона Севастополя во время Великой Отечественной войны вошла в историю героическая 250-дневная оборона Севастополя и бессмертный подвиг подземного гарнизона в керченских каменоломнях. Многие соединения и части Красной Армии получили почетные наименования «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Helvetica Neue"/>
              </a:rPr>
              <a:t>перекопских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Helvetica Neue"/>
              </a:rPr>
              <a:t>», «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Helvetica Neue"/>
              </a:rPr>
              <a:t>сивашских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Helvetica Neue"/>
              </a:rPr>
              <a:t>», «керченских», «феодосийских», «симферопольских», «севастопольских». За оборону Севастополя 126 воинов были удостоены высокого звания Героя Советского Союза, тысячи награждены орденами и медалями.</a:t>
            </a:r>
          </a:p>
          <a:p>
            <a:r>
              <a:rPr lang="ru-RU" b="0" i="0" dirty="0" smtClean="0">
                <a:solidFill>
                  <a:srgbClr val="333333"/>
                </a:solidFill>
                <a:effectLst/>
                <a:latin typeface="Helvetica Neue"/>
              </a:rPr>
              <a:t>В ноябре2013г.- феврале2014г. В Украине разразился политический кризис. В Феврале 2014 г. На фоне массовых беспорядков и кровавых столкновений сил правопорядка с митингующими оппозиционерами в Киеве, Президент Украины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Helvetica Neue"/>
              </a:rPr>
              <a:t>В.Ф.Янукович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Helvetica Neue"/>
              </a:rPr>
              <a:t> был отстранён от власти оппозицией и покинул страну, обратившись за помощью к России, призывая её обеспечить защиту его жизни и безопасности.</a:t>
            </a:r>
            <a:endParaRPr lang="ru-RU" b="0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0"/>
            <a:ext cx="28216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Жизнь в борьбе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95155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48680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1" dirty="0" smtClean="0">
                <a:solidFill>
                  <a:srgbClr val="333333"/>
                </a:solidFill>
                <a:effectLst/>
                <a:latin typeface="+mj-lt"/>
              </a:rPr>
              <a:t> </a:t>
            </a:r>
            <a:r>
              <a:rPr lang="ru-RU" sz="1600" b="0" i="0" dirty="0" smtClean="0">
                <a:solidFill>
                  <a:srgbClr val="333333"/>
                </a:solidFill>
                <a:effectLst/>
              </a:rPr>
              <a:t>В 1783 году Крым вошел в состав России, что было ратифицировано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</a:rPr>
              <a:t>Ясским</a:t>
            </a:r>
            <a:r>
              <a:rPr lang="ru-RU" sz="1600" b="0" i="0" dirty="0" smtClean="0">
                <a:solidFill>
                  <a:srgbClr val="333333"/>
                </a:solidFill>
                <a:effectLst/>
              </a:rPr>
              <a:t> мирным договором (1791г.) между Россией и Османской империей. Из Манифеста Екатерины II 8 апреля 1783 года.</a:t>
            </a:r>
          </a:p>
          <a:p>
            <a:r>
              <a:rPr lang="ru-RU" sz="1600" b="0" i="1" dirty="0" smtClean="0">
                <a:solidFill>
                  <a:srgbClr val="333333"/>
                </a:solidFill>
                <a:effectLst/>
              </a:rPr>
              <a:t>«Возвращая жителям тех мест силою его нашего Императорского Манифеста таковую бытия их перемену, обещаем свято и непоколебимо за себя и преемников престола нашего, содержать их наравне с природными началами подданными, охранять и защищать их лица, имущество, храмы и природную веру, коей свободно отправление со всеми законными обрядами пребудет неприкосновенно; и дозволить напоследок каждому из них состоянию все те прелости и преимущества, каковыми таковое в России пользуется…».</a:t>
            </a:r>
            <a:endParaRPr lang="ru-RU" sz="1600" b="0" i="0" dirty="0" smtClean="0">
              <a:solidFill>
                <a:srgbClr val="333333"/>
              </a:solidFill>
              <a:effectLst/>
            </a:endParaRPr>
          </a:p>
          <a:p>
            <a:r>
              <a:rPr lang="ru-RU" sz="1600" b="0" i="0" dirty="0" smtClean="0">
                <a:solidFill>
                  <a:srgbClr val="333333"/>
                </a:solidFill>
                <a:effectLst/>
              </a:rPr>
              <a:t>После Гражданской войны Крым вошел в состав Советского Союза (1922) с образованием Крымской Автономной Советской Социалистической Республики в составе РСФСР. С 1945г. – Крымская область РСФСР.</a:t>
            </a:r>
          </a:p>
          <a:p>
            <a:r>
              <a:rPr lang="ru-RU" sz="1600" b="0" i="0" dirty="0" smtClean="0">
                <a:solidFill>
                  <a:srgbClr val="333333"/>
                </a:solidFill>
                <a:effectLst/>
              </a:rPr>
              <a:t>29 Октября 1948 года Указ Президиума Верховного Совета РСФСР № 761/2 « О выделении города Севастополя в самостоятельный административно-хозяйственный центр» определил статус города Севастополя в составе категории городов республиканского подчинения РСФСР.</a:t>
            </a:r>
          </a:p>
          <a:p>
            <a:r>
              <a:rPr lang="ru-RU" sz="1600" b="0" i="0" dirty="0" smtClean="0">
                <a:solidFill>
                  <a:srgbClr val="333333"/>
                </a:solidFill>
                <a:effectLst/>
              </a:rPr>
              <a:t>1954 году Крымская область была передана в состав УССР согласно Указу Президиума Верховного Совета СССР без указания статуса Севастополя, являвшегося на тот момент городом республиканского подчинения РСФСР. В указе говорилось, что Крым является естественным продолжением южных степей Украины, и «из географических и экономических соображений передача Крымской области в состав братской Украинской республики целесообразна и отвечает общим интересам Советского государства». Таким образом, были нарушены Конституция РСФСР и законодательная процедура.</a:t>
            </a:r>
            <a:endParaRPr lang="ru-RU" sz="1600" b="0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3728" y="33959"/>
            <a:ext cx="4046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Долга дорога домой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8469458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1" y="260648"/>
            <a:ext cx="91085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0" i="0" dirty="0" smtClean="0">
                <a:solidFill>
                  <a:srgbClr val="333333"/>
                </a:solidFill>
                <a:effectLst/>
                <a:latin typeface="Helvetica Neue"/>
              </a:rPr>
              <a:t>20 января 1991 г. в Крыму состоялся референдум по вопросу воссоздания Крымской АССР как отдельного субъекта СССР, в котором приняли участие 1,4 млн. граждан (81,37% избирателей). За воссоздание автономной республики проголосовало 93,26%.</a:t>
            </a:r>
          </a:p>
          <a:p>
            <a:r>
              <a:rPr lang="ru-RU" sz="1600" b="0" i="0" dirty="0" smtClean="0">
                <a:solidFill>
                  <a:srgbClr val="333333"/>
                </a:solidFill>
                <a:effectLst/>
                <a:latin typeface="Helvetica Neue"/>
              </a:rPr>
              <a:t>4 сентября 1991 г. Верховный Совет Крыма принял Декларацию о государственном суверенитете республики. 26 февраля 1992 г. Крымская АССР была переименована в Республику</a:t>
            </a:r>
          </a:p>
          <a:p>
            <a:r>
              <a:rPr lang="ru-RU" sz="1600" b="0" i="0" dirty="0" smtClean="0">
                <a:solidFill>
                  <a:srgbClr val="333333"/>
                </a:solidFill>
                <a:effectLst/>
                <a:latin typeface="Helvetica Neue"/>
              </a:rPr>
              <a:t>Крым в составе Украины. В мае того же года принята конституция и введена должность президента. В марте 1995 г. решением Верховной Рады и президента Украины конституция Республики Крым была отменена, пост президента упразднен. В декабре 1998 г. вступила в действие новая конституция Крыма. Республика Крым была переименована в Автономную Республику Крым. При принятии этого решения не были учтены результаты референдума 1991 года.</a:t>
            </a:r>
          </a:p>
          <a:p>
            <a:r>
              <a:rPr lang="ru-RU" sz="1600" b="0" i="0" dirty="0" smtClean="0">
                <a:solidFill>
                  <a:srgbClr val="333333"/>
                </a:solidFill>
                <a:effectLst/>
                <a:latin typeface="Helvetica Neue"/>
              </a:rPr>
              <a:t>16 марта 2014 года жителями Крыма было принято решение об отделении от Украины и проведение референдума о присоединении Крыма к Российской Федерации (96 % «за» воссоединение с Россией).</a:t>
            </a:r>
          </a:p>
          <a:p>
            <a:r>
              <a:rPr lang="ru-RU" sz="1600" b="0" i="0" dirty="0" smtClean="0">
                <a:solidFill>
                  <a:srgbClr val="333333"/>
                </a:solidFill>
                <a:effectLst/>
                <a:latin typeface="Helvetica Neue"/>
              </a:rPr>
              <a:t>17 марта 2014 г. была провозглашена Республика Крым, и в этот же день Севастопольский городской совет попросил российские власти включить город в состав Российской Федерации, как город федерального значения.</a:t>
            </a:r>
          </a:p>
          <a:p>
            <a:r>
              <a:rPr lang="ru-RU" sz="1600" b="0" i="0" dirty="0" smtClean="0">
                <a:solidFill>
                  <a:srgbClr val="333333"/>
                </a:solidFill>
                <a:effectLst/>
                <a:latin typeface="Helvetica Neue"/>
              </a:rPr>
              <a:t>18 марта 2014 года в Георгиевском дворце Кремля был подписан договор о вступлении Республики Крым и города Севастополя в состав Российской Федерации на правах новых субъектов.</a:t>
            </a:r>
          </a:p>
          <a:p>
            <a:r>
              <a:rPr lang="ru-RU" sz="1600" b="0" i="0" dirty="0" smtClean="0">
                <a:solidFill>
                  <a:srgbClr val="333333"/>
                </a:solidFill>
                <a:effectLst/>
                <a:latin typeface="Helvetica Neue"/>
              </a:rPr>
              <a:t>21 марта 2014 года был ратифицирован Федеральный Конституционный Закон «О принятии в Российскую Федерацию Республики Крым и образовании в составе Российской Федерации новых субъектов – Республики Крым и города федерального значения Севастополя».</a:t>
            </a:r>
            <a:endParaRPr lang="ru-RU" sz="1600" b="0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399960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tdata.ru/u30/photo8A2C/20592698712-0/orig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3" y="0"/>
            <a:ext cx="6327728" cy="413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gosnovosti.com/wp-content/uploads/2017/03/%D0%9A%D1%80%D1%8B%D0%BC-3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003" y="3305058"/>
            <a:ext cx="4787501" cy="341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s58.radikal.ru/i162/1403/bd/2e3d1def93e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570" y="44624"/>
            <a:ext cx="2226934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nevsedoma.org.ua/uploads/fotos/foto_7865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360234"/>
            <a:ext cx="2153031" cy="215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120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</TotalTime>
  <Words>359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Крым и Россия –      общая судьба</vt:lpstr>
      <vt:lpstr>История Крыма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Крым и Россия –      общая судьба</dc:title>
  <dc:creator>Пользователь Windows</dc:creator>
  <cp:lastModifiedBy>Пользователь Windows</cp:lastModifiedBy>
  <cp:revision>3</cp:revision>
  <dcterms:created xsi:type="dcterms:W3CDTF">2018-03-15T15:50:51Z</dcterms:created>
  <dcterms:modified xsi:type="dcterms:W3CDTF">2018-03-15T16:17:14Z</dcterms:modified>
</cp:coreProperties>
</file>