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4" d="100"/>
          <a:sy n="114" d="100"/>
        </p:scale>
        <p:origin x="-72" y="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0F2C17-B924-414C-804D-BE41DF61C311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4BC01D-52A5-4AA4-835C-ECB42054DB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358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BC01D-52A5-4AA4-835C-ECB42054DB1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898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B58A456-7CBC-4884-B567-EEB85D0F5A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7915" y="702643"/>
            <a:ext cx="8674304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2165157E-50CC-4E45-8968-57D68E48F5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7915" y="3182318"/>
            <a:ext cx="8674304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D749C91-6A61-4C86-9B00-7F8742265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EADDB-4476-4545-A49B-227514D906AD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C6BFAD6-F077-4C78-AE1A-F6CAC8DA8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13A9D6D-A747-4111-AD0B-67DA3CC88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5F76-B29A-4810-92B8-847B819704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074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A0F80D0-1040-4FA2-9A85-5B26F9714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443FB7B5-CDB6-4FA4-A294-9B66AB32E8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E7416FF-D1A7-475F-BFFC-D5AACB1C7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EADDB-4476-4545-A49B-227514D906AD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D390257-EB1E-4A61-92DA-460833579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8B07AF5-EF15-41F2-A8E3-8B57B5FEA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5F76-B29A-4810-92B8-847B819704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47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9421A17A-1E1E-432E-9FAF-9BF9FB13DD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4D4C681-E9F2-403A-8164-84823F1C23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6E7454B-FD94-4559-BBEB-EC0111807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EADDB-4476-4545-A49B-227514D906AD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355DA28-85D6-4832-BD2A-A9C9B7739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14A9CA2-AF9E-4772-8762-359844AA9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5F76-B29A-4810-92B8-847B819704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695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175031E-47F3-4DD1-8A77-DC4D87901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5620B18-C3B8-44F5-B292-1267E2FD08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5B19C3A-5C03-4CCC-B5A4-EF92B3218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EADDB-4476-4545-A49B-227514D906AD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2212FFE-FDF4-475C-86CD-110F2C5FD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34BD52C-D1D1-4BDD-A613-EB16C8F12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5F76-B29A-4810-92B8-847B819704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30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918DAD4-61BD-496C-BEBB-8E1048BD7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543" y="576263"/>
            <a:ext cx="9743503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41D0C06-CC33-46E2-AA24-E4B20BAD4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18543" y="3455988"/>
            <a:ext cx="9743503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5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7331AB5-ACBB-4EAE-9FB2-FDA8C5C02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EADDB-4476-4545-A49B-227514D906AD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F7BB453-0988-41B3-B093-AC22553AA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1491CAD-F95B-4501-BA99-D4DF1D524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5F76-B29A-4810-92B8-847B819704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36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43096D3-88B7-4C8A-8F86-E53CBED8C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1F95EEC-07C7-4316-860B-7D3F35970F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382718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EED983F-C53B-425E-A1FA-570BE1D806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0820" y="1825625"/>
            <a:ext cx="553137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0F3443A-EA6E-4D0A-A856-BF2E8A52C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EADDB-4476-4545-A49B-227514D906AD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1BDAEB2-CE53-4F3B-8B5F-4694F8ABE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6ECFF1B-E47B-4A37-B9C6-ED3F51FA4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5F76-B29A-4810-92B8-847B819704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162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396C524-9CFF-434D-9180-F4A0F108C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5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1D12A0E-090B-40CF-ACF9-C9642CB604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95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850B3D2-E438-4201-8716-3290459C28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395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F05DAFCE-3A2E-4E60-94AA-358BD079F8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72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FE9649B2-EE9F-4E03-B6B7-B17B470CDC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720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253FFF77-AD5B-49F2-9EC9-23057E225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EADDB-4476-4545-A49B-227514D906AD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ACF1DB13-457D-4DF6-9026-E7A92064D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BAE5B1DC-9D7C-4EA2-BDC0-1372A36B4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5F76-B29A-4810-92B8-847B819704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446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565413-174F-4D4F-AFC3-6848540DE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7F334618-EABB-4424-ACD8-60C108DAB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EADDB-4476-4545-A49B-227514D906AD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C89B88E-8B49-4BFC-AC96-63E0130BD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6D559DCC-05C8-4511-9C27-F00ACECC9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5F76-B29A-4810-92B8-847B819704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564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129FBB8E-F030-46E4-BA7D-692F639A9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EADDB-4476-4545-A49B-227514D906AD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5BC5CC19-CEF2-4620-A875-60DFFFF03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CDC2D8BE-628A-4CF4-9F7C-7268B5F28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5F76-B29A-4810-92B8-847B819704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180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34BBD26-2326-41AF-8C05-13E0D1785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2854931-500B-4B0D-91EE-DACDB72DE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790A09E-7E3A-4B75-9C7E-BF50EFC185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BF77F89-39E5-46BF-91CD-46789F28E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EADDB-4476-4545-A49B-227514D906AD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775C09F-68DB-42F5-87D6-3AF7A24BB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8941917-0A56-4F5D-86C8-AF49253A0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5F76-B29A-4810-92B8-847B819704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248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F815F93-9B03-48E1-92DE-8DB279F80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EC3781C-F64B-4DCB-AAC0-37ACDDBB98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EC8AA1A-D204-48E7-AB7B-09F6C2A5D4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192465F-B80A-49A6-85B3-A387AB0BA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EADDB-4476-4545-A49B-227514D906AD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2FD1B2F-035D-48DC-BE5B-20A6BAA84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80D0E67-8783-4C27-B33E-E3E683DFD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5F76-B29A-4810-92B8-847B819704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431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00C08EE-4963-4D32-8724-7C9B99BB8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639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ood" dir="t"/>
            </a:scene3d>
            <a:sp3d extrusionH="57150" contourW="12700" prstMaterial="softEdge">
              <a:bevelT w="38100" h="38100"/>
              <a:contourClr>
                <a:srgbClr val="500000"/>
              </a:contourClr>
            </a:sp3d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DCB1340-CE77-41F9-86C8-6091D95C0B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106399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9EF48D9-73A3-4709-848A-2F00FB93FC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EADDB-4476-4545-A49B-227514D906AD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C9369BA-5EF8-4434-8B6E-CD45E74F7B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0D64141-E6B1-408D-AD00-573C4FC1A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15F76-B29A-4810-92B8-847B819704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906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rgbClr val="8A001A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0A8C16E-C9AC-4C35-BF34-CA4FDE34F5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7915" y="702642"/>
            <a:ext cx="8516338" cy="2015391"/>
          </a:xfrm>
        </p:spPr>
        <p:txBody>
          <a:bodyPr/>
          <a:lstStyle/>
          <a:p>
            <a:r>
              <a:rPr lang="ru-RU" dirty="0" smtClean="0"/>
              <a:t>Кто такие коммунары</a:t>
            </a:r>
            <a:br>
              <a:rPr lang="ru-RU" dirty="0" smtClean="0"/>
            </a:br>
            <a:r>
              <a:rPr lang="ru-RU" sz="1800" dirty="0" smtClean="0"/>
              <a:t>устный журнал</a:t>
            </a:r>
            <a:endParaRPr lang="ru-RU" sz="18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CC7CA29-E069-433B-A301-341366B90D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22921" y="3590488"/>
            <a:ext cx="4629298" cy="1728132"/>
          </a:xfrm>
        </p:spPr>
        <p:txBody>
          <a:bodyPr>
            <a:normAutofit/>
          </a:bodyPr>
          <a:lstStyle/>
          <a:p>
            <a:pPr algn="r"/>
            <a:endParaRPr lang="ru-RU" dirty="0" smtClean="0"/>
          </a:p>
          <a:p>
            <a:pPr algn="r"/>
            <a:r>
              <a:rPr lang="ru-RU" dirty="0" smtClean="0"/>
              <a:t>Выполнила учитель начальных классов:</a:t>
            </a:r>
          </a:p>
          <a:p>
            <a:pPr algn="r"/>
            <a:r>
              <a:rPr lang="ru-RU" dirty="0" smtClean="0"/>
              <a:t>Баринова Любовь Николаевна</a:t>
            </a:r>
            <a:endParaRPr lang="ru-RU" dirty="0"/>
          </a:p>
        </p:txBody>
      </p:sp>
      <p:pic>
        <p:nvPicPr>
          <p:cNvPr id="1026" name="Picture 2" descr="C:\Users\Vlad\Desktop\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528" y="6149130"/>
            <a:ext cx="4731391" cy="54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Vlad\Desktop\20220117_1404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987" y="2491530"/>
            <a:ext cx="2164360" cy="265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99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8543" y="576264"/>
            <a:ext cx="9743503" cy="1680376"/>
          </a:xfrm>
        </p:spPr>
        <p:txBody>
          <a:bodyPr>
            <a:normAutofit/>
          </a:bodyPr>
          <a:lstStyle/>
          <a:p>
            <a:pPr algn="r"/>
            <a:r>
              <a:rPr lang="ru-RU" sz="5300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r>
              <a:rPr lang="ru-RU" sz="5300" dirty="0" smtClean="0">
                <a:solidFill>
                  <a:schemeClr val="accent2">
                    <a:lumMod val="75000"/>
                  </a:schemeClr>
                </a:solidFill>
              </a:rPr>
              <a:t> страница</a:t>
            </a:r>
            <a:br>
              <a:rPr lang="ru-RU" sz="53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u="sng" dirty="0" smtClean="0"/>
              <a:t>Добрые дела</a:t>
            </a:r>
            <a:endParaRPr lang="ru-RU" u="sng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Vlad\Desktop\коммуна\IMG_39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924" y="2323749"/>
            <a:ext cx="3410922" cy="261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Vlad\Desktop\фото для пезен\IMG_20150206_1459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606" y="2322177"/>
            <a:ext cx="3212984" cy="240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Vlad\Desktop\фото для пезен\фотки с тел 1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289" y="346311"/>
            <a:ext cx="3423169" cy="192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Vlad\Desktop\фотки с тел 06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2322177"/>
            <a:ext cx="3196206" cy="215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Users\Vlad\Desktop\Рисунок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795" y="4478683"/>
            <a:ext cx="3384196" cy="201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Vlad\Desktop\00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924" y="4539534"/>
            <a:ext cx="3145871" cy="204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Vlad\Desktop\20181003_11240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2991" y="4605298"/>
            <a:ext cx="3172599" cy="188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646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0587" y="453006"/>
            <a:ext cx="9361459" cy="1728132"/>
          </a:xfrm>
        </p:spPr>
        <p:txBody>
          <a:bodyPr>
            <a:normAutofit/>
          </a:bodyPr>
          <a:lstStyle/>
          <a:p>
            <a:pPr algn="r"/>
            <a:r>
              <a:rPr lang="ru-RU" sz="5300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r>
              <a:rPr lang="ru-RU" sz="5300" dirty="0" smtClean="0">
                <a:solidFill>
                  <a:schemeClr val="accent2">
                    <a:lumMod val="75000"/>
                  </a:schemeClr>
                </a:solidFill>
              </a:rPr>
              <a:t> страница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Огонёк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33314" y="2525086"/>
            <a:ext cx="4428732" cy="2431089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После насыщенного  дня Коммунарских сборов ребята собираются  на «Огонёк».</a:t>
            </a:r>
          </a:p>
          <a:p>
            <a:r>
              <a:rPr lang="ru-RU" dirty="0" smtClean="0"/>
              <a:t>Рассаживаются за столы, зажигают свечу и обсуждают все проведенные мероприятия, поют коммунарские песни, планируют дела на будущее. И по окончанию встают в  круг и исполняют песню «Морская душа»</a:t>
            </a:r>
            <a:endParaRPr lang="ru-RU" dirty="0"/>
          </a:p>
        </p:txBody>
      </p:sp>
      <p:pic>
        <p:nvPicPr>
          <p:cNvPr id="10242" name="Picture 2" descr="C:\Users\Vlad\Desktop\коммуна\IMG_20220113_0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605" y="477913"/>
            <a:ext cx="3822156" cy="241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Vlad\Desktop\IMG_20220113_0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717" y="3077184"/>
            <a:ext cx="2021747" cy="175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Vlad\Desktop\img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656" y="2005057"/>
            <a:ext cx="2483141" cy="177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Vlad\Desktop\IMG_20220113_00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963" y="3844430"/>
            <a:ext cx="1677798" cy="1827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Vlad\Desktop\Без названия (1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540" y="4597167"/>
            <a:ext cx="2038158" cy="129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1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E0311E8D-656E-48B0-AC36-4FE159F03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543" y="576264"/>
            <a:ext cx="9743503" cy="2166936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> </a:t>
            </a:r>
            <a:r>
              <a:rPr lang="ru-RU" sz="5300" dirty="0" smtClean="0">
                <a:solidFill>
                  <a:schemeClr val="accent2">
                    <a:lumMod val="75000"/>
                  </a:schemeClr>
                </a:solidFill>
              </a:rPr>
              <a:t>1 страница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ИСТОРИИ</a:t>
            </a:r>
            <a:endParaRPr lang="ru-RU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86A08500-7F7B-4061-B239-B6540056E5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3629" y="2852257"/>
            <a:ext cx="5842623" cy="2768367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ru-RU" altLang="ru-RU" b="1" dirty="0"/>
              <a:t>Коммунарское движение</a:t>
            </a:r>
            <a:r>
              <a:rPr lang="ru-RU" altLang="ru-RU" dirty="0"/>
              <a:t> — возникшая в 60-х годах XX </a:t>
            </a:r>
            <a:r>
              <a:rPr lang="ru-RU" altLang="ru-RU" dirty="0" smtClean="0"/>
              <a:t>века </a:t>
            </a:r>
            <a:r>
              <a:rPr lang="ru-RU" altLang="ru-RU" dirty="0"/>
              <a:t>связывающая коммунарские клубы </a:t>
            </a:r>
            <a:r>
              <a:rPr lang="ru-RU" altLang="ru-RU" dirty="0" smtClean="0"/>
              <a:t>— коллективы</a:t>
            </a:r>
            <a:r>
              <a:rPr lang="ru-RU" altLang="ru-RU" dirty="0"/>
              <a:t>, </a:t>
            </a:r>
            <a:r>
              <a:rPr lang="ru-RU" altLang="ru-RU" dirty="0" smtClean="0"/>
              <a:t>являющиеся последователями  коммунарской методики коллективного </a:t>
            </a:r>
            <a:r>
              <a:rPr lang="ru-RU" altLang="ru-RU" dirty="0"/>
              <a:t>творческого </a:t>
            </a:r>
            <a:r>
              <a:rPr lang="ru-RU" altLang="ru-RU" dirty="0" smtClean="0"/>
              <a:t>воспитания</a:t>
            </a:r>
          </a:p>
          <a:p>
            <a:pPr>
              <a:defRPr/>
            </a:pPr>
            <a:r>
              <a:rPr lang="ru-RU" altLang="ru-RU" dirty="0" smtClean="0"/>
              <a:t>Автор:</a:t>
            </a:r>
            <a:r>
              <a:rPr lang="ru-RU" altLang="ru-RU" dirty="0"/>
              <a:t> </a:t>
            </a:r>
            <a:r>
              <a:rPr lang="ru-RU" altLang="ru-RU" b="1" dirty="0" smtClean="0">
                <a:solidFill>
                  <a:srgbClr val="C00000"/>
                </a:solidFill>
              </a:rPr>
              <a:t>Игорь Петрович Иванов</a:t>
            </a:r>
            <a:endParaRPr lang="ru-RU" altLang="ru-RU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Vlad\Desktop\Рисунок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987" y="495678"/>
            <a:ext cx="2055302" cy="281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Vlad\Desktop\ФлагД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086" y="3464653"/>
            <a:ext cx="3188095" cy="197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27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8543" y="436230"/>
            <a:ext cx="9743503" cy="2650920"/>
          </a:xfrm>
        </p:spPr>
        <p:txBody>
          <a:bodyPr/>
          <a:lstStyle/>
          <a:p>
            <a:pPr algn="r"/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>2 страница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u="sng" dirty="0" smtClean="0"/>
              <a:t>Коммуна в Шумовской школе</a:t>
            </a:r>
            <a:endParaRPr lang="ru-RU" u="sng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68954" y="3095538"/>
            <a:ext cx="6593092" cy="281870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lang="ru-RU" altLang="ru-RU" b="1" dirty="0">
                <a:latin typeface="Arial Black" panose="020B0A04020102020204" pitchFamily="34" charset="0"/>
              </a:rPr>
              <a:t>На одном из заседаний комитета </a:t>
            </a:r>
            <a:r>
              <a:rPr lang="ru-RU" altLang="ru-RU" b="1" dirty="0" smtClean="0">
                <a:latin typeface="Arial Black" panose="020B0A04020102020204" pitchFamily="34" charset="0"/>
              </a:rPr>
              <a:t>комсомола в 1971 году </a:t>
            </a:r>
            <a:r>
              <a:rPr lang="ru-RU" altLang="ru-RU" b="1" dirty="0">
                <a:latin typeface="Arial Black" panose="020B0A04020102020204" pitchFamily="34" charset="0"/>
              </a:rPr>
              <a:t>было принято решение – </a:t>
            </a:r>
            <a:endParaRPr lang="ru-RU" altLang="ru-RU" b="1" dirty="0" smtClean="0">
              <a:latin typeface="Arial Black" panose="020B0A04020102020204" pitchFamily="34" charset="0"/>
            </a:endParaRPr>
          </a:p>
          <a:p>
            <a:pPr>
              <a:lnSpc>
                <a:spcPct val="120000"/>
              </a:lnSpc>
              <a:defRPr/>
            </a:pPr>
            <a:r>
              <a:rPr lang="ru-RU" altLang="ru-RU" b="1" dirty="0" smtClean="0">
                <a:latin typeface="Arial Black" panose="020B0A04020102020204" pitchFamily="34" charset="0"/>
              </a:rPr>
              <a:t>по </a:t>
            </a:r>
            <a:r>
              <a:rPr lang="ru-RU" altLang="ru-RU" b="1" dirty="0">
                <a:latin typeface="Arial Black" panose="020B0A04020102020204" pitchFamily="34" charset="0"/>
              </a:rPr>
              <a:t>примеру </a:t>
            </a:r>
            <a:r>
              <a:rPr lang="ru-RU" altLang="ru-RU" b="1" dirty="0" err="1" smtClean="0">
                <a:latin typeface="Arial Black" panose="020B0A04020102020204" pitchFamily="34" charset="0"/>
              </a:rPr>
              <a:t>Фрунзенской</a:t>
            </a:r>
            <a:r>
              <a:rPr lang="ru-RU" altLang="ru-RU" b="1" dirty="0" smtClean="0">
                <a:latin typeface="Arial Black" panose="020B0A04020102020204" pitchFamily="34" charset="0"/>
              </a:rPr>
              <a:t> </a:t>
            </a:r>
            <a:r>
              <a:rPr lang="ru-RU" altLang="ru-RU" b="1" dirty="0">
                <a:latin typeface="Arial Black" panose="020B0A04020102020204" pitchFamily="34" charset="0"/>
              </a:rPr>
              <a:t>коммуны подготовить и провести в школе сборы в весенние  каникулы. Спустя год юные коммунары смогли сказать «Самое дорогое для нас – это Коммуна.»</a:t>
            </a:r>
          </a:p>
          <a:p>
            <a:pPr>
              <a:lnSpc>
                <a:spcPct val="80000"/>
              </a:lnSpc>
              <a:defRPr/>
            </a:pPr>
            <a:r>
              <a:rPr lang="ru-RU" altLang="ru-RU" b="1" dirty="0">
                <a:latin typeface="Arial Black" panose="020B0A04020102020204" pitchFamily="34" charset="0"/>
              </a:rPr>
              <a:t>     Инициатором этого дела была </a:t>
            </a:r>
            <a:endParaRPr lang="ru-RU" altLang="ru-RU" b="1" dirty="0" smtClean="0">
              <a:latin typeface="Arial Black" panose="020B0A04020102020204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altLang="ru-RU" b="1" dirty="0" smtClean="0">
                <a:latin typeface="Arial Black" panose="020B0A04020102020204" pitchFamily="34" charset="0"/>
              </a:rPr>
              <a:t>педагог </a:t>
            </a:r>
            <a:r>
              <a:rPr lang="ru-RU" altLang="ru-RU" b="1" dirty="0">
                <a:latin typeface="Arial Black" panose="020B0A04020102020204" pitchFamily="34" charset="0"/>
              </a:rPr>
              <a:t>– энтузиаст </a:t>
            </a:r>
          </a:p>
          <a:p>
            <a:pPr>
              <a:lnSpc>
                <a:spcPct val="80000"/>
              </a:lnSpc>
              <a:defRPr/>
            </a:pPr>
            <a:r>
              <a:rPr lang="ru-RU" altLang="ru-RU" b="1" dirty="0">
                <a:latin typeface="Arial Black" panose="020B0A04020102020204" pitchFamily="34" charset="0"/>
              </a:rPr>
              <a:t>     </a:t>
            </a:r>
            <a:r>
              <a:rPr lang="ru-RU" altLang="ru-RU" b="1" dirty="0">
                <a:solidFill>
                  <a:srgbClr val="C00000"/>
                </a:solidFill>
                <a:latin typeface="Arial Black" panose="020B0A04020102020204" pitchFamily="34" charset="0"/>
              </a:rPr>
              <a:t>Руднева Людмила </a:t>
            </a:r>
            <a:r>
              <a:rPr lang="ru-RU" altLang="ru-RU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Николаевна</a:t>
            </a:r>
            <a:endParaRPr lang="ru-RU" altLang="ru-RU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074" name="Picture 2" descr="C:\Users\Vlad\Desktop\Рисунок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635" y="398085"/>
            <a:ext cx="3699545" cy="179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Vlad\Desktop\Рисунок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286" y="3095538"/>
            <a:ext cx="1980880" cy="2601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573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8543" y="576264"/>
            <a:ext cx="9743503" cy="1520984"/>
          </a:xfrm>
        </p:spPr>
        <p:txBody>
          <a:bodyPr>
            <a:normAutofit fontScale="90000"/>
          </a:bodyPr>
          <a:lstStyle/>
          <a:p>
            <a:pPr algn="r"/>
            <a:r>
              <a:rPr lang="ru-RU" sz="5300" dirty="0" smtClean="0">
                <a:solidFill>
                  <a:schemeClr val="accent2">
                    <a:lumMod val="75000"/>
                  </a:schemeClr>
                </a:solidFill>
              </a:rPr>
              <a:t>3 страница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u="sng" dirty="0" smtClean="0"/>
              <a:t>Коммунары</a:t>
            </a:r>
            <a:endParaRPr lang="ru-RU" u="sng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75632" y="2097248"/>
            <a:ext cx="5586413" cy="3363985"/>
          </a:xfrm>
        </p:spPr>
        <p:txBody>
          <a:bodyPr>
            <a:normAutofit/>
          </a:bodyPr>
          <a:lstStyle/>
          <a:p>
            <a:r>
              <a:rPr lang="ru-RU" altLang="ru-RU" sz="2000" b="1" dirty="0">
                <a:solidFill>
                  <a:schemeClr val="accent2">
                    <a:lumMod val="50000"/>
                  </a:schemeClr>
                </a:solidFill>
              </a:rPr>
              <a:t>Коммунары</a:t>
            </a:r>
            <a:r>
              <a:rPr lang="ru-RU" altLang="ru-RU" sz="2000" b="1" dirty="0"/>
              <a:t> </a:t>
            </a:r>
            <a:r>
              <a:rPr lang="ru-RU" altLang="ru-RU" sz="2000" dirty="0"/>
              <a:t>-это  актив, боевое ядро организации, союз неравнодушных, юношеское братство единомышленников, юношей и девушек комиссарского склада.</a:t>
            </a:r>
            <a:endParaRPr lang="ru-RU" altLang="ru-RU" sz="2000" b="1" dirty="0"/>
          </a:p>
          <a:p>
            <a:r>
              <a:rPr lang="ru-RU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Главная цель коммунаров:  </a:t>
            </a:r>
          </a:p>
          <a:p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частье людей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9" name="Picture 3" descr="C:\Users\Vlad\Desktop\Рисунок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473" y="3414318"/>
            <a:ext cx="4211273" cy="3120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Vlad\Desktop\Screenshot_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582" y="377505"/>
            <a:ext cx="4295164" cy="2567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Vlad\Desktop\коммуна\IMG_20220113_00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031" y="4261607"/>
            <a:ext cx="4261607" cy="249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125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8543" y="576263"/>
            <a:ext cx="9743503" cy="2275993"/>
          </a:xfrm>
        </p:spPr>
        <p:txBody>
          <a:bodyPr>
            <a:normAutofit fontScale="90000"/>
          </a:bodyPr>
          <a:lstStyle/>
          <a:p>
            <a:pPr algn="r"/>
            <a:r>
              <a:rPr lang="ru-RU" sz="5300" dirty="0" smtClean="0">
                <a:solidFill>
                  <a:schemeClr val="accent2">
                    <a:lumMod val="75000"/>
                  </a:schemeClr>
                </a:solidFill>
              </a:rPr>
              <a:t>4 страница</a:t>
            </a:r>
            <a:br>
              <a:rPr lang="ru-RU" sz="53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6700" u="sng" dirty="0" smtClean="0"/>
              <a:t>Символика и атрибуты</a:t>
            </a:r>
            <a:endParaRPr lang="ru-RU" sz="6700" u="sng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Vlad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200" y="816180"/>
            <a:ext cx="2257425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Vlad\Desktop\Screenshot_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432" y="2971320"/>
            <a:ext cx="6278563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Vlad\Desktop\Screenshot_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832" y="3123720"/>
            <a:ext cx="6278563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71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8543" y="576263"/>
            <a:ext cx="9743503" cy="1781043"/>
          </a:xfrm>
        </p:spPr>
        <p:txBody>
          <a:bodyPr/>
          <a:lstStyle/>
          <a:p>
            <a:pPr algn="r"/>
            <a:r>
              <a:rPr lang="ru-RU" dirty="0" smtClean="0"/>
              <a:t> </a:t>
            </a: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>4 страница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u="sng" dirty="0" smtClean="0"/>
              <a:t>Гимн школы</a:t>
            </a:r>
            <a:endParaRPr lang="ru-RU" u="sng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7" name="Picture 3" descr="C:\Users\Vlad\Desktop\Screenshot_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315" y="2619157"/>
            <a:ext cx="6154737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Vlad\Desktop\kisspng-apollo-symbol-lyre-clip-art-apollo-harp-5b235b89c443c0.80802903152904384980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789" y="762873"/>
            <a:ext cx="3221333" cy="291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Vlad\Desktop\guitar_PNG3352-141x17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536" y="3751888"/>
            <a:ext cx="1610686" cy="191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58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3710" y="411061"/>
            <a:ext cx="8388336" cy="1979801"/>
          </a:xfrm>
        </p:spPr>
        <p:txBody>
          <a:bodyPr>
            <a:normAutofit/>
          </a:bodyPr>
          <a:lstStyle/>
          <a:p>
            <a:pPr algn="r"/>
            <a:r>
              <a:rPr lang="ru-RU" sz="5300" dirty="0" smtClean="0">
                <a:solidFill>
                  <a:schemeClr val="accent2">
                    <a:lumMod val="75000"/>
                  </a:schemeClr>
                </a:solidFill>
              </a:rPr>
              <a:t>5 страница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u="sng" dirty="0" smtClean="0"/>
              <a:t>Клятва</a:t>
            </a:r>
            <a:endParaRPr lang="ru-RU" u="sng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Vlad\Desktop\Screenshot_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172" y="2579614"/>
            <a:ext cx="6185220" cy="3116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Vlad\Desktop\фото для пезен\EloWucsJhE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617" y="457198"/>
            <a:ext cx="2829887" cy="212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Vlad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285" y="3128219"/>
            <a:ext cx="2257425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332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8543" y="576264"/>
            <a:ext cx="9743503" cy="1579708"/>
          </a:xfrm>
        </p:spPr>
        <p:txBody>
          <a:bodyPr/>
          <a:lstStyle/>
          <a:p>
            <a:pPr algn="r"/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>6 страница</a:t>
            </a:r>
            <a:b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u="sng" dirty="0" smtClean="0"/>
              <a:t>Заповеди коммуны</a:t>
            </a:r>
            <a:endParaRPr lang="ru-RU" u="sng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Vlad\Desktop\Screenshot_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169" y="2139542"/>
            <a:ext cx="6954473" cy="424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Vlad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589" y="2139542"/>
            <a:ext cx="1827795" cy="160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Vlad\Desktop\6949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142" y="4015356"/>
            <a:ext cx="2492444" cy="173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07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8543" y="576263"/>
            <a:ext cx="9743503" cy="1764265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7 страница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Коммунарские  сборы</a:t>
            </a:r>
            <a:endParaRPr lang="ru-RU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66870" y="2692866"/>
            <a:ext cx="4395176" cy="3187817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В весенние каникулы в нашей школе проходят Коммунарские сборы. Здесь собираются школьники и коммунары-старички (выпускники).</a:t>
            </a:r>
          </a:p>
          <a:p>
            <a:r>
              <a:rPr lang="ru-RU" dirty="0" smtClean="0"/>
              <a:t>На этих сборах принимают в ряды коммуны первоклассников, Совет Коммуны заранее планирует мероприятия на этот день. Всё задуманные дела проходят слаженно, дружно, интересно. На этих сборах выявляют самых </a:t>
            </a:r>
            <a:r>
              <a:rPr lang="ru-RU" dirty="0"/>
              <a:t>активных, инициативных, творческих детей и </a:t>
            </a:r>
            <a:r>
              <a:rPr lang="ru-RU" dirty="0" smtClean="0"/>
              <a:t>подростков. Проходят сборы под руководством Комиссара, им является Почетный коммунар-старичок :</a:t>
            </a:r>
          </a:p>
          <a:p>
            <a:r>
              <a:rPr lang="ru-RU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Хаятов</a:t>
            </a:r>
            <a:r>
              <a:rPr lang="ru-RU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Анатолий</a:t>
            </a:r>
          </a:p>
          <a:p>
            <a:endParaRPr lang="ru-RU" dirty="0"/>
          </a:p>
        </p:txBody>
      </p:sp>
      <p:pic>
        <p:nvPicPr>
          <p:cNvPr id="1026" name="Picture 2" descr="C:\Users\Vlad\Desktop\IMG_20220113_0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711" y="2365025"/>
            <a:ext cx="2041688" cy="224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Vlad\Desktop\0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470" y="4731390"/>
            <a:ext cx="4748169" cy="202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02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ел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1" id="{54415CE7-057D-48A6-B1D5-23CE18F62D5C}" vid="{1251F676-81F4-4ABB-9E45-5C446DD00C5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Дел1</Template>
  <TotalTime>233</TotalTime>
  <Words>236</Words>
  <Application>Microsoft Office PowerPoint</Application>
  <PresentationFormat>Произвольный</PresentationFormat>
  <Paragraphs>30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Дел1</vt:lpstr>
      <vt:lpstr>Кто такие коммунары устный журнал</vt:lpstr>
      <vt:lpstr> 1 страница  ИЗ ИСТОРИИ</vt:lpstr>
      <vt:lpstr>2 страница Коммуна в Шумовской школе</vt:lpstr>
      <vt:lpstr>3 страница Коммунары</vt:lpstr>
      <vt:lpstr>4 страница Символика и атрибуты</vt:lpstr>
      <vt:lpstr> 4 страница Гимн школы</vt:lpstr>
      <vt:lpstr>5 страница Клятва</vt:lpstr>
      <vt:lpstr>6 страница Заповеди коммуны</vt:lpstr>
      <vt:lpstr>7 страница Коммунарские  сборы</vt:lpstr>
      <vt:lpstr>8 страница Добрые дела</vt:lpstr>
      <vt:lpstr>9 страница  Огонёк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Деловой</dc:title>
  <dc:creator>Эрика</dc:creator>
  <cp:lastModifiedBy>Vlad</cp:lastModifiedBy>
  <cp:revision>25</cp:revision>
  <dcterms:created xsi:type="dcterms:W3CDTF">2020-10-12T05:52:33Z</dcterms:created>
  <dcterms:modified xsi:type="dcterms:W3CDTF">2022-11-03T05:57:16Z</dcterms:modified>
</cp:coreProperties>
</file>