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8ED9-89FC-4879-BD05-E393026F3C4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A43-1636-4666-B406-5AF5C12BB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11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8ED9-89FC-4879-BD05-E393026F3C4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A43-1636-4666-B406-5AF5C12BB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53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8ED9-89FC-4879-BD05-E393026F3C4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A43-1636-4666-B406-5AF5C12BB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05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8ED9-89FC-4879-BD05-E393026F3C4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A43-1636-4666-B406-5AF5C12BB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12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8ED9-89FC-4879-BD05-E393026F3C4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A43-1636-4666-B406-5AF5C12BB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39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8ED9-89FC-4879-BD05-E393026F3C4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A43-1636-4666-B406-5AF5C12BB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511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8ED9-89FC-4879-BD05-E393026F3C4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A43-1636-4666-B406-5AF5C12BB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066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8ED9-89FC-4879-BD05-E393026F3C4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A43-1636-4666-B406-5AF5C12BB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18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8ED9-89FC-4879-BD05-E393026F3C4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A43-1636-4666-B406-5AF5C12BB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381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8ED9-89FC-4879-BD05-E393026F3C4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A43-1636-4666-B406-5AF5C12BB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99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8ED9-89FC-4879-BD05-E393026F3C4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9BA43-1636-4666-B406-5AF5C12BB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48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C8ED9-89FC-4879-BD05-E393026F3C44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9BA43-1636-4666-B406-5AF5C12BB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90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package" Target="../embeddings/_________Microsoft_Word1.doc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32656"/>
            <a:ext cx="9036496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086100">
              <a:spcAft>
                <a:spcPts val="0"/>
              </a:spcAft>
            </a:pP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Всего и надо, что вчитаться, - боже мой, </a:t>
            </a:r>
          </a:p>
          <a:p>
            <a:pPr indent="3086100">
              <a:spcAft>
                <a:spcPts val="0"/>
              </a:spcAft>
            </a:pP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Всего и дела, что помедлить над строкою – </a:t>
            </a:r>
          </a:p>
          <a:p>
            <a:pPr indent="3086100">
              <a:spcAft>
                <a:spcPts val="0"/>
              </a:spcAft>
            </a:pP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Не пролистнуть нетерпеливою рукою, </a:t>
            </a:r>
          </a:p>
          <a:p>
            <a:pPr indent="3086100">
              <a:spcAft>
                <a:spcPts val="0"/>
              </a:spcAft>
            </a:pP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А задержаться, прочитать и перечесть.</a:t>
            </a:r>
          </a:p>
          <a:p>
            <a:pPr indent="3086100">
              <a:spcAft>
                <a:spcPts val="0"/>
              </a:spcAft>
            </a:pP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                                       Юрий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Левитанский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88668"/>
            <a:ext cx="6931048" cy="43881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0090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04665"/>
            <a:ext cx="8568952" cy="612475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457200">
              <a:spcAft>
                <a:spcPts val="0"/>
              </a:spcAft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Князь Мещерский: </a:t>
            </a:r>
            <a:r>
              <a:rPr lang="ru-RU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«Потом речи его стали бессвязны, он по многу раз повторял одно и то же слово с возрастающим усилием, как бы ожидая, что ему помогут досказать мысль и впадая в некоторое раздражение, когда эти усилия оказывались бесплодными, но мы, к сожалению, совсем не могли ему помочь».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В.Верещагин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: </a:t>
            </a:r>
            <a:r>
              <a:rPr lang="ru-RU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«Иван Сергеевич лежал на спине, руки вытянуты вдоль туловища, глаза чуть-чуть смотрят, рот страшно открыт, и голова, сильно закинутая назад, немного в левую сторону, с каждым вздохом вскидывается кверху; видно, что больного душит, что ему не хватает воздуха, - признаюсь, я не вытерпел, заплакал».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740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04664"/>
            <a:ext cx="799288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ru-RU" sz="3200" b="1" dirty="0" smtClean="0">
                <a:latin typeface="Times New Roman"/>
                <a:ea typeface="Times New Roman"/>
              </a:rPr>
              <a:t>--  О </a:t>
            </a:r>
            <a:r>
              <a:rPr lang="ru-RU" sz="3200" b="1" dirty="0">
                <a:latin typeface="Times New Roman"/>
                <a:ea typeface="Times New Roman"/>
              </a:rPr>
              <a:t>чем роман</a:t>
            </a:r>
            <a:r>
              <a:rPr lang="ru-RU" sz="3200" b="1" dirty="0" smtClean="0">
                <a:latin typeface="Times New Roman"/>
                <a:ea typeface="Times New Roman"/>
              </a:rPr>
              <a:t>?</a:t>
            </a:r>
            <a:r>
              <a:rPr lang="ru-RU" sz="3200" b="1" dirty="0">
                <a:latin typeface="Times New Roman"/>
                <a:ea typeface="Times New Roman"/>
              </a:rPr>
              <a:t> </a:t>
            </a:r>
            <a:endParaRPr lang="ru-RU" sz="3200" b="1" dirty="0" smtClean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endParaRPr lang="ru-RU" sz="3200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Мишель </a:t>
            </a:r>
            <a:r>
              <a:rPr lang="ru-RU" sz="3200" b="1" dirty="0">
                <a:solidFill>
                  <a:srgbClr val="C00000"/>
                </a:solidFill>
                <a:latin typeface="Times New Roman"/>
                <a:ea typeface="Times New Roman"/>
              </a:rPr>
              <a:t>Монтень: </a:t>
            </a:r>
            <a:r>
              <a:rPr lang="ru-RU" sz="3200" b="1" i="1" dirty="0">
                <a:solidFill>
                  <a:srgbClr val="C00000"/>
                </a:solidFill>
                <a:latin typeface="Times New Roman"/>
                <a:ea typeface="Times New Roman"/>
              </a:rPr>
              <a:t>«Если бы я был сочинителем книг, я составил бы сборник с описанием различных смертей, снабдив его комментариями. Кто учит людей умирать, тот учит их жить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».</a:t>
            </a:r>
            <a:r>
              <a:rPr lang="ru-RU" sz="3200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endParaRPr lang="ru-RU" sz="3200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endParaRPr lang="ru-RU" sz="3200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3200" dirty="0" smtClean="0">
                <a:latin typeface="Times New Roman"/>
                <a:ea typeface="Times New Roman"/>
              </a:rPr>
              <a:t>-- </a:t>
            </a:r>
            <a:r>
              <a:rPr lang="ru-RU" sz="3200" b="1" dirty="0" smtClean="0">
                <a:latin typeface="Times New Roman"/>
                <a:ea typeface="Times New Roman"/>
              </a:rPr>
              <a:t>Как </a:t>
            </a:r>
            <a:r>
              <a:rPr lang="ru-RU" sz="3200" b="1" dirty="0">
                <a:latin typeface="Times New Roman"/>
                <a:ea typeface="Times New Roman"/>
              </a:rPr>
              <a:t>же сформулировать тему нашего урока? </a:t>
            </a:r>
          </a:p>
          <a:p>
            <a:r>
              <a:rPr lang="ru-RU" sz="3200" dirty="0" smtClean="0">
                <a:latin typeface="Times New Roman"/>
                <a:ea typeface="Times New Roman"/>
              </a:rPr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1779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04664"/>
            <a:ext cx="79928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/>
                <a:ea typeface="Times New Roman"/>
              </a:rPr>
              <a:t>Цель урока: </a:t>
            </a:r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  <a:ea typeface="Times New Roman"/>
              </a:rPr>
              <a:t>раскрыть силу духа главного героя романа «Отцы и дети», его внутренний мир, проанализировав эпизод «Базаров перед лицом смерти».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08920"/>
            <a:ext cx="6209928" cy="3895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28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88641"/>
            <a:ext cx="856895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Интеллект-карта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«Евгений Васильевич Базаров».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484785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/>
                <a:ea typeface="Times New Roman"/>
              </a:rPr>
              <a:t>--  Каким </a:t>
            </a:r>
            <a:r>
              <a:rPr lang="ru-RU" sz="3600" b="1" dirty="0">
                <a:latin typeface="Times New Roman"/>
                <a:ea typeface="Times New Roman"/>
              </a:rPr>
              <a:t>запомнили вы главного героя тургеневского романа?</a:t>
            </a:r>
            <a:endParaRPr lang="ru-RU" sz="3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392488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4464496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70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2809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Образованный 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Свято верит в нигилизм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Твердых убеждений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Внутренний стержень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Кремень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Убедителен в споре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Неоспоримые, неопровержимые аргументы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Брутальный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Небрежность в одежде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Материальная сторона его не беспокоит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Стремится быть ближе к народу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«Шут гороховый»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«Волосатый»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Красная рука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Сам себя воспитал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«Чудесный малый, такой простой»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Загадочный</a:t>
            </a:r>
            <a:r>
              <a:rPr lang="ru-RU" sz="2400" b="1" dirty="0">
                <a:latin typeface="Times New Roman"/>
                <a:ea typeface="Times New Roman"/>
              </a:rPr>
              <a:t> </a:t>
            </a:r>
            <a:endParaRPr lang="ru-RU" sz="24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933056"/>
            <a:ext cx="3275856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60"/>
            <a:ext cx="3707904" cy="2491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88641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ea typeface="Times New Roman"/>
              </a:rPr>
              <a:t>Как </a:t>
            </a: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ea typeface="Times New Roman"/>
              </a:rPr>
              <a:t>изменяется </a:t>
            </a: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ea typeface="Times New Roman"/>
              </a:rPr>
              <a:t>мнение читателя  о </a:t>
            </a: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ea typeface="Times New Roman"/>
              </a:rPr>
              <a:t>Базарове на протяжении всего романа? 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5" y="2708920"/>
            <a:ext cx="4388739" cy="4056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2708919"/>
            <a:ext cx="4445434" cy="4056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48680"/>
            <a:ext cx="864096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Тургенев вспоминает: </a:t>
            </a:r>
            <a:r>
              <a:rPr lang="ru-RU" sz="2400" b="1" i="1" dirty="0">
                <a:solidFill>
                  <a:srgbClr val="000000"/>
                </a:solidFill>
                <a:latin typeface="Times New Roman"/>
                <a:ea typeface="Times New Roman"/>
              </a:rPr>
              <a:t>«Я однажды прогуливался и думал о смерти. Вслед за тем передо мной возникла картина умирающего человека. Это был Базаров. Сцена произвела на меня сильное впечатление, и затем начали развиваться остальные действующие лица и само действие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».</a:t>
            </a:r>
            <a:r>
              <a:rPr lang="ru-RU" sz="2400" b="1" i="1" dirty="0">
                <a:latin typeface="Times New Roman"/>
                <a:ea typeface="Times New Roman"/>
              </a:rPr>
              <a:t> </a:t>
            </a:r>
            <a:endParaRPr lang="ru-RU" sz="2400" b="1" i="1" dirty="0" smtClean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Times New Roman"/>
              </a:rPr>
              <a:t>А.П</a:t>
            </a:r>
            <a:r>
              <a:rPr lang="ru-RU" sz="2400" b="1" dirty="0">
                <a:latin typeface="Times New Roman"/>
                <a:ea typeface="Times New Roman"/>
              </a:rPr>
              <a:t>. Чехов: </a:t>
            </a:r>
            <a:r>
              <a:rPr lang="ru-RU" sz="2400" b="1" i="1" dirty="0">
                <a:latin typeface="Times New Roman"/>
                <a:ea typeface="Times New Roman"/>
              </a:rPr>
              <a:t>«Боже мой! Что за роскошь «Отцы и дети»! Просто хотя караул кричи. Болезнь Базарова сделана так сильно, что я ослабел, и было такое чувство, как будто я заразился от него. А конец Базарова? Это черт знает, как сделано».</a:t>
            </a:r>
            <a:endParaRPr lang="ru-RU" sz="2400" b="1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Times New Roman"/>
              </a:rPr>
              <a:t>                                                                                                                   Д.И</a:t>
            </a:r>
            <a:r>
              <a:rPr lang="ru-RU" sz="2400" b="1" dirty="0">
                <a:latin typeface="Times New Roman"/>
                <a:ea typeface="Times New Roman"/>
              </a:rPr>
              <a:t>. Писарев: </a:t>
            </a:r>
            <a:r>
              <a:rPr lang="ru-RU" sz="2400" b="1" i="1" dirty="0">
                <a:latin typeface="Times New Roman"/>
                <a:ea typeface="Times New Roman"/>
              </a:rPr>
              <a:t>«Умереть так, как умер Базаров – это все равно, что сделать великий подвиг».</a:t>
            </a:r>
            <a:endParaRPr lang="ru-RU" sz="2400" b="1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74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76672"/>
            <a:ext cx="828092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latin typeface="Times New Roman"/>
                <a:ea typeface="Times New Roman"/>
              </a:rPr>
              <a:t>-- Что </a:t>
            </a:r>
            <a:r>
              <a:rPr lang="ru-RU" sz="2800" b="1" dirty="0">
                <a:latin typeface="Times New Roman"/>
                <a:ea typeface="Times New Roman"/>
              </a:rPr>
              <a:t>объединяет эти высказывания</a:t>
            </a:r>
            <a:r>
              <a:rPr lang="ru-RU" sz="2800" b="1" dirty="0" smtClean="0">
                <a:latin typeface="Times New Roman"/>
                <a:ea typeface="Times New Roman"/>
              </a:rPr>
              <a:t>?</a:t>
            </a:r>
            <a:r>
              <a:rPr lang="ru-RU" sz="2800" b="1" dirty="0">
                <a:latin typeface="Times New Roman"/>
                <a:ea typeface="Times New Roman"/>
              </a:rPr>
              <a:t> </a:t>
            </a:r>
            <a:endParaRPr lang="ru-RU" sz="28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28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b="1" dirty="0" smtClean="0">
                <a:latin typeface="Times New Roman"/>
                <a:ea typeface="Times New Roman"/>
              </a:rPr>
              <a:t>-- Какие </a:t>
            </a:r>
            <a:r>
              <a:rPr lang="ru-RU" sz="2800" b="1" dirty="0">
                <a:latin typeface="Times New Roman"/>
                <a:ea typeface="Times New Roman"/>
              </a:rPr>
              <a:t>средства выразительности использовал Тургенев для описания Базарова в сцене смерти?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36912"/>
            <a:ext cx="7259960" cy="4142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33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95527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Документ" r:id="rId4" imgW="6623658" imgH="8224910" progId="Word.Document.12">
                  <p:embed/>
                </p:oleObj>
              </mc:Choice>
              <mc:Fallback>
                <p:oleObj name="Документ" r:id="rId4" imgW="6623658" imgH="822491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680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476672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latin typeface="Times New Roman"/>
                <a:ea typeface="Times New Roman"/>
              </a:rPr>
              <a:t>Согласны ли вы со словами Писарева и Чехова? Что нового в образе Базарова вы для себя открыли? </a:t>
            </a:r>
            <a:endParaRPr lang="ru-RU" sz="32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4392488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1"/>
            <a:ext cx="4516760" cy="3790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91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347</Words>
  <Application>Microsoft Office PowerPoint</Application>
  <PresentationFormat>Экран (4:3)</PresentationFormat>
  <Paragraphs>42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10</cp:revision>
  <dcterms:created xsi:type="dcterms:W3CDTF">2020-11-29T18:30:48Z</dcterms:created>
  <dcterms:modified xsi:type="dcterms:W3CDTF">2020-12-04T08:50:38Z</dcterms:modified>
</cp:coreProperties>
</file>