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302" r:id="rId2"/>
    <p:sldId id="257" r:id="rId3"/>
    <p:sldId id="259" r:id="rId4"/>
    <p:sldId id="258" r:id="rId5"/>
    <p:sldId id="321" r:id="rId6"/>
    <p:sldId id="282" r:id="rId7"/>
    <p:sldId id="260" r:id="rId8"/>
    <p:sldId id="292" r:id="rId9"/>
    <p:sldId id="287" r:id="rId10"/>
    <p:sldId id="293" r:id="rId11"/>
    <p:sldId id="317" r:id="rId12"/>
    <p:sldId id="294" r:id="rId13"/>
    <p:sldId id="296" r:id="rId14"/>
    <p:sldId id="297" r:id="rId15"/>
    <p:sldId id="301" r:id="rId16"/>
    <p:sldId id="298" r:id="rId17"/>
    <p:sldId id="299" r:id="rId18"/>
    <p:sldId id="318" r:id="rId19"/>
    <p:sldId id="319" r:id="rId20"/>
    <p:sldId id="306" r:id="rId21"/>
    <p:sldId id="289" r:id="rId22"/>
    <p:sldId id="326" r:id="rId23"/>
    <p:sldId id="327" r:id="rId24"/>
    <p:sldId id="304" r:id="rId25"/>
    <p:sldId id="320" r:id="rId26"/>
    <p:sldId id="324" r:id="rId27"/>
    <p:sldId id="323" r:id="rId28"/>
    <p:sldId id="305" r:id="rId29"/>
    <p:sldId id="322" r:id="rId30"/>
    <p:sldId id="325" r:id="rId31"/>
    <p:sldId id="329" r:id="rId32"/>
    <p:sldId id="330" r:id="rId33"/>
    <p:sldId id="331" r:id="rId34"/>
    <p:sldId id="314" r:id="rId35"/>
    <p:sldId id="312" r:id="rId36"/>
    <p:sldId id="313" r:id="rId37"/>
    <p:sldId id="315" r:id="rId38"/>
    <p:sldId id="316" r:id="rId39"/>
    <p:sldId id="310" r:id="rId40"/>
    <p:sldId id="334" r:id="rId41"/>
    <p:sldId id="286" r:id="rId42"/>
    <p:sldId id="277" r:id="rId43"/>
    <p:sldId id="332" r:id="rId44"/>
    <p:sldId id="333" r:id="rId45"/>
    <p:sldId id="335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0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04C7B-1EEC-4EF9-B4E1-4D2CFF94C78B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B49F4-E328-447A-A9FE-26EF21CB0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строительство были приглашены мастера из Киева и </a:t>
            </a:r>
            <a:r>
              <a:rPr lang="ru-RU" dirty="0" err="1" smtClean="0"/>
              <a:t>Поднепровья</a:t>
            </a:r>
            <a:r>
              <a:rPr lang="ru-RU" dirty="0" smtClean="0"/>
              <a:t> </a:t>
            </a:r>
            <a:r>
              <a:rPr lang="ru-RU" dirty="0" err="1" smtClean="0"/>
              <a:t>и</a:t>
            </a:r>
            <a:r>
              <a:rPr lang="ru-RU" dirty="0" smtClean="0"/>
              <a:t> даже архитекторы, присланные Фридрихом Барбароссой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49F4-E328-447A-A9FE-26EF21CB0598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5345-E792-49EE-8F83-757AC980F7DE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46352DA-C712-48DC-A8CA-D38241059D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5345-E792-49EE-8F83-757AC980F7DE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352DA-C712-48DC-A8CA-D38241059D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5345-E792-49EE-8F83-757AC980F7DE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352DA-C712-48DC-A8CA-D38241059D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14CB30A-E119-4590-BCD5-74060D3613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5345-E792-49EE-8F83-757AC980F7DE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46352DA-C712-48DC-A8CA-D38241059D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5345-E792-49EE-8F83-757AC980F7DE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352DA-C712-48DC-A8CA-D38241059D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5345-E792-49EE-8F83-757AC980F7DE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352DA-C712-48DC-A8CA-D38241059D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5345-E792-49EE-8F83-757AC980F7DE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46352DA-C712-48DC-A8CA-D38241059D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5345-E792-49EE-8F83-757AC980F7DE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352DA-C712-48DC-A8CA-D38241059D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5345-E792-49EE-8F83-757AC980F7DE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352DA-C712-48DC-A8CA-D38241059D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5345-E792-49EE-8F83-757AC980F7DE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352DA-C712-48DC-A8CA-D38241059D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5345-E792-49EE-8F83-757AC980F7DE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352DA-C712-48DC-A8CA-D38241059D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C6B5345-E792-49EE-8F83-757AC980F7DE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46352DA-C712-48DC-A8CA-D38241059D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gister.msk.ru/library/history/kluchev/kllec14.htm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ourprom.ru/country/russia/vladimir/attraction/uspenskii-sobor-vo-vladimire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5724128" y="5877272"/>
            <a:ext cx="3419872" cy="71514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Учитель истории МОУ СОШ №1</a:t>
            </a:r>
          </a:p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г.о. Звенигород </a:t>
            </a:r>
            <a:r>
              <a:rPr lang="ru-RU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Бортникова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Т.И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564904"/>
            <a:ext cx="8686800" cy="1184825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C000"/>
                </a:solidFill>
              </a:rPr>
              <a:t>Культура Руси Х- начала ХIII в.</a:t>
            </a:r>
            <a:endParaRPr lang="ru-RU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6237312"/>
            <a:ext cx="1154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10 класс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260648"/>
            <a:ext cx="910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Урок 9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88640"/>
            <a:ext cx="1596789" cy="237626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http://3.bp.blogspot.com/-eGghQvL3CUs/VjyLkxyc_kI/AAAAAAAAIb8/3YZJNgKJrK4/s640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32656"/>
            <a:ext cx="3129661" cy="187220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6" descr="C:\Users\Света\Pictures\090_0002632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475656" y="3573016"/>
            <a:ext cx="1512168" cy="201622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7" name="Picture 6" descr="C:\Users\Света\Pictures\dmitrievsky_vladimi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300192" y="3501008"/>
            <a:ext cx="1616203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8" name="Picture 2" descr="Древнерусская рукописная книг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3573016"/>
            <a:ext cx="2592288" cy="193903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Вид на Софийский собор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332656"/>
            <a:ext cx="3024336" cy="201720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Письменность, грамотность, школы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4725144"/>
            <a:ext cx="4104456" cy="1772816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6148" name="Picture 4" descr="http://historydoc.edu.ru/attach.asp?a_no=39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052736"/>
            <a:ext cx="3886544" cy="295232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4355976" y="4005064"/>
            <a:ext cx="24482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Азбука кириллицы: новгородская берестяная грамота № 591 (1025—1050 гг.) и ее прорисовка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124744"/>
            <a:ext cx="4032448" cy="347787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видетельство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широкого распространения грамотности в городах и пригородах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 берестяные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грамоты.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1951 г. во время археологических раскопок в Новгороде извлекли из земли бересту с хорошо сохранившимися на ней буквами.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31746" name="Picture 2" descr="http://ukrmap.su/program2010/uh7/history7_files/image1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29425" y="3619499"/>
            <a:ext cx="2314575" cy="323850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41248"/>
          </a:xfrm>
        </p:spPr>
        <p:txBody>
          <a:bodyPr>
            <a:normAutofit/>
          </a:bodyPr>
          <a:lstStyle/>
          <a:p>
            <a:r>
              <a:rPr lang="ru-RU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Древнерусская литература</a:t>
            </a:r>
            <a:endParaRPr lang="ru-RU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11560" y="2924944"/>
          <a:ext cx="8064896" cy="1442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80"/>
                <a:gridCol w="2880320"/>
                <a:gridCol w="1800200"/>
                <a:gridCol w="26642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Название произведения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Автор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Основная идея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83568" y="1340768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 ходе урока, слушая рассказ учителя, заполните таблицу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41248"/>
          </a:xfrm>
        </p:spPr>
        <p:txBody>
          <a:bodyPr/>
          <a:lstStyle/>
          <a:p>
            <a:r>
              <a:rPr lang="ru-RU" sz="4400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Летописи</a:t>
            </a:r>
            <a:endParaRPr lang="ru-RU" sz="4400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60032" y="1196752"/>
            <a:ext cx="3923928" cy="432048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Летописи - это средоточие истории Древней Руси, ее идеология, понимание ее места в мировой истории; они являются одним из важнейших памятников и письменности, и литературы, и истории, и культуры в целом. Летопись была делом государственным, делом княжеским. 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733256"/>
            <a:ext cx="8424936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Как вы полагаете, объективным или субъективным было летописание?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 descr="Картинки по запрос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4280196" cy="367240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412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8674" name="Picture 2" descr="http://3.bp.blogspot.com/-eGghQvL3CUs/VjyLkxyc_kI/AAAAAAAAIb8/3YZJNgKJrK4/s640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5921850" cy="35425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4077072"/>
            <a:ext cx="8712968" cy="255454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«Повесть временных лет», создавалась в первое десятилетие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XII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в. при дворе князя Святополка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Изяславича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. Автором считают монаха Киево-Печерского монастыря Нестора. В первых строках автор задаётся вопросом: «Откуда есть пошла Русская земля, кто в Киеве начал первым княжить и откуда земля Русская стала есть?» Это свидетельствует о масштабе поставленных целей повествования. Сохранение общерусской летописной традиции показали своды  и удельных княжеств.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6" name="Picture 4" descr="http://histrf.ru/uploads/media/event/0001/01/thumb_864_event_timelin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32656"/>
            <a:ext cx="2678405" cy="3495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>
            <a:normAutofit/>
          </a:bodyPr>
          <a:lstStyle/>
          <a:p>
            <a:r>
              <a:rPr lang="ru-RU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Литература</a:t>
            </a:r>
            <a:endParaRPr lang="ru-RU"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340768"/>
            <a:ext cx="540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Древнерусская литература развивается вместе с развитием летописания.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861048"/>
            <a:ext cx="5256584" cy="2246769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«Поучение Владимира Мономаха» рисовало идеальный образ князя — справедливого правителя, затрагивало насущные вопросы современности: необходимость сильной княжеской власти, единство в отражении набегов кочевников и т. д.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2" name="Picture 4" descr="https://upload.wikimedia.org/wikipedia/commons/2/24/Instruction_of_Vladimir_II_Monomakh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556792"/>
            <a:ext cx="3242697" cy="413082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5536" y="2060848"/>
            <a:ext cx="5256584" cy="1631216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«Слово о законе и благодати» (середина XI в.) – автор митрополит Илларион. Изложено понимание места Руси в мировой истории и мысль о необходимости единства Руси.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41248"/>
          </a:xfrm>
        </p:spPr>
        <p:txBody>
          <a:bodyPr/>
          <a:lstStyle/>
          <a:p>
            <a:r>
              <a:rPr lang="ru-RU" sz="4400" b="1" u="sng" dirty="0" smtClean="0">
                <a:solidFill>
                  <a:srgbClr val="4E3B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Литература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24744"/>
            <a:ext cx="8568952" cy="2462213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«Хождение игумена Даниила в святые места» (начало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XII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в.)</a:t>
            </a:r>
          </a:p>
          <a:p>
            <a:pPr>
              <a:buFont typeface="Arial" pitchFamily="34" charset="0"/>
              <a:buChar char="•"/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«Послание» </a:t>
            </a:r>
            <a:r>
              <a:rPr lang="ru-RU" sz="2200" b="1" dirty="0" err="1" smtClean="0">
                <a:latin typeface="Arial" pitchFamily="34" charset="0"/>
                <a:cs typeface="Arial" pitchFamily="34" charset="0"/>
              </a:rPr>
              <a:t>Климентия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 smtClean="0">
                <a:latin typeface="Arial" pitchFamily="34" charset="0"/>
                <a:cs typeface="Arial" pitchFamily="34" charset="0"/>
              </a:rPr>
              <a:t>Смолятича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воссоздаётся образ высоконравственного человека</a:t>
            </a:r>
          </a:p>
          <a:p>
            <a:pPr>
              <a:buFont typeface="Arial" pitchFamily="34" charset="0"/>
              <a:buChar char="•"/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«Притча о человеческой душе» (конец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XII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в.) епископ Турова Кирилл размышляет о взаимоотношении церковной и светской власти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2" name="Picture 2" descr="Древнерусская рукописная книг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706373"/>
            <a:ext cx="3672408" cy="2746963"/>
          </a:xfrm>
          <a:prstGeom prst="rect">
            <a:avLst/>
          </a:prstGeom>
          <a:noFill/>
        </p:spPr>
      </p:pic>
      <p:pic>
        <p:nvPicPr>
          <p:cNvPr id="35844" name="Picture 4" descr="Древнерусская литератур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717032"/>
            <a:ext cx="3932785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41248"/>
          </a:xfrm>
        </p:spPr>
        <p:txBody>
          <a:bodyPr/>
          <a:lstStyle/>
          <a:p>
            <a:r>
              <a:rPr lang="ru-RU" sz="4400" b="1" u="sng" dirty="0" smtClean="0">
                <a:solidFill>
                  <a:srgbClr val="4E3B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Литература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1124744"/>
            <a:ext cx="6048672" cy="2246769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Вопрос о княжеской власти в жизни государства становится одним из центральных в литературе. Возникает мысль о необходимости сильной власти как условия успешной борьбы с внешними врагами и преодоления внутренних противоречий.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796" name="AutoShape 4" descr="Картинки по запросу «Моление» Даниила Заточн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8" name="AutoShape 6" descr="data:image/jpeg;base64,/9j/4AAQSkZJRgABAQEAYABgAAD/2wBDABQODxIPDBQSEBIWFRQYHjIgHhwcHj0sLiQySEBMS0dARkVQWnNiUFVtVkVGZIhlbXd6gYKBTmCNl4x9lnN+gXz/2wBDARUWFh4aHjsgIDt8UkZSfHx8fHx8fHx8fHx8fHx8fHx8fHx8fHx8fHx8fHx8fHx8fHx8fHx8fHx8fHx8fHx8fHz/wAARCAKeAfQDASIAAhEBAxEB/8QAGwAAAwEBAQEBAAAAAAAAAAAAAAECAwQFBgf/xAA7EAACAgEDAgUDAgQGAgIBBQAAAQIRIQMxQRJRBCJhcYETMpEFoSNCscEGFFLR4fAV8TNiciQ0Q4KS/8QAGAEBAQEBAQAAAAAAAAAAAAAAAAECAwT/xAAeEQEBAQEAAwEBAQEAAAAAAAAAARECEiExQQMTUf/aAAwDAQACEQMRAD8A8FRv2FSKuxc8GGktDSBq2N3X/IEOLsdDtXXI7BhdNjfsgBV6EXAo/AdBS9QQXEqK9B1j+wSqxoASXoFKuAoa2CklG9kJwzsi1cVdIclj3IYx6fYFFbUi/wCwslZwulXx+A6Y+g6xsJXeaAfSq2Q4qPZFJK+RVUshoqjfH4Gkktl+B8Att0RYhxXZAoeiNFFKO69jLVn0qk1n0LGbMRqS/lSX4McFciW5uOZ0iWikNhE4CkDAApegUPmxAP8AIJX3Gol0qCp6a7hWd2VQm/YgePX8irjP5FyNZ7AFV3B13YwaAXywt/6pfkBAFyv7n+WPql/rl+WIBgOqf+uX5YXL/VL/AP0xBQwO5f65fljuX+qX5YqEMFW7+6X5Yrl/rl+WNV3QDArl/rl+WFy/1y/LBgMFJuvvl+WFOt7ErGAA77hf9QATvlk2+SyWsgKi69RR/oVfsA4NdIEABqsIObomFt8mlL1JWpEU+3JTWOA9ArBG0tZ2CmVQUDEUHsXQPcJhZqmCx7DhFyb6U3SvC2XcOaC4VYGk96YMaulkIfArYwqyNFkTbLUWJxfYallSr4CKlTVId+mSor2KYzfVewKLNFFiV28DUwqkTzlFtJ8szkmCm5cJUJNvAmVaRcZ0TfTVyTfajGb63YSk5SsCyM26SVj6R2IoNkS0U+wP2CFxwTY8ioAEivkOQK9xiHzuArAYgDPAxUHBBSHmyLGpegXTe4hgwJAaABC/IwKAVDpdwAQ/gKHHcBUA7wTYFJsaJsaeAHwMWLCyAE0xoAEMTVcDTAaV8AGewAXHYbCK8oUZdJCofAVkYWEMHsGA0VNvCQqfVsi4eadUSrcuQmCP3pXV4vsHO4ucFNLDyCAcVaEOF0yGezrpCP2j+EOJGsLgcvTYWEsMedsARS664sJfd028DkiZu5cXRWKE8Usl6WXWckwxFp1XI76H5WmKsOUVCdYaM57Ft272smawIVEiJu2lsip4W+DLqzZuONKh37hYmaRTeBByABuwBbCIAGwD4AmwsdZFFKwNYtNBXqCHfqANUhUF4BMKBFBXqQT8ghhWCoSfqacWRTWw6dYJVMXTkea2AipoRQPDKiR/kAQBzswz6gNv3AWb2Yqb4Y79WC92AJO9hKhpu/gVAPkYlyNgJDFVPkEBT7Erei+eRSj6AF12AAA1SpWCBBxuZdoHuN7CXyP5IpPYfIgAqK83Owo/fyXp106jlf20q72TptfUVq12Ah7lpNwulSxZMty9FdXXHqSw3nmuP6g/WbK08tg+wRwwZ7N36BF+USb+A75Jgq8isPwWv6hUPa0R60W8IX8uxYxYUS3txfsLiwWwqyBWE9vSwePkmexC/Ger9tGN0tka6rtGOaOkcapPDQX6CWwFQDFYANITCxbMBj4JFYDBLImxWwNQ9iFMtSQBXqAxcEAUngkZQ0urYT7DVxdopVIioewJ08MchAW8rALJMcFEAKhsSZQ6pE7Iol7cAITdsA/IANAIB3nYBYG9gDYfqSs8lVQCW46BZ7DQBsUySwIr3AoBo1isDoX8qHRh3hYFsDYimn6BzwTYJ0DWrS+i5XnqSS7qtw0Iv6uL2e3sbXHU8LHRjH+J1udtcVsaeH0ZaUo6lrtj/vqZvWN88W+3G4hppdcXL7bV+x6Gp4GWnGNp+blf3OafhZQ2aZJ01f52+4y1oRhrSjCXXFOoy2tdyUa67jOalFdPlXUuzSp1+DNYsrOJaErLeX/YEvuwGbENMqMuB+4qphDvAOunjcmtw/lGGnVIV5JbVVyLkuM616W1tbJnuUrrkKveyNX25dS+kz4OjWS+naOd7HSOFmUZ+BivHIPLKh/IxVYwF6ElXmxAIC1Gx9JRmlYmqNVFBKKasDEYNUIiqUmmarYyjG3tgc5ZpbAaBRMZXhlkAuwnhYY+ACDfIkEXwMKLrsNMguq3FDsVgIgG8ibsbokoEOhUMBZGHIAFDYbjl7AQNhuxtYsAoHt7B+Az07AOPcomH2rcoinQAAVuotq6wC9sFaLz6DlKm1ujDvPjJxzfBNPsaWJoRMZtAlwU1QLBdTGsPLqRaex3waebaR5zbu+Dr0dT+GvMvb0OfUer+VzY7tTXlqxUXJYwck8JyYKST6s0+TLXn/Dw/u2ZmR19cxzfcnnYS7ZHB18oE+lt8nR5EyWRwza/sDapFRluv7BKHHbclLzFdVNKvYUpeawlKROxT8z9BNfgrFZtZGsA8AaRS1G1RPVKnuFfkS9yFtRqP+EzDg31H/Ckc5uOdUkEo8oSYdTujTIUh3aJazsCYDBegcjX3ckFZ53C2i6XT6kbhReQd0CBviv3KIkJLqY+S44RED8kDIqTtiARpCWSPgFuBuhYCL8oPYildSKccWZs0h9oEjT/AORSeRW+6At7VkVbg/yMCV6oFVDWBR2AA2GL3AACx8gH/dxtoQPPACi6fpyVLbcX4EA0DwmJXQVb3AqOCqJKWxFOgGtgJqt9N7C1cTvhglen6hL7DN+u89wkC9SYvDKZcZ08Cj9y/cm/+0CYxdW4vs2jTTtPEZHP9accJtJGkNeazgllXnqa6XKUY7SS7dJhJ3jK52HLxE6w0Z/W1JPNfgkla67lOK9UOs55IepK8tfgG7plxnyEsMce5O7tjT5XYYmnzY5tb/2FddhNhNGwXbYMm8lxnToh78FNkpWVAmr3HfYEo+oV5lVARNfwpHMdkvskvc4/wajFMfTfARyaw2NMsmmiWaalGZA7wNLI4R6nwDTi+AL6sErfka3sLSKpXRneSpStYFFZvgiKS27ik+CpuljcgAQMKFmwo4D1B8AEaabLqzKF2bepBky9P7WQ8suH2sVSYmU9iWiikgHiuRckCaxyLkqQljcAyAByAcje3AJFV6omiEPkdUIoYq/AL4E9wK42BC6q/I08AFZKQluURVJ4AQEGkZeShp4phGPlHySus0muyBU1WC1dCarK4JrWF008EyjTyaKSM5W2VEpZYk/Nk0StbGbXmESzFvd1dMnZj4QqoAKEtsj3AFgcausATeQU6xwIe9i5KyLzQq3Gt7CrsCeAW/I2qY0BNBL7in90cCfoCpbxLvTORHU27fc5uNjUYq4LDBy4TCL3Qmqk0VEvcCvcjnkIcZdLvJrJdcepGPBppSp1mmFSm0qoTuuDXUi3lGVP1ASNVUVwKEayTPsAm7dglboWew1uEXWNiWVLZEtFVNYDjJVYERDjubcGEWbJ4FEP7iockyxIqDyRRLDE8lS5Je2RBVXEK7hD7RsgliW4/gl7lDZSWLFFlSqln4AVivILDE6vYKvrXyJU1urMvg0iuRiG40SaPJLWSKlqylsOlfGAoIVqy/8AclL0KIoAbWdgA6IpdK9h9K5ZnByrZg1O9l+RjrKuqaDjJMXqcLb0B/U/0/sZxryFNJ4JxZT63wiH1dmVnTXsDWbI8w7l2GGpvNGiTw+CHGqlTpj6pexUN4foOKIcmy4PAIYuldaK/APD/uQpNVdMlYzkp/1EtihcgvcONwt0AS/Ak2kNK0Dh6hPZ2qW1k32H0OsMOgQu1Dj59zmrfJ1fzHK0uqSs1KxT035ti3DPBnB9Ls1+rFy2ZpB0oyaV4LlqJrkyymwh8cBHcSZUVkg1vAt3wBLwRVSxEnp8t8lPMSepqNOhBPPIk8hm90GxUaSWCUsh1PGRWyqqS9rMymyaCDk3WIow5Nl9qJRM90ytPLJmPS33Iq2yZZRT7E17hBB1Hmxp5JTxuhrCYWCSFXOAe3AgKhG3ukW9NcNMiDysFirENMKsv8ik623GmM3E0q4Ku+SFsJNhGtCYlLq33ZTwvgipBBzuVyAL5Gskj4AugACDohHyWPHyTFuhNtWzNldpYqw6qxdCWcMT9W7GHkbbJeG65BRv24JldlkLTrJN32LjFtXyJx6dov0Cazk2639i/UhrHJpHCvD9wk+kvWh88CbC+zI0eF3Dqz7hafoxSb6uPwWJVMhvjO4mn6lrKDKLVFLbGbQ+lZ9gjSnjYoI9hv5JniSaHJqsfgi6zlJ7XRXVgVXuHSVlP83oc0//AJJe51vfg5Z//JIsZqUHJSSr1B9KZtlKdCZSS7tEvfuBWnVMrjYzjZXmbxRBoBOUrtD9yKBegPqsSbvKQwNLPAUuxLm7Drb4AqvQKF1PsO32f5KHS7C6V2BtiUmAKJfBHXnkpZQEyHovzEteYel94RtLcT9A/JLeCKnkpexPyMBvfAJWEVi6Bb2BWw90DQqyRTFKPVyMQENNE/3NmrM3Gi6mFVM0Xm0yH3RenuKQBmhuKDgiinQ0FqtwTyQVjsAAB0Qk0l0g5Y2TXYrTaxgmuqbT6cLsVpSm64uhSTk00tuEaR01ullj6ksbAxl9OSd2Q+qDykb3/wBoy1NS5ONLGCNI8zbxt+xbcpR2L0pyg30tU8uLXBTcNSGfK3hNgjkmqfH5BK1hKvYpwStdSXqaaMJdLruQZU62Dpa4fubzXTXVdkqV4i0/QKySd4TB9sHRCOrmovIdE+aXdWNRjnfpZDm1sq+DSUmsU0RbpuSbW2OGVEub6Wh6bXUsvA81n+gJ9PxyVk9bEluZ9dyao0lJS3olq3aS9wpLPDLSvaLt4NtLTUtLrltskTqSUXFLhozqsdVwi3muKOObTm2jr/UYdOvJ1iXmXscRuRi06bKUBJlqWHg0iJQwTWS2yQhJe5atE57lpOiAbtDB13VhwFSpU8jt8Kgx6A9wE1bC0uSW23kGgLChw+0HtugE9jPk0z8dxNBE8mkdiKouN9IqplhsNP70E/ueA0/vA1ZE/kuXuZzeSQG4b9wY9kBaQ6REW9iyKAirkl3KtOCSpO9yW0uxFOSUZNdhJoV9WbJ2ZYjTkmeYjHx8AYLY0013M783oaR2u9i1Iuw/BMWu48XgyppKhglj3AAyAJWgA7IbLA1HpnarO49JWrNFFZ8qy8ZJddJ7Z7vDlZXTzj8j6cYKryN074I1kZ8rayJLG1P2NenLaFXruEYqD3tO+byUoWs3fY0pcL4Jk2908DTImWmo8pYFHTqX3VfKfJp0qSy7/Ziavv7DaeMVpzcJfxctc8FTlozljTjfdUiG8Zt/Bi0k+aLKWNv804X0wdGcvEXK6rug6Usv33M5pJ2k0axnUtucrpE//klXYte4pUsKmRKyVvll9F/dhGcWuvY1bvbfgqRX02o3ySst7mkW5Jq232Jtzl0x3vtsRXTp6fTo8yf/AHYw1dPyqSb9jZuS08tvi7Fd6DebrH5I1XP43z6GnPmPlf4OD8HotPU8LNcpbHnc/wDBvlz6OgbaQ1LsLq3xuaZLkFtyNV6jvsBKdD6n3D8BT7EFLHcpe6Jp1wVVBU8sLa3JlalsF8AU8k9PYGnxY03WU7AcX5ewWKxFRdkuQcE0RQaR+0ijRbIVEyJh9yKkKDqa3CtJMzkW/uJkSAD0AMgCfTKsGmPyZ/jcalmmBaz3JlvQdWcV+Aq3uyKWwbjoEvNl0BVtRCT8mBN2/SiHvkon4C8blVwOsBErb1GrXcddPcPXsBamioyi8J2Z1f8A7FJO+CYrcDC+9gMNexoryeho9NqONidP7Ksbk7zsZrrDUVS7cDa8rWPYeh9veydZYatkhUWo6qw/wUoO3TVmUtN/Ujcm7wXprocq+S1Ak7zSbH9FyScXlFtPo9VnPJP1JWun5MqznpuEtsdxVu1/U2eq5LplFMlRhXJRneK4RMld2nXejdaV6apoHp1s7IrCUPLyn7ETg1Tds6+nHU2vfucviZ1cb23ZrWbGGpK3UdufUiitKP1JtQi5P3SFNyUunp/GSssZKmnRcJ3JNjd9miLp8mmXRebVrq3ya6TSi0lmzLRj9RPL/BtGCgpcvuYbitR1pJZwZ6caUW7qRWun9O7bJgmtKL4WLKM4NLVlF0rxdnBqLo1XHs6OzXd6zdJXlYOXxEurWlLCs1GKjIcjTJeWVkBsPFDWAJW+5p1GbsEwNeq0Nszew7Cn1Luh36r8kYBNMYLb9UCl6ojUVVgzA2bAmPwP8AOiluZ5E/kI1xW6BmBrC+lEBLCJhmS9ypbEw+5FVpzyS3ncp7smW5EOD8+SlD/tkR+4u87MVYfSqwg6EHUuwutf9ZFUklikPHYSmq4F1e35IunhDw3shb8MOAaqhV7CV9/2FeeAaIpZH0om87vuVef+Ag6VWxTgqqiE2Wpe2PUKlRX4Dp9ikwtAQ4AV1RfIF0epp/aqHJ7JIcYpLyg0/gxroem8UllFSpxd7/1FGDg7Tbsc3Ucp53dCFYaicdSLvnay4tuFpGfRt13beP8AkqDlBdLW7LUapusohvNIXW3taQutrCpmWodYtYKTe1IjqSTtpckvVVXHzdgjSV1/L/YxlNveUvZMmc3NZXwtg000pTS4q6GFrPUnOWzeHVtmi8K6/iSUvTgjwyT1XGWFJb/3OzTucdlaNfEk1wUlLpa2NfFeG+hKPTNThNXFrsaamhdtNKRzTlNpRk35eLET4lvBMYuc6SyVJnboeH6IpuuprLaKmaUYrTio4v23GouUqpJGlQu3lh107pGW2OvBqErlaXwTpZ8M1WVLcPEu4+l5M/D6sumardosS/S8Wn13Lf2OLXhVSPQ8TUtBP+ZHHrr+DtsWMVyxDkORm2C9x2L8AAD5EADKjsSh2APckfwDAUnaQvgbEtwGnRQq2Gig4Je5TFyQKjWGI7GebrBpHYBPfcmO/wD3JT2Jj9wGksMhvJUs2RWbApblIF96Et9yVQPpXoGN8h7EUdNvj8D4rG4W0xp2ABWPkN3sHwBSfFBuhX3GnsQF+gWwfsLgB13Jenm8jsa9yiVCKrcrpje2BgyBfCApbAB2afi5KF9EbB+MnW0UYQh5dxyh6l9Ltarxc03sNeM1Eqwc7iq5F0pKskyLtdL8ZOlfS69BT8XLptqPsc1L1RWlGLbT3XcYbWv+arPTH5M34mUnxFegpwj1bIl6cOz/ACPRtU9W0PT1XF/ytepioR7u0NRUG27cWMibXQ/EYrpg0SvESUOlYTzsY3F/am75DDdNNDDa1jrOMk0k3zjc1XjZRl1KEe2DnUY3uymo8NBfbt09f60XSSlyrObVj5r7o5lKUJYbT9zuglPSTg7T9FafuS+ll1zSXlu6a47nZDU647mP04t1JorTjGNpJ55Jqz01vtT+SU1JXWSZqS0989xwi0sOyLqNZeVbmWgvuyba19Dzfwc2jLp1Pe6NRm+m2om4O/hHLqUtOSl2/c6XKm77M4dafVLBZGbWSWQe40h9OcWbYQilByeEdWj4Kc11Twu3J0rQUP5K7IzepG5xa4Y+HfNmi0lFbG7i+1A0lsjHk34Yx6I1sQ9NXwbPPoS09i6ljJxW1Il6Xb8GtNZE8llZxzSjTEjecOpepjs80alZsNbZG6JHZoDBeyDiw+SIa+4vgzRaeAE9iYfcU9iIvIGsvuM5SbwjSWTNR82QNI/8CayJ7op7gLhZHZL4CyKbY/YOACq+Rcc0H8uBgHARx8B6AvgBsQmwTAccorklbFIgBvYPgaRFSAm2mAR06f28fkq/+2RppVndF26dJFqxLTvgST9Cnd5omUc7P8kXCuu5M08STaouK47g4tbNjTApPUj1Ytbonq9hQf09S39rwzTUT4dr2Azed1gnpXYvqa2r8B1y5S/AENJRwqYKSlO3fbY06lzBMyUJJ4Vr9ypV/kTxtYlqNb6asr6qe8Y/gghp8XZWhry0pYuuUNy/+tETjzEo64+IhN7NeprFJ08HmpmkJyj9smjN5Wdf9d9rMQT6o9SVHA9WfUm5O/c30PEJRUZccpExfLWmta0nk5LtZ+Do8RqRei+mSbZyRdLYsTqnrOUYremczOnWzop8pnNybjFVGLfc9nwP6d0acdbWi+p/auyMP0Xwf+Z8Um0+mGfk+g8biS2pLBOq1zHn6kVF4ozcOtb0buPV7+xFJPOTha9Ejkell1wQ9Np5OqatkOCktxpjk1EqIjBy3wlydX0m/uqu43oprDpdjUrNjjcY7ZIcUba8Yx+1P3Mvc1GazaMpxtZ3NZJ+pMlfuajFjAVmkljqpEYNxgWqEmUmrzdE0girW9spO0RhdylVBQ8oUdwsIgaz+TO8mk6xkzxe4gZTeQFxQQ3VImsFcIKIpXwV/KTV7FLYA/IIX+4wqluKQ0DIM38FLcT3KirV0UO8BeCW3ZV9rIGiiLKvBAnQA0rADo0oeUtQfNi0qaXmpmvS2sU0WtSMm6J6rfBpKDSvJkm0QU2vQlJ91QW+wJ36EUpRsrR8y6Huthe6ZLtO0EW1WMk4rBsmtbT6qXUsS/3M3pT/AJYthUXWHXvQ10/6i3B/zRafsS4LswC4rczlONyfHYWpB1zS3FK7Uv5TTNaab8qTG4rhpAlcU1Qqa3TMqicHF3XuSqaNk+HTFLRtdSdPsXUxi3mikRJNb370EXkqKn9of0FJ2PjgBTb+m0Ycm8lcWZL7yxK+m/w/FQ0qrMmep47RtXmsHmfpE6UE99j6HU0lq+HUXVoz9dJ6eBJdM6IlFWdPiPDSWp1ZSe/uZwTcqdHDqO0rFQVClpYwmjsjoucX0q0L6bTyiYrjWk/p3gxlCt7yek9NxeafOxy6/PTdI0jh1tF6kEop2uXwcs49OD0Z6zjCor1s8/WfVO3j2RuVisZZVE/I+WSzbBSjaZz8nTk554k/c1GKH7CHwBUJFL7SS4/aESOLEw53CtZfasslRzsV/KhR3CJbd0NZRPJcdgHWwcDB7EUh0A0FJC5LJrJADzyL5CwK49RJ8BYgBisLD4Aa3LXwZplpgOSyA2wCujS0G1fUkdEdFp/cvwRoQnKL83T+5q46sc/U/YzrchuKrzRQnCPEUZav1Eunqv3I6JdF57kVt0prKQdOmuEcibzlv4B3WRibHX0w/wBMfyS9NNYjFfJzrqaW4vpOXLsYaWjrLT8Rmui6b9Dscuproro4OSPhbWG36Ey0lBrf/YtypNjuir++n85JlGN+WX5ZyJOK327obcsU1+CYuuiUY15q/JzQUXp0980Ur7XfNEKPVi6rmixKvQpQV3WTfHp8nJDT6nJKWzr0Nvpyju0hTlTSfKQujtJexL0W8K7ZjOModyRbcbakG4tYONJJnXp+ITXTPfuZa2n/ABG4JNMs9M9TfcQtwq92JqnVlJGmQ/kyj9+xrRkreolm2WI+i/TeroTS5PoNDUa0stOv6HjeD0paHhYxkvPJKVf0OqHiPpQae75MOr0bjrOcJJJKXPejDU8Jpq/p2pPGQ8GnPqnJ+Xqv9jsnBN9WU1klmkuOLR03FXvH2KShqbpxfA5NrqSe2fyKUbim3nsuDnZjprDX0pQWawedrr0PapPQfVK7W9nm+Jg6aaXclajytTLxTOPUy28bnoakV07bHnatfUe1GufbPTKX7klSasl7o6xzBz6irUZ0GOsvNuWMdJWzJD8hk0wLLTwRRSAQxclWBd/w/YUNgf8A8fyTF4YUn3LjsQXH7RRSyAJ+oJkANCRS3Civ/YqyVZL3IAVDQgBPgX81DoGsAG7G+N6FlLkf5AUVgawIr5Adr0AQAe5oRjVYNNWC6HmVVSMtKKfCLbatS27HN1ZeK019OLjv/wAHNpNvqjV2jpnf08/6SWtOC05afVcovqtc+haOP6bafnVp7ErTxbvuNdb74/YTjb8ttBk4xm8dTSRrp5Uk5PHJi206lYRn5sLD9Smt9L/XTxh+xDXUky4yyoNuMd7qyFbtK8My1+M5tbdiYvdlSjbq0TtKlRqMq6v3I1E0uqF+oOXm4Rqs6LrjfA+H0vBJJdTS+679DunSxRw+D82lOL8rSdYO1vq01LuY6+tc/EqTtdKRl4iCnDqSV7M1XpYl9j/YSrXlvyzdWP6sqq2PxEenVa7mbR1+uPw7Lv3ISwWKKWcF+B8P9Xx2mpfan1S9kRCPU0j2PB6MNCUUm3OdIi49ButHqdXOWK4VHKm/qKPQpXtex2eNioaCSWIvJz6C6dTrX2rYzd125kx63h3GHh57p3V92OeqpL1OfUn06G/rXqLRn9RSWPts0w264qSa9miZyfXjZnP9SMpySH9T3OPX10k9Nlq9KcW7zexzeIbrqadVuD1HbKbUtN01njsZajytSXXK6Xqed4iNSdfg9TVhlpKjg1dG+rua5qde3C1YfJbVMl72ddck2Z6rVmj3MZxqWXk1GOk3gLwIEjTB37jE0g4AB8EopbAU/tJHvFiigAuH2kFw7CqaGgZKIqh8gh2QNpDdUCyDIICh/IAD2ABNYAGOiSgAEgGUFXugC13AD3NBGmo0nkjQdYZWqlvwc3bGNwf3tqPS1jv2M/8A+PS82OnbtllzSWlnLToeppShpadNJuKaVZoUc6WM9ydXqcajV3ujXprnHqSk2nvj0Irj6JudSsOmpJUzWbmr6kqfYzTaknbdbG45WZXRGPVGPd1SDWh9G1m6yLTk/I7ap9x+Kkpy1JRTpyvLyZ/W78YxfU8K+URqwV9SeSZLpqn67mrTko7JtZNfGPrLpxeGbacow8NJScVbtb2Z9LymVpQjPE7aW2cIEZx1unq6U3fwdfhdXVlp+aCUOGRprTXienUbjBwe291hHRpf/Gs7cEvxrn6eL7Y2G8KhSQJZW9GG8ef4pedvBgtjs8VG5OjjSp0dZfTl19PNDD0oaVLO4ZdOhGLhlu3+x2fp38T9VheytpfBx6GpDTi+p9Tdqmd/6an/AJqOpiqYaj1fF1PTks03x7GHgX1+FUWlalXvkU9VNSTq3RhpOS8QlmkrSWwalel4uH8OuPUjQT+hqbpqO50av8XTclVIxTWnpZrzMkVwaEmpSvezq6lv3OPWmo+KxaTe3ydKkmjj16rpz8N1eW0bJR1NOMfKk+ayceqrVptUTDXlWMNbskarolCMJZXUlxRwa6gm0kkh6urOUn/E83bk4NXUc9SMYycm+2TWM6HoS151pw+THxPh9Tw2JbHt6cI6UVFVUcOlyZfqEI62l1KmJ37S8enhJXkyn9xq30z6eCJrzcneOFZ17hVclNY3E2aZDRI7E0EHyNbbklLYCr8pK9sDd0SgH8jiSOLAvNAHAEVohr4M7yOzKtNuAFYm65ArgS29SHIaeORgdqwclZLeBWXDVWK8vJI4ouIpbbh+QTHwAgHVgB9D4emuLorUhjPJPh4u0ldm01lp3scXoclXova+uqDxL8sUnSWEqOiK6JNwT607+KMNa5uPVbYHIr6/uR1aHhZ+J6oxVJbs7/CfpK1IRlO43xVM9bT0oaMYx01FL07mpP8Aqa8Dxv6ZpeF8G56s25YpLezxUs1mz1/1rxv1J/Tim4we/d9zytOL1PM5ea8FZrWC8npZOpTjLd4NPM/D0vtTt45JmkoSpZozFrniutUlbWKN46LqnhkaWlNTjKn7nT0tZk3li1OY5tdNU3i8C0JfxaRtrV0ybd1wzHw0fM5LCWbL+H6XiEk1KV4lnB0aE07VmXjouOniqlT2MPD6kl7r+gzYblegvkfVT5J025LqpDrqkkZbZayu9jzm6m0el4pxhHqkedOpNuKs3y59mnew+qiY5VYHiuTTMJyo9P8AStd/Uz/1eh508pY9GdHgJqOt2QJ9epKfneVa47nRoqP1IydSa7cnPLpdPotyzF+3DHo9S17jdVddmRp6ybj0rCi8r3MvFRvTjnbLK0dRS0UpZr05ObxGq5KPU81xyZtajGOl/mNd1WP6mvS4PpkmV4FKOp1J2+Edup9OaUndmKsrzpJqXoYTVS6sI79fR6NO0vg8/X1E4pxuqMZY6y6y1emcfOnjZc36MyaXho9SinJ89jVRU4Kb3MtWMpypV+Cyljo8LKU9FzbWGVJ9Sa5Zzabn4eDSj1Ien46HXUouL9SZ/wAN/wCvP8VpuGrdKmYTWPU7vHakHF1TfdHB1Y2O/Pxw7zUfbtTGqlKtmFp9yXh7G3Jb0nzS9SZabS5BTe2TSMt7A56LTwa9KktlZnKLj7F0wEfA7wSEMcKpiYLcC7wCZIEVV4H1EisC7fdjdkIq8ACayO/MFehK3tgaY/cmsbjW4dIAlkENLcdYbIoVXsVREdy2wDIBYAe34bx/hqzqdPujrXjfB6jTjqwvsz5rSab8sU65aPX8L4f9LkkpSctTtN0jN5kdOerXa6lnSknfKdj8LDq8bp9VdLkvyXDw+l4fRrRior3uzr8JpRgtKTi+qm3jvszMntu/HdfliopdjDxOo9Hw2rqVxSOhel4Rxfq8lHwdNfc/3NMvnNeKl1JtU8mEIKE7demTpnTSjat+pwNtSSbbS2JDrI6srTpScVee2xKinL0fYa88ItUs7UGz39iDS2o5ywkpOCa7j5qnbBtqFKr7MmNOPxbvUccYz8h4eMurOL4Fq+aVvE6z2L8Ork5JvY3+Of6vxkZPTq3ajfuefGXTqKWcbnq+V6qWpVOLy/Y8uGnKc6inJjn4nc969Dw068stnsaautHQy1beyMI6f0dFOcso49TUcp2232JJtavWRc9aXiJPr2W1IUV0zXoTDDxyVJWlW5pkldNYq/mh9G744Jg73WTVNNRWaQIxzTeQ03i7dlN5q3Qkt6+CsvW8JqyencZb4r1O7QdvKWcWjwdDU+k+dz0vCeI69XG9kbl116Gp9PWlCTxJNWE5vUlTrtnv/wBoWpG4yUrs55S6NBSm89SSre+5lp3aDipODSUt8cnV1OM8JbUc+hKKh1Um0r/J0rzK2SwiJa8b6HSbWeUc3iNCE0+is7r1NtWD6+Mfgy+o41h+9GY04fpPTn5qjF+p0eF8PcZTa9GGt5101mzs8LHp8K+9ExdcurpwSaaPM14aU01fS47m/wCo68o4z+Typ6r6uq9zXPLF6RJW2mZyh09yrzuE5dS9UdXJk7pMazvuH5CJURNdMjSMrXBE95J1giLaKOldK7fkbS6VjHJEcrKNFny5Zmqx1IVsZ8HTJcHO1miypQLZjF6FQ7sF7i9gQFUNUAiKfp/cpLHoJDWQHd8BWQylgfGd6CnWbKe4kPggVUUHAiBwWHsDXYcXS3QWqAVAO67AVV6L6VdINfVe1Rr2J01jdFa0KinfzZcNuPQ/Q9XUn4n6Go246myfc+tUFHDW2E7Pif0+cl4jSWhK9ZzXSq5s+6knGreea7mbGub+E4tQVbyZ5X67rKHh4aeMu7PbS8q9rPm/1+Uf8xGC3jF2Ovhz7ryNRRVydP1OWc+rEVS7G2vK4Z3M1FR01jzN89jMXp1aKi9GLm3VL+opdFvoWLpWGnC9K+pJKnttkzn5W0nedzLTaculJ5p4sz1JOU+mmlHk1irjn8EybcunHco5ZNOm8tLYNKNTuOw5xclhZjuPTS+pdPbb1L+MfrWScorpTdRbbOXSn9OdqqOnVXToyeTjbpd2Xk6+tfE63XUYry8nPXVLFCk3QKjUmM7rRQbVYbRKddht5tBLzK+eSBNZ/c1SWL5ZMPNH1WCotY7phZGerFRnJMNOSarA/FP+JffJGmPxL9VLHbBehqy03afqTN+xlGXm92aR9D4XxS8RHoa6W7p1zRx+N1X9CNZ4X+5z+H13pvqt2k0jLV1b8tbepj9b306/DeOfR0u0et4XxanhvKpYPmb6JKS/B6PhNdfddN7IWEr6B1Ntv7a7/wDfUhwU2vqfdw/T1OfT13FcVyjaGp1qorOcmMxv6iWk49s+pelPouLunSHd9/Yyby6ul85H0ef4zTlNSjmk+37nkT0mpH0j86TdW+e5xeJ8P1KUqSfGfUs6xLNeL0uhdL7nVPSalJVgj6eOKN654wcHntYlFJuzWWHTM5LDLELUit022ZtLdr4NGS98sqJjtg0WJXgWlHmymqktmFU7r9zKazZpTdbBNXapEGAikxNeppCHfYRSVhAViuAUX2ZUdOUns32JqpVUFnT/AJTVWm5yi4xXMsX7GHRkmrgTb3H2Fsys7UA+dx3wLALcCqB+wk8lkUo/aDXI7D8gKwHjkAITdYboVOTzZUF5SrpPk2y7v0WC/wDKeFwr+oj7ie/bJ8f+k/pPi9eej4nT8kG01NtYr99z7Oax3M1qFXSrawopWfGeP8Qp+L1NSct2z6/xGp0w1Hyo49T4vxKUpS6Ut2TprlnJKadJ4yrMpeddTb6lxRrFro8rT9CemS80bvnBhpom4adrKfBLg6bpUXFdcIpJN1b9iZuVUGjjJrDq/bdEvqvL83CKkmlG11R3vszPWnfl/sGamUlJXlPZi0/v3XP5M5KUct/JEpd/waxnV62u5eWLfTVGHTb3YJea8jlOqLJjNul0+odOcLJTdoVsqH01Y3hjjbTfYdqRG89FpPp1H2NHSnLu8mEt1L1NU7yCI18ySvzE6cd8i18aljjz/uX8Zv1Uo8XwYyxtd2bune5hJeYRKf1GhS1M7E1W4mXE1XU282aacnCqZk10SyOMgPU0/ESwnx6nd4bxVajVKv8AuDxISSp9zq8PqKMrS2ZjqOnNfRaWqp6dSzLh+pn4iGF0rFtt9kc2nrXFdO5a1umDi+2PRGHRzPXUddp8Muc4TWDHUjpuW6UnmwWk1LDbj/YlSMtaPRn5o51NRxWHk6tWDq5XWEc0tFxW6wr/AHNRKx1aaRjKPuzdablW5GtB6bSvJqVixztO8iks/wDcl3/2yZLK9TbIiun/AGKtJW2m+wdL6fUVZ3TIuFGbepvSNf5rdmbVyuKqzWGm2kkmSkmsJQqXuL6bb2PS/wAl0K9aSjP/AEbv57D6dKMr0tN45k7J5teDh0vCampKor5ul+Ttj4DT04rrmpyfEdvybJOWZW/QpJdkYvdrfP8AOT6z+lBLEYV7FQioPyPp9UVhZtYMdXxEY4jl9jPutXInxOpUKtuUuWcT9+Cpycm28szv3OsmRx6u081sKx3gV+xplSoGKLXyNu/cAWH/AFKbIrkpYIqlJemAEqQ7AHvsA69QBjKH2g8diISfdg3nc6Mvpv8ACn6g1qPwWpLyvzad8PlH1cvuWc9j8y0tSWnqKUG1KOUz7j9B8f8A+R8BH6l/W0WlJv8Am7Mzix2+Mzo6l7V+cHyDuEpWs2z6zx8W/DziqzueD/kHJvqnJq7wkjn1Xbmenn9EcN16FuLVqtk8nb/kU3Vy9Nif/H6O/nvnO5nWscMH0PGOL7ETeXV5PUXhtOEOlJ17nl+K+jpyrSk5T5V2hPZfQnGTjHpeVwY6mq+pJJSa4JlOTXMfZmfPKNyOVpNN5texNZe46leLK6XVW7KhcGU090VLqjs2R1MsiWmpO6dhJOuSks7hvhhEwl0Yd0aJ8r8GbyGm/NVYCytHT5wXDEWruhUpJtbrZBpSy07zgjTLxCvI0sbrYbVqmS10trh7FZptv/rMyyWixEuwir+P3LjG8MdJY4Gh4ccpN7Gb05XdGsVllyWK7mdxrNZYpbFRk417hKO+xKlXcqY7dHX6N2dMn9WDd42R5kZex2aWtFpRad/2MWNyqen5LvPoa6epKEW3ytzWEYuK6c2k6vY6H4b+E40jNrUcGt4nq0kq3Zk9SvNL7WqWSvEafRKKruqOfXatKLxwIlJ6ueKRhqzc53J+o5yUY7/sR1dSV8HSRztSt+cha6lV/kp19O82TCNytq0VGiTx68ien0uqeTWljc6PCeF1fG6y09KOFvLhe5Nbxl4fw0tXUjCEeqUtl292eyvC6f6fp3JqfiHs+I+x0yhp/pXhf4avVeFJ7t/7HmznKbk5ttvdnPqunPLKb6perdt9ycLevwKbq87HPqt3uZk1q3HQ9WNYZD8Qv5bOdbBec/BvxjHk0erKXYwlaeX82X1Z49BakMGp6Z69s3sSh1uxVk1HM93glx9iurAm7AlXZV0C2FLb1AvqVDMuShg0WQ2JjL2HZBWQEqoAMoJdNsTWc7GunDq3uinppJPlG0Z9P81H0P8AhHU//X6kOJQvfszw64/Y9T/DEnH9ajxFacryNXH13i6hCUnntZ5M9TNUmdv6mtSUmotVjfseV/l5ONuUlb2SZ5+77ej+fxb1ul4ujn8R46GlHbzdr4FrQWhpfUn1NPCTxnseRr+It1ad+hOZq9dY28T+o6mpDpjSi90jmjJvfpTMmpTlcUzSHh5NW+eaO0kjjtocva16kOXdM06FGNp36gpwqm7l+w0ZKT4bBXf3UdHRpTSi7T7mWpoSX21KPdBEOXEvyTJVnArp5sbkngqfUp+bgrFipJCumEU1kmGZrKX9h2VFCC15dqDpj1pxeU9iXiOxlCbU17oLK0f3MbSlH19itWNarrHNkpeeu5FsZx3pjdMbjUhOqKitNq6fInu9zO/NeS285IGjRS+PUyfYfyFi2uzyZz2LTuroHHAWoTvvY06aeQar3JbdUVl6Xh/GLTptL+7s6IeOt7r52PH6rSVrBSfUvYxedanT0decZ+aMk0/Xk4dadyvb0/2Ieo0sWO5dCk036iTEt1lJXl87CjXTk1nPqXVSxwYfdJ2bZbJYtXXuN0uVY9DSnNxhpxlKT2SVn0X6d+jQ0FHV8SlqanEeEzNuNSPP/T/0jU8Qlqa7elpfvL2Po9OOn4fRjp6EFGK3ojW1oQWZRVcHD4jx8ZQcdPqvuYvTpOXL+oaz1/Etr7Y4RyTlSNKbZhr5Trgx9rp8Yz1OpNIyq8sP5csM0tqOsmOVuk063YRS+Ss0FdmvwUw/L1VT9xter/BNST+79gbdPzMisZbuhCXt+5SNOKKBbj5Bb8blA7vfkEneRsQDp7AkF8ofwQJL1Lq1ZKKVdIB8gC2AC9FPpu/SipQfQ22qFovG6WCtSuh5tlanwRSxX5O//D8Zf+Tck6WnCTk/2/uZeH/TvF6sYuGhOSrd4X7nt/p3gn4LR1PqJfU1Gm64S2VmbcjU53HpeOcnrVGlhbnO1JQcpuKS5N/FyX+YjLFOK5PN/Vdf6Xhui8z7djn19dOfXLyP1LxK19RdG0cLP7nnOPmS5fBrJ97FShFf6mdJ6YvuhxpYl+DOUs0mVJ8cMSxvgrNJRnLLWOClFJ00t9yMyW797Gl0+9BFyVYjfrRNakVs16ApPikimpOnJvO3qBlLzKpfcQ16my0nb6mor1Y1oRk45cpPbBdTGCKSW7LlpVajTS3aZm75sqYr8jhst/yQnbpul3KVJpb/ACRVvasHPJU8G7VvH4MpRd1TKldF9SjLuq+SJoSvow/gSbW+TONaq3u9+9E1bqilb9hzi1Tx7gxj0+YphT3qmNZu90CEt9hrcpLHBN5yFwJW81SLm8Xglxe/LG41nBFZvBMlbLeaxuChjdFZrLZtPcuFxfOQqm7G21/7KjRpJYStoz6n0pbfI08D6YusYIIScnSO3w3gZ62aUYczlsjTwXglNfV1bjpcd5ei/wBzvm+ulSjGOIrhI59d46c8NfDS8P4OHToQcpP7pvdjl47VlhNRXZI56xyScrddcE5W223bM2y1nbclxdEVDdGUs3vk0lghrBuM1xSjUmJWsHRqRvODFqv/AEdd1jB1b4HFoVprj2Lik1WAF1JvZj1OlRbyFJSI1n5e9gvxlFegZCPoNGnFNDSpjfoCATV8i2K+BANUhPcV5BvYB1koj8DVAXYCALhabsqMuiUZYw7zlE6d4wynubZfaeA8dDx/h3qxbT2lHsxeI1VGVSmrqv8AtHzf6J4meh4x6a1Ohaqq3tfB72s5/XbnFRlStLZ+tM8/Uyu/PWxv4mcOjR1JPfTWavPqeN+szTenU+pVwsHX4iUtTTin5YRulhv22web4qanoaUFBw6eytu+Sz37Pkec5bIpSVp70RPEqu/UfS6tUbqSk8u6dGct/Q17iUVdtBLBwh9D66l/USp54Nk43a7bDTE0oVi32rYe0ZSt28W3/Qu1/NQqTlL0yVGSj5E680nSX9y1FRTrPHuKDXXcklV4s10NDU8VrLT0lxfsu4WMMYSjZahNrEJV3o9/Q/TIaKjaUpd2dP0FHaKTM+Tc4/6+Tlou8wa+DOWjLqunH5PqtTw61FmnWTJ+E0G/NGL7YJ5H+evnoQ80U/yCirbaTXoz6B+G0UqUYRvjAo+H0/8A6/geZ/m8FRS7lLR1JrGlOu9HvvS0E7W64WPg5tWeolUW3F8X/QeZ/m8Zqr3HCfS0mk0a6sK1G2qTe1k/5eck5RTaNbKz42fCcVPKS9rJcFFvDROY77lfVezV0MNhJdPsNwQ04tUluO6wyKi2JrHoW1h7Eya6QM06eUOeUJ7g6orCZIht7GmHyKqWUis4Sd0jp8Lo9ern7VlnNBedO1R6fhoOOi5YXV6Gerkb5mujqc2uyVehSb2zYaaqOUVv6Hntd5Cy9xxj7ldPoJS3sis2+lUvYluXajS/REy29Sowmm1wZvY1mqxZlzubjNRMh9nZT5M2/c3GWf8ANKL3WxKb6s+xSV6ku4+mpPY2xYfrtRnP13srq3VohPqT2dtiJb6JP9x49Selp3wNlZ08LZhi82J9kS36AX1KNE9S7fsSHSVNN+iB4diS9UN7gNP0QJirAcgaJv0Aj8gF1WlZrXsY6c/KsUV1+5cSU6z5XTPs/wBD8dH9Q8EvqJfX0qhLlvsz4nrlVxjZfhvF63hdVaujNxmuV/Rmbzq6+s/UH168ulJzT2jv2PH146mrcIpuS+1Lut8nToeMh49amrTjqJXKLfPLTM4QnJ6koppQV16HL5XWe44J+FnKKnnpSVy6cJkdDjiSbXdHp6HiJaenhtVddjpjo+G8Sv4j+k97jSLbVkjwZql6Ep2n3PZ1f0rSbrS8XpSlxFur/J5+t+na+ks6c/dRtflFlSxxyuDaDqxi7NHoybrDfayZaM456XRrYzlPTdz5bZopr2vcz6ZbtP8AIqd7g+LvP7fue/8A4dilLWTtPFv8nzyTx8Ho/p3iZeH8bbtQm6fBKvL6pwj0v8K2YSik83S5M3qaXUn1qS4aZpHW+opRxffvRjXSSwuqMVlL8GaUJV19GOwr6mspJBPRjK5dSXzgmtJ1I6P8sci1oaWnptqrfAvp9T6Y3Xc4/FXCfRFr17gQnP6lRXUuxpB6ctT+MpRXoheB8RHTm46qeeWds5eH1HUEr7Lv7iDln4bQ1o4akvc5XoPwkm9NWuYSymdHitDThGW17HB9bU09Nxtyh65r5ESl4iOlrrqh/Dk90/7M4JwcXT4NdbUcm8Kn6mMpNu2372dJrn1jJqucofV3/JbV7b9jOUEajnZVfVdVar2Icm1l49iowa2oHEvo91m5PuHW26K6F3Ek08BlccBLaw2Q0RpOlHJ7LjGH09NL7Yq/d7nl6X/7iPuj0Yvq1G5bs59un842k/LSoOv2BRXdlpRWyTODsn6ksUmT5jVvtEht+gCS8udxyrcm3QrwVGc8mNGss9xSXlwsmomMK/Jm1k1k6MX+zOkZrNvp1d1nkvpco3gy10lqejF1ZrNbqmbxy33i5xxeTHTbpb0XKTu032FppqL/ACWJfanyQqqzT+VohRxuECoGryJb+haeARFC9MmhDqwWJY/ke6EEUtw+SUxrcCukC69ADWMdNY4K+BQS6cf1G8m2D+pJLFUR1dTyadKcX6cmbXKIPS/TPBamvqQ1Ixm9JakYNx7t/wCx9dqfp+lptael1JT3zvRwf4Pd/pesouNrV+dlue6ptUpKsZZjqa1Ljzl+i6E76utdqaKh+h+FhJSl1zdV5nv+D0HqRTp2vdFjIvlWOl4XQ0YpaelFJbYNcDE6YZZauhp6i8+jDU90jkl+leCk7+hGDf8ApbX9DucaqnQrcV5kSrK8vV/QvDzjUXON83Zx6n+GsfwtWElzar/c+h8vA8qiYvlXyc/8OeKhK4qMvaa/uYv9J8ZGfTLQm7zxj5Psmk000muwOq2Lizt8e/03xkFf0tVe2SIQ8fpanVGE3Tt4Psq2oV72ZxqdvntPW+pmScZcxfct60e6pHtamhp6qqUU/Wjg1v0fQnbhOcJejx+DPi6T+kcX11B4l8kdK1JdVrJWt+i+Igm4asJLs00zm/yvjdKMn9KUq7NMZV8pW2t4TslLnY5Jzloqko9VbG+j4rV0l06sJwv/AFRdCnpx8RK8Jvhc+wHH/n4dXTqKVctZNZKGto3Bpo5tfQ6ZNTVN8mcNR6E7W3YuRPf6y1YuMqdYZLSkq2Z0ayvzKqeTBrmjUrNidNJy6JYvFrLFLTcH5omn022pbZOl1JZSfcW4kmuBRzyJxlV06XJ2f5fqT6FQv8u63tjyPFxO98jg820bS0ZqVRjY5+F1Y6dvSnn/AOrNbGPFi2pJ7E1kOlp7NND6qWUVF6OdeNrk7dO+vPFHn6c+nUi43h4PQVrVla52Ofbpw6cJbjTeKqjJTV7FddrhHGx1laNt5RDcr4EpNg3wMXSt9we18ibBLcrI54J1JpFVjgznViKzklW+5l2NWRydIzXP4nE432M48ZwaeIfml1LZkKqvJ1nxw6+pl5pW067lKUunCYOSvkd45CCTdZ2FdLkr7lSJb9QVNpOw9SePUpXQDW45K2GK9QbzgKmsXYUuB5qhbMIVDX3BX4BL3CNU1yBFX2ANajSeF/sU6J0vtLf2m2EJ+oc8Cl7oOAPe/wAJ+Mej+pPQbXRrqvlZX9z7U/NPAzen4/QlHDWon+5+lKSkk1s9iKhRcXjKEn0fy49DSUIvdEPSg2n0q0c7KunGaezsd27VUZfRqV5XqmCTi7dpjTGyvkNzH/MRXb44KjqxkrTx6lMqmnwkF5y0g64ywnncnqy7rYmYDqTeGxt0QlXBlPxENKDlKoxW7kyNY2663qwlPOY/J4Xif1xRm1o6bml/M8fhGMP13Vc7lo49GF8X0ibSE/Y8vw/6xo6j+5xl2ZtqePVWnJr0RNxfGuuS3tsUUmrtZOD/AMiunaba3dGX+c1dSVx0pX6usGda8a9GWklthnHreE0nJ9UVGX+qO5ivGa2dk9stf7i+pryeJaCXrPI1Zv65fEeA1ZNJVq1zs/lHFq+Fn140Jx7Lpf4PWlrai31NP/8Aqr/ciXiZr+eXwkJWq4NP9N8ROP2KK4TZo/0nV6fNPTi/Vs3fim1fnn3XVRzvW15Sbjp6ce3VKy6mLX6ZFR8/iY16RY4eA8PGX3amp7RoHr68dJJLQvvn+iCHiPF9OHB+2i2vyQxvHQ8P9q05/NgtLQivLpQfra/3OWcvGSV9ajX+nRM1o+Ibt6uq+cWv7g9u2c9SGdLR04tLGcnLrT/UZpKK6XJ0kpJP4yceu9LTneq9Zy7SvJH1/BSz9DUXs/8Aksiax1tOUdWfWn1XlXeTnmkm969j0f8AN+EgvLpOXpLb+pweL1peJ1et1FbKMVSSN87WOsjOHT9Rb1Z6Gq+nVkvU8qmpLerPR8VL+J1RypRTX4HUOK1UkX1pI4+vtY1qOLykc/F08nZ154Hb9PQwUr/oaXjNGcWVdvvY83uTHbLK6lX/AAQS/dGU5Z4NJO+DGdtmpAs9iVuNvBlLlvg1EtYa0uqbrl2hW06SE/uttblWs0kdXno59PcMXv8AuT1U83yLp6l1O13KLk8rpb/HAs1kcmumPVWNyZOoXgFTB3ZaIhuiyEIdgJbgPpse72yKxrfYKnkpY4HjfArdchBYBXoAGek/KjSSXTsZaWyNmo1ubZZMn+hTqxP4KHF1Jdz7DwP+JdCHh4afiFNSjjqSxR8dt7Gz233ozVj7ef8AiPwUZVFyfrVAv8Q+DllOf4PiLlap/BPU6rYz9X0/QvD/AKp4XXSa1oJvaLeTplNPaSr3PzZa0093fodWl47Wgko6s16Xgl5PT7qfnSuP+5g4ThOMtBuTW8ZM+U0/1rxumko68mk+TeH+I/GRbcvpyb7qh41rY+h1NecZS6YuEk+xnq+P8RKLWnpw065k7v4Pn5/4h19RfxNOEq5WGN/rWt9OMI7Zzi/bYzZ01Lz+valr+Mq9TxUYLfyxX+x43i/G6nidStTVlqQjmN1+aObV8VLW025ajlzTzZjGacX1fcxJf1bZ+NJvFXXcnTnT3+WRatqrBbX8GsTVp1b4N/DfqOvox6VLqhezpo5ZOu9duDNZtZYw16/+bn4iq1lBr+R4XwzWPgvGaksSgr5crPDdrZs6NDx+ro+XePYz4rOnux/SdWv4viHfaK/5K/8AGadebxM4r4RwaHjtHWpObhN7pt/1Otaalm/7mLcbk39P/LeEh909SXtMah4KLXToSk/WX/IfSzin8hLTcXlpMm1cjT6mjptqPhoewn4mSS6dHST9iIprlA1fP7D2ZFPxur/pgvaNGctbVllyeQcfRE0yLkH1dTmUq9xvUlzN/klprIJ+rBidaP1VU6kvU4tbwMJK4+V+h6Gb3E8rdl2wyV4Gv4TV0m24trujnaa5VH0bS7HLr+C0dZPHTLho3z/T/rn1/L/jxsNmkZNRSuytbwOvpW1U4rt/sZRaa7NcHXZXHLzW8XgG0zGE/NRd5MY6S6uM3HCo2jO6yznXwNMliyu1bqy1JPY5oaiazuaKWDnY3Kc5O6RnN4oepKlxZj1N8oshau/Qzlm/6A5c2xfg3jOuWTzkd296J1Y9MnklSo6OH62ivLnLDqaS7GcZNJrFS57FJrpcW9v3AbtyuupEarzWBuaWImZcLTi6ZqZKr3NVhYJSHx/3IqyC2D5IpvbjAIFl0wvIFIE1ebFbsXIFgJPHIBdZaT8vBcnjZfgz0/tLbxsbYS5Nf+hWJ7gt+PyA21sbRdxiYM3015fclIPYTKqsbEmWgt8MaWf+RAu5QNLdhXqDasaCEvt2Q1NpbsGhNFFJtp164Fbu3Qk6d2XiSuyLGimmt1tsPq8uzr3MVFp2nVemByb2t2RdX/Ll0txRTlJbVijN9Ua/3J62XDW89qXHJm/T23EtR1mhSaeAhPh8nV4bxuvoJdLdLg5vgcXTtkslWXHqP9V1lG+iD/YS/W3/ADaS326jzuq3u2DUZyzSZmcxq9WvWj+s6f8ANoP3UjSH6r4addS1NO/S0eF0tOlsOpJLfJfGJ59R9E/HeFx/GS+BrX0ZK/qwd82fNtvkSeV3ZPCNf6V9L1Rq4zi0/UcU5XhHzvU/X0D6k4u1Jr2Zn/Nf9X0bi74/IPHH7nz619W765fkP81rKNKch4L/AKPea9BTjecnhvxWt/rk/kn/ADWtF/fJP/8AKx4H+r20q3WDHX8Ho6yb6VGX+pHmrxWvX/yP3L0/H68MNqS4tDxs+HnL9Z6v6frQbcEppco55qUHUk0zvXj9e/tjXtkz1fErWf8AE04tVvyalv6xfH8cqkWnknVjFNuDJjK9zTOtrXBcJ0mjBPPOSl2yZsblW5293RNjFXuMNFiUgDpBrLxGH8GDs6NeN/Bz/B0nxz6+i75Q7xshU6AMj4AAAcTVIiKNKzglUId4E0FEUbLdDCrE1S3AqKvcGqHF4ABK6AK9QCMtL7S2Tox8qya9Crdm9TGPPBKW5t0xrkFGN8jVxlizaOomkq2wT9OLfJahBZV2S0kOaIp8/JpqS83lp+pCujKlfoO16h8i5/4Kh/A+AB+hFHAuQDkB1fcFjYE3e5SWc3+ApKcl2YdUW8pp90FFdOc1j8gTfs0Kl6A4x4YdNFCcGldE37mluKwmTKm7eGCxKdmjXlV4vIKKls1gqnKFU7RDERjitwja1FZUY59hJNvn3CrUnclHvvyZt/KW5SaV3bT3JuPO4Sm3a4yKlXU7otQT3aouGnHpeU/QaSMq9s+pThL/AE4KksvpquWCeN9lZFxNd6ROPf4K6k+4+zpXwgJx/pHHDukL0t0hXUc/BRfVGrlvwkQ35rbF/LeQtJ7OkEEm1JKnXJTcfX8kuWF/3BLle37hD6qvH9xN3WFTJb2VtfND7XwUNSfVT4LvG5lqOpLlNFKVrgiytE/yPqJTD+YmNapO6G9xY4JnKtmDU6mHvkcYxX3U37GU273BajrguMa3nFSjVL8GEtJp+n9BrVl6Fx1HLehNi3Kw6WDNmlJ8+xm4U+S6zhwLVkKi1jggAlsh37kyXowppg8iW41sA12/uPgndbFZBEoBgUxGjmCNNzPR+1GtFqRHAudi2kKkZUs0JWVV7glQB+B8kq84wUs9waKzj9gr0wH29mFsAqPqO+ExUgrtgBIeH6AkyqQEpd2O7Kq0SlsFhr4KTV3sLpfqCXyFDjdVuxuo+bDe3oxuT2te5Mn1fzJcUBO62Tt70U4pLmuzX7iTjvbqOyG5LGXb3CF0LuvgqLa7etmbmrey+AtVuU1onG7truKUleGvyZdUfUHqRrYmHk0UU95fA24r7UY9aBamS4bGqw+L7j6m9+DH6j9AU/cYeTW3skJ9V+nsZ9bE9SX+pjE1pF55SH1P1Zl9STwWpjDV5t7WxNU+3yNu1uS++QFKK9fyKlbyym8kt0EDUV3fyHVGqSRDlklfdkYNG0uMETlawVLLWMEU7ZQrbj7Dgya3wVAJGum3RXVkUcVRdIy3Eu2tmS037mq47Ca5QXHOlnJUY29jRwXYNmVnE9FPgEmuxbFfchhNWJ57WXwTJcgRedh3gHtYJFQwC/QTu9yBWVgQUA0yvWyUOwp4AWwAToryX6Gn49jHSdaexdydUaxJVbqhOLxYNkyk38ExdVsNeZGe6rO44unkYmr6au3Q8Uv6k36sVPuMXV4xlMLjfJnQfkuJq7Vh1K+L9icUsu+Rc7DDWnVQnLJCY/8AcYaT1H6FR1K3RLXqLAw1r9T0wC1PLlIzyCYw2qbdvJLXqwpsbTS4Alr1YV6sqkDj/wCgJ6WKvQfPJaS5sJjKgovoti6QYmhUX05H044AhRY+lmkYqtylCuBq4x6Xjc0hpZuS+C265yHV7k1cLprCJcbk1ZTyv+QxWyGmFXlrsA8EzfAKlzyR1dxbPZglbKgSt4NXFUuGgUfexenYCf5gX3ZF/OFZYA8N+o4PINVTJTqVcAbx3LWWRBfkoy3DeOxMpY9w+GKSsGocnyEHnkJ0NSpZQYXdAnky+o+S1LAXV/8AaFdoV5Gl3Az2Y1i8FSaUsomqAXNAKV2EbCGNoGF4/wCQo2Yci4GEN2AdOQDTHTfkNVsY6WxqpYo2wA+GN/8AcCsgnFgs/A69B6azwFCfuNbFdPT2/IsUAnnuBSqsjr8AZsX9S5LIqyAhoQ4/JUEl/wBoSi3tuUkn2LjuiKjok1aT9hODW6NlLpbDU80VtZDGIxtdxf0KE32F1FUQwK+Cqr0FEqvcgSeNg9gyhe4UAqoJVxQt8BFKXZKwlJ4odJf+zNv9gp8bl1giNylSLS4YIAwFUJ+5FJ+gvcfAmVkMnZD3E1T2AcW3twTLnYqO+wpNPh2gJhdlpZJhd7FXkBvMHZlKzS1s9mZy2A3g7RaRhpvJvHKJWoKJK27CYVGTOVs23TZk9yxmprJosEeyLjdXQRXrY7EsBfqyKJK+46wJOwvIEzWSc2ab/ghusMAsLxi/Ul0PgIfGQTDgOn3CrT7gKvYAMNLbc2SMNHY2W1m2VN+xF+YZNvciqZKvgLzsV03VWBSdtoGqHFWKSukQHBazHmzNb07KjKnsADStbjclJVWwk/N6BSawCfSivzuJpBE0F16jdiXuUFsvquLXbJKV+wIgbt70CBq1wNILCf8A3AnH3KUbVhXewYnYVu7Ke9IGsYBiU/cOeRtMGsckCW+xcYqrIUc7MqcnLEVhbgidRpuo8bsKxgEqwVeMlFQSSDl7C4G3XuRYlsT9AbzYrCUhg/NsNpFCSxwJ+rHZL9gg53CgcWHNACxgV+Yt16Ex3QAhUrarc0ltsZ/zb4sRURdY59zXTmKcbyiFhrL/ANgkdG65BIzTo1TxZlspdlZk7ZpJvOSKtlZpdNvctKkSqsthCv2E2HI2gJ4tDWwLAPYoYpK8jXoGCKzYimkJLAQ1uUStx8hTq+f3AE8AEc+jtybRRloLc6ImkiWhV/QuhfgilXIxvCpB03HgLiU9i3nNijFeo2qT3BiW1ew/Yloa9Aio4JyPhgljIVa+0KF/IJMAd2HI3sSvuCC8UJMJbYEgq79xqWUieAW4F1awwwViuSV6EaKs4KofoJ/uBLwEezHVZyACcb7pCTrFFXwyWld5CCuWKvUeWOlVgL8ib7CsaQE5bBK//ZVZwAQ1Guw3leol6i+QYT/cngqRKXNv8lQ3uEVm/XsJrKKWFkKT9BQwVyTsCqbyQ15W1smPdII8oIu6WSJJfctuw/5RZ9AKX27sbaqjK0thpuwuqba70HsTJsItkRYNk32HwFCKJvNUNdmEKyqwTfDQRYDaaAeGSUDJBsV9hgrkZN0BBVWA1twAVl4deVm6Rh4b7WdBqpEZHFA9qGiKF6lVgnLK2WSNQsr/ANDrHAY9RPbcCeeQD2YZ9LCB7e4WkmN/AmlQQdXl7hF26oX4GtylVuTyXxySAN+wsIdCZFP2JS8wylwEgzXA0/YbXqJKIaUqrgrjDEkgeAExfgV/+hZsBqNX3HSp2K7Kr2AhJ82Bf275JoJiecUJ4Y2kngTfAC5saQ0gCDYHsKg2CpsaBoOCofN4DngXwNAhWSy2TRCivIRtJGtXEhooqOz3tEvy8L8jhacl3yEtgjFgi2vLVERVyp9ioq3SyCbWE/kfS+5NenyFafUWzVv2BST7olgn70QV8sE1e4lLFPYnrdjBrS72FZM1NrY1jJTXqRSTomQTxKh2qKiBLPFDy0/YUUBQwXYT+4gdWAq9wKJ8O8HRebObQe6OhZZaQ1/QVbFelDktsGW8JLGLBu1tsUsE8gRJuv7hGVb3ZbiQ1kMi33J6iqy9xVRTQ22MaSFWQCrFFOnk0hHzJuqKUKT2/BNanKdu4vx+S67iis8BMTImrfJs443QlGuwXEdNDTLpWSt8hcwbhXK2KxgGyCXIVuRV4rF9xFEtewuSsIW4RKdPBfvYKI69QRV3ETWOBppC5Ah47E+1lTWCcIM1aeCG84DcEgHuJP2GyQunaoV42HxuhJFiULbkOB+g+AiBtUPkUiKcU6JaLSwKSChJYZEll2XH7QlnGCxGdYtirNlvGCadhAm7CXvz3GqQp9wEyecDl/3JKyVFc8EtZAdVwFT8lKTXIpAuQi+rqWdyorFGWbNo53JVS17jourRL9CAis8E2upmi24wZNblF7AC25ADLQW/udUVSObQ5xydEfMxVikrY5Xbs209PFkS03W5Gk3isE9RXQllhKCoDNzbZN+5VLqofQkVlLYsD6VVjUUBN+pRUYpMqlWME1cSlW5Q3HgOmptdgodcLjsS2V0fuxdPqFS37C6sldGdxPT9QzUt+orzwV0EqPcqafUOyaTQ+mld4Ad+q/IrJcRtYAditVuKlQ6/BDTUkHUuCSlFUA7G5JIXRjcXQDSbsTHVIOlAJDQ+kfRgCGyWy2uCekqJja5wUNRGoZ3KJCyqwHSArE2U44JSAaeNw4Ciq8pBCdA3kbjRMkIE9xv3RPJTSAXAcDXYKwBHIWqwnY3C6fclxwVCDgbiFAKwWw6FQDSvsVElLKopXyKq1dcg++RrYl2QBHyVLZkrZgVGq2Am8A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0" name="AutoShape 8" descr="data:image/jpeg;base64,/9j/4AAQSkZJRgABAQEAYABgAAD/2wBDABQODxIPDBQSEBIWFRQYHjIgHhwcHj0sLiQySEBMS0dARkVQWnNiUFVtVkVGZIhlbXd6gYKBTmCNl4x9lnN+gXz/2wBDARUWFh4aHjsgIDt8UkZSfHx8fHx8fHx8fHx8fHx8fHx8fHx8fHx8fHx8fHx8fHx8fHx8fHx8fHx8fHx8fHx8fHz/wAARCAKeAfQDASIAAhEBAxEB/8QAGwAAAwEBAQEBAAAAAAAAAAAAAAECAwQFBgf/xAA7EAACAgEDAgUDAgQGAgIBBQAAAQIRIQMxQRJRBCJhcYETMpEFoSNCscEGFFLR4fAV8TNiciQ0Q4KS/8QAGAEBAQEBAQAAAAAAAAAAAAAAAAECAwT/xAAeEQEBAQEAAwEBAQEAAAAAAAAAARECEiExQQMTUf/aAAwDAQACEQMRAD8A8FRv2FSKuxc8GGktDSBq2N3X/IEOLsdDtXXI7BhdNjfsgBV6EXAo/AdBS9QQXEqK9B1j+wSqxoASXoFKuAoa2CklG9kJwzsi1cVdIclj3IYx6fYFFbUi/wCwslZwulXx+A6Y+g6xsJXeaAfSq2Q4qPZFJK+RVUshoqjfH4Gkktl+B8Att0RYhxXZAoeiNFFKO69jLVn0qk1n0LGbMRqS/lSX4McFciW5uOZ0iWikNhE4CkDAApegUPmxAP8AIJX3Gol0qCp6a7hWd2VQm/YgePX8irjP5FyNZ7AFV3B13YwaAXywt/6pfkBAFyv7n+WPql/rl+WIBgOqf+uX5YXL/VL/AP0xBQwO5f65fljuX+qX5YqEMFW7+6X5Yrl/rl+WNV3QDArl/rl+WFy/1y/LBgMFJuvvl+WFOt7ErGAA77hf9QATvlk2+SyWsgKi69RR/oVfsA4NdIEABqsIObomFt8mlL1JWpEU+3JTWOA9ArBG0tZ2CmVQUDEUHsXQPcJhZqmCx7DhFyb6U3SvC2XcOaC4VYGk96YMaulkIfArYwqyNFkTbLUWJxfYallSr4CKlTVId+mSor2KYzfVewKLNFFiV28DUwqkTzlFtJ8szkmCm5cJUJNvAmVaRcZ0TfTVyTfajGb63YSk5SsCyM26SVj6R2IoNkS0U+wP2CFxwTY8ioAEivkOQK9xiHzuArAYgDPAxUHBBSHmyLGpegXTe4hgwJAaABC/IwKAVDpdwAQ/gKHHcBUA7wTYFJsaJsaeAHwMWLCyAE0xoAEMTVcDTAaV8AGewAXHYbCK8oUZdJCofAVkYWEMHsGA0VNvCQqfVsi4eadUSrcuQmCP3pXV4vsHO4ucFNLDyCAcVaEOF0yGezrpCP2j+EOJGsLgcvTYWEsMedsARS664sJfd028DkiZu5cXRWKE8Usl6WXWckwxFp1XI76H5WmKsOUVCdYaM57Ft272smawIVEiJu2lsip4W+DLqzZuONKh37hYmaRTeBByABuwBbCIAGwD4AmwsdZFFKwNYtNBXqCHfqANUhUF4BMKBFBXqQT8ghhWCoSfqacWRTWw6dYJVMXTkea2AipoRQPDKiR/kAQBzswz6gNv3AWb2Yqb4Y79WC92AJO9hKhpu/gVAPkYlyNgJDFVPkEBT7Erei+eRSj6AF12AAA1SpWCBBxuZdoHuN7CXyP5IpPYfIgAqK83Owo/fyXp106jlf20q72TptfUVq12Ah7lpNwulSxZMty9FdXXHqSw3nmuP6g/WbK08tg+wRwwZ7N36BF+USb+A75Jgq8isPwWv6hUPa0R60W8IX8uxYxYUS3txfsLiwWwqyBWE9vSwePkmexC/Ger9tGN0tka6rtGOaOkcapPDQX6CWwFQDFYANITCxbMBj4JFYDBLImxWwNQ9iFMtSQBXqAxcEAUngkZQ0urYT7DVxdopVIioewJ08MchAW8rALJMcFEAKhsSZQ6pE7Iol7cAITdsA/IANAIB3nYBYG9gDYfqSs8lVQCW46BZ7DQBsUySwIr3AoBo1isDoX8qHRh3hYFsDYimn6BzwTYJ0DWrS+i5XnqSS7qtw0Iv6uL2e3sbXHU8LHRjH+J1udtcVsaeH0ZaUo6lrtj/vqZvWN88W+3G4hppdcXL7bV+x6Gp4GWnGNp+blf3OafhZQ2aZJ01f52+4y1oRhrSjCXXFOoy2tdyUa67jOalFdPlXUuzSp1+DNYsrOJaErLeX/YEvuwGbENMqMuB+4qphDvAOunjcmtw/lGGnVIV5JbVVyLkuM616W1tbJnuUrrkKveyNX25dS+kz4OjWS+naOd7HSOFmUZ+BivHIPLKh/IxVYwF6ElXmxAIC1Gx9JRmlYmqNVFBKKasDEYNUIiqUmmarYyjG3tgc5ZpbAaBRMZXhlkAuwnhYY+ACDfIkEXwMKLrsNMguq3FDsVgIgG8ibsbokoEOhUMBZGHIAFDYbjl7AQNhuxtYsAoHt7B+Az07AOPcomH2rcoinQAAVuotq6wC9sFaLz6DlKm1ujDvPjJxzfBNPsaWJoRMZtAlwU1QLBdTGsPLqRaex3waebaR5zbu+Dr0dT+GvMvb0OfUer+VzY7tTXlqxUXJYwck8JyYKST6s0+TLXn/Dw/u2ZmR19cxzfcnnYS7ZHB18oE+lt8nR5EyWRwza/sDapFRluv7BKHHbclLzFdVNKvYUpeawlKROxT8z9BNfgrFZtZGsA8AaRS1G1RPVKnuFfkS9yFtRqP+EzDg31H/Ckc5uOdUkEo8oSYdTujTIUh3aJazsCYDBegcjX3ckFZ53C2i6XT6kbhReQd0CBviv3KIkJLqY+S44RED8kDIqTtiARpCWSPgFuBuhYCL8oPYildSKccWZs0h9oEjT/AORSeRW+6At7VkVbg/yMCV6oFVDWBR2AA2GL3AACx8gH/dxtoQPPACi6fpyVLbcX4EA0DwmJXQVb3AqOCqJKWxFOgGtgJqt9N7C1cTvhglen6hL7DN+u89wkC9SYvDKZcZ08Cj9y/cm/+0CYxdW4vs2jTTtPEZHP9accJtJGkNeazgllXnqa6XKUY7SS7dJhJ3jK52HLxE6w0Z/W1JPNfgkla67lOK9UOs55IepK8tfgG7plxnyEsMce5O7tjT5XYYmnzY5tb/2FddhNhNGwXbYMm8lxnToh78FNkpWVAmr3HfYEo+oV5lVARNfwpHMdkvskvc4/wajFMfTfARyaw2NMsmmiWaalGZA7wNLI4R6nwDTi+AL6sErfka3sLSKpXRneSpStYFFZvgiKS27ik+CpuljcgAQMKFmwo4D1B8AEaabLqzKF2bepBky9P7WQ8suH2sVSYmU9iWiikgHiuRckCaxyLkqQljcAyAByAcje3AJFV6omiEPkdUIoYq/AL4E9wK42BC6q/I08AFZKQluURVJ4AQEGkZeShp4phGPlHySus0muyBU1WC1dCarK4JrWF008EyjTyaKSM5W2VEpZYk/Nk0StbGbXmESzFvd1dMnZj4QqoAKEtsj3AFgcausATeQU6xwIe9i5KyLzQq3Gt7CrsCeAW/I2qY0BNBL7in90cCfoCpbxLvTORHU27fc5uNjUYq4LDBy4TCL3Qmqk0VEvcCvcjnkIcZdLvJrJdcepGPBppSp1mmFSm0qoTuuDXUi3lGVP1ASNVUVwKEayTPsAm7dglboWew1uEXWNiWVLZEtFVNYDjJVYERDjubcGEWbJ4FEP7iockyxIqDyRRLDE8lS5Je2RBVXEK7hD7RsgliW4/gl7lDZSWLFFlSqln4AVivILDE6vYKvrXyJU1urMvg0iuRiG40SaPJLWSKlqylsOlfGAoIVqy/8AclL0KIoAbWdgA6IpdK9h9K5ZnByrZg1O9l+RjrKuqaDjJMXqcLb0B/U/0/sZxryFNJ4JxZT63wiH1dmVnTXsDWbI8w7l2GGpvNGiTw+CHGqlTpj6pexUN4foOKIcmy4PAIYuldaK/APD/uQpNVdMlYzkp/1EtihcgvcONwt0AS/Ak2kNK0Dh6hPZ2qW1k32H0OsMOgQu1Dj59zmrfJ1fzHK0uqSs1KxT035ti3DPBnB9Ls1+rFy2ZpB0oyaV4LlqJrkyymwh8cBHcSZUVkg1vAt3wBLwRVSxEnp8t8lPMSepqNOhBPPIk8hm90GxUaSWCUsh1PGRWyqqS9rMymyaCDk3WIow5Nl9qJRM90ytPLJmPS33Iq2yZZRT7E17hBB1Hmxp5JTxuhrCYWCSFXOAe3AgKhG3ukW9NcNMiDysFirENMKsv8ik623GmM3E0q4Ku+SFsJNhGtCYlLq33ZTwvgipBBzuVyAL5Gskj4AugACDohHyWPHyTFuhNtWzNldpYqw6qxdCWcMT9W7GHkbbJeG65BRv24JldlkLTrJN32LjFtXyJx6dov0Cazk2639i/UhrHJpHCvD9wk+kvWh88CbC+zI0eF3Dqz7hafoxSb6uPwWJVMhvjO4mn6lrKDKLVFLbGbQ+lZ9gjSnjYoI9hv5JniSaHJqsfgi6zlJ7XRXVgVXuHSVlP83oc0//AJJe51vfg5Z//JIsZqUHJSSr1B9KZtlKdCZSS7tEvfuBWnVMrjYzjZXmbxRBoBOUrtD9yKBegPqsSbvKQwNLPAUuxLm7Drb4AqvQKF1PsO32f5KHS7C6V2BtiUmAKJfBHXnkpZQEyHovzEteYel94RtLcT9A/JLeCKnkpexPyMBvfAJWEVi6Bb2BWw90DQqyRTFKPVyMQENNE/3NmrM3Gi6mFVM0Xm0yH3RenuKQBmhuKDgiinQ0FqtwTyQVjsAAB0Qk0l0g5Y2TXYrTaxgmuqbT6cLsVpSm64uhSTk00tuEaR01ullj6ksbAxl9OSd2Q+qDykb3/wBoy1NS5ONLGCNI8zbxt+xbcpR2L0pyg30tU8uLXBTcNSGfK3hNgjkmqfH5BK1hKvYpwStdSXqaaMJdLruQZU62Dpa4fubzXTXVdkqV4i0/QKySd4TB9sHRCOrmovIdE+aXdWNRjnfpZDm1sq+DSUmsU0RbpuSbW2OGVEub6Wh6bXUsvA81n+gJ9PxyVk9bEluZ9dyao0lJS3olq3aS9wpLPDLSvaLt4NtLTUtLrltskTqSUXFLhozqsdVwi3muKOObTm2jr/UYdOvJ1iXmXscRuRi06bKUBJlqWHg0iJQwTWS2yQhJe5atE57lpOiAbtDB13VhwFSpU8jt8Kgx6A9wE1bC0uSW23kGgLChw+0HtugE9jPk0z8dxNBE8mkdiKouN9IqplhsNP70E/ueA0/vA1ZE/kuXuZzeSQG4b9wY9kBaQ6REW9iyKAirkl3KtOCSpO9yW0uxFOSUZNdhJoV9WbJ2ZYjTkmeYjHx8AYLY0013M783oaR2u9i1Iuw/BMWu48XgyppKhglj3AAyAJWgA7IbLA1HpnarO49JWrNFFZ8qy8ZJddJ7Z7vDlZXTzj8j6cYKryN074I1kZ8rayJLG1P2NenLaFXruEYqD3tO+byUoWs3fY0pcL4Jk2908DTImWmo8pYFHTqX3VfKfJp0qSy7/Ziavv7DaeMVpzcJfxctc8FTlozljTjfdUiG8Zt/Bi0k+aLKWNv804X0wdGcvEXK6rug6Usv33M5pJ2k0axnUtucrpE//klXYte4pUsKmRKyVvll9F/dhGcWuvY1bvbfgqRX02o3ySst7mkW5Jq232Jtzl0x3vtsRXTp6fTo8yf/AHYw1dPyqSb9jZuS08tvi7Fd6DebrH5I1XP43z6GnPmPlf4OD8HotPU8LNcpbHnc/wDBvlz6OgbaQ1LsLq3xuaZLkFtyNV6jvsBKdD6n3D8BT7EFLHcpe6Jp1wVVBU8sLa3JlalsF8AU8k9PYGnxY03WU7AcX5ewWKxFRdkuQcE0RQaR+0ijRbIVEyJh9yKkKDqa3CtJMzkW/uJkSAD0AMgCfTKsGmPyZ/jcalmmBaz3JlvQdWcV+Aq3uyKWwbjoEvNl0BVtRCT8mBN2/SiHvkon4C8blVwOsBErb1GrXcddPcPXsBamioyi8J2Z1f8A7FJO+CYrcDC+9gMNexoryeho9NqONidP7Ksbk7zsZrrDUVS7cDa8rWPYeh9veydZYatkhUWo6qw/wUoO3TVmUtN/Ujcm7wXprocq+S1Ak7zSbH9FyScXlFtPo9VnPJP1JWun5MqznpuEtsdxVu1/U2eq5LplFMlRhXJRneK4RMld2nXejdaV6apoHp1s7IrCUPLyn7ETg1Tds6+nHU2vfucviZ1cb23ZrWbGGpK3UdufUiitKP1JtQi5P3SFNyUunp/GSssZKmnRcJ3JNjd9miLp8mmXRebVrq3ya6TSi0lmzLRj9RPL/BtGCgpcvuYbitR1pJZwZ6caUW7qRWun9O7bJgmtKL4WLKM4NLVlF0rxdnBqLo1XHs6OzXd6zdJXlYOXxEurWlLCs1GKjIcjTJeWVkBsPFDWAJW+5p1GbsEwNeq0Nszew7Cn1Luh36r8kYBNMYLb9UCl6ojUVVgzA2bAmPwP8AOiluZ5E/kI1xW6BmBrC+lEBLCJhmS9ypbEw+5FVpzyS3ncp7smW5EOD8+SlD/tkR+4u87MVYfSqwg6EHUuwutf9ZFUklikPHYSmq4F1e35IunhDw3shb8MOAaqhV7CV9/2FeeAaIpZH0om87vuVef+Ag6VWxTgqqiE2Wpe2PUKlRX4Dp9ikwtAQ4AV1RfIF0epp/aqHJ7JIcYpLyg0/gxroem8UllFSpxd7/1FGDg7Tbsc3Ucp53dCFYaicdSLvnay4tuFpGfRt13beP8AkqDlBdLW7LUapusohvNIXW3taQutrCpmWodYtYKTe1IjqSTtpckvVVXHzdgjSV1/L/YxlNveUvZMmc3NZXwtg000pTS4q6GFrPUnOWzeHVtmi8K6/iSUvTgjwyT1XGWFJb/3OzTucdlaNfEk1wUlLpa2NfFeG+hKPTNThNXFrsaamhdtNKRzTlNpRk35eLET4lvBMYuc6SyVJnboeH6IpuuprLaKmaUYrTio4v23GouUqpJGlQu3lh107pGW2OvBqErlaXwTpZ8M1WVLcPEu4+l5M/D6sumardosS/S8Wn13Lf2OLXhVSPQ8TUtBP+ZHHrr+DtsWMVyxDkORm2C9x2L8AAD5EADKjsSh2APckfwDAUnaQvgbEtwGnRQq2Gig4Je5TFyQKjWGI7GebrBpHYBPfcmO/wD3JT2Jj9wGksMhvJUs2RWbApblIF96Et9yVQPpXoGN8h7EUdNvj8D4rG4W0xp2ABWPkN3sHwBSfFBuhX3GnsQF+gWwfsLgB13Jenm8jsa9yiVCKrcrpje2BgyBfCApbAB2afi5KF9EbB+MnW0UYQh5dxyh6l9Ltarxc03sNeM1Eqwc7iq5F0pKskyLtdL8ZOlfS69BT8XLptqPsc1L1RWlGLbT3XcYbWv+arPTH5M34mUnxFegpwj1bIl6cOz/ACPRtU9W0PT1XF/ytepioR7u0NRUG27cWMibXQ/EYrpg0SvESUOlYTzsY3F/am75DDdNNDDa1jrOMk0k3zjc1XjZRl1KEe2DnUY3uymo8NBfbt09f60XSSlyrObVj5r7o5lKUJYbT9zuglPSTg7T9FafuS+ll1zSXlu6a47nZDU647mP04t1JorTjGNpJ55Jqz01vtT+SU1JXWSZqS0989xwi0sOyLqNZeVbmWgvuyba19Dzfwc2jLp1Pe6NRm+m2om4O/hHLqUtOSl2/c6XKm77M4dafVLBZGbWSWQe40h9OcWbYQilByeEdWj4Kc11Twu3J0rQUP5K7IzepG5xa4Y+HfNmi0lFbG7i+1A0lsjHk34Yx6I1sQ9NXwbPPoS09i6ljJxW1Il6Xb8GtNZE8llZxzSjTEjecOpepjs80alZsNbZG6JHZoDBeyDiw+SIa+4vgzRaeAE9iYfcU9iIvIGsvuM5SbwjSWTNR82QNI/8CayJ7op7gLhZHZL4CyKbY/YOACq+Rcc0H8uBgHARx8B6AvgBsQmwTAccorklbFIgBvYPgaRFSAm2mAR06f28fkq/+2RppVndF26dJFqxLTvgST9Cnd5omUc7P8kXCuu5M08STaouK47g4tbNjTApPUj1Ytbonq9hQf09S39rwzTUT4dr2Azed1gnpXYvqa2r8B1y5S/AENJRwqYKSlO3fbY06lzBMyUJJ4Vr9ypV/kTxtYlqNb6asr6qe8Y/gghp8XZWhry0pYuuUNy/+tETjzEo64+IhN7NeprFJ08HmpmkJyj9smjN5Wdf9d9rMQT6o9SVHA9WfUm5O/c30PEJRUZccpExfLWmta0nk5LtZ+Do8RqRei+mSbZyRdLYsTqnrOUYremczOnWzop8pnNybjFVGLfc9nwP6d0acdbWi+p/auyMP0Xwf+Z8Um0+mGfk+g8biS2pLBOq1zHn6kVF4ozcOtb0buPV7+xFJPOTha9Ejkell1wQ9Np5OqatkOCktxpjk1EqIjBy3wlydX0m/uqu43oprDpdjUrNjjcY7ZIcUba8Yx+1P3Mvc1GazaMpxtZ3NZJ+pMlfuajFjAVmkljqpEYNxgWqEmUmrzdE0girW9spO0RhdylVBQ8oUdwsIgaz+TO8mk6xkzxe4gZTeQFxQQ3VImsFcIKIpXwV/KTV7FLYA/IIX+4wqluKQ0DIM38FLcT3KirV0UO8BeCW3ZV9rIGiiLKvBAnQA0rADo0oeUtQfNi0qaXmpmvS2sU0WtSMm6J6rfBpKDSvJkm0QU2vQlJ91QW+wJ36EUpRsrR8y6Huthe6ZLtO0EW1WMk4rBsmtbT6qXUsS/3M3pT/AJYthUXWHXvQ10/6i3B/zRafsS4LswC4rczlONyfHYWpB1zS3FK7Uv5TTNaab8qTG4rhpAlcU1Qqa3TMqicHF3XuSqaNk+HTFLRtdSdPsXUxi3mikRJNb370EXkqKn9of0FJ2PjgBTb+m0Ycm8lcWZL7yxK+m/w/FQ0qrMmep47RtXmsHmfpE6UE99j6HU0lq+HUXVoz9dJ6eBJdM6IlFWdPiPDSWp1ZSe/uZwTcqdHDqO0rFQVClpYwmjsjoucX0q0L6bTyiYrjWk/p3gxlCt7yek9NxeafOxy6/PTdI0jh1tF6kEop2uXwcs49OD0Z6zjCor1s8/WfVO3j2RuVisZZVE/I+WSzbBSjaZz8nTk554k/c1GKH7CHwBUJFL7SS4/aESOLEw53CtZfasslRzsV/KhR3CJbd0NZRPJcdgHWwcDB7EUh0A0FJC5LJrJADzyL5CwK49RJ8BYgBisLD4Aa3LXwZplpgOSyA2wCujS0G1fUkdEdFp/cvwRoQnKL83T+5q46sc/U/YzrchuKrzRQnCPEUZav1Eunqv3I6JdF57kVt0prKQdOmuEcibzlv4B3WRibHX0w/wBMfyS9NNYjFfJzrqaW4vpOXLsYaWjrLT8Rmui6b9Dscuproro4OSPhbWG36Ey0lBrf/YtypNjuir++n85JlGN+WX5ZyJOK327obcsU1+CYuuiUY15q/JzQUXp0980Ur7XfNEKPVi6rmixKvQpQV3WTfHp8nJDT6nJKWzr0Nvpyju0hTlTSfKQujtJexL0W8K7ZjOModyRbcbakG4tYONJJnXp+ITXTPfuZa2n/ABG4JNMs9M9TfcQtwq92JqnVlJGmQ/kyj9+xrRkreolm2WI+i/TeroTS5PoNDUa0stOv6HjeD0paHhYxkvPJKVf0OqHiPpQae75MOr0bjrOcJJJKXPejDU8Jpq/p2pPGQ8GnPqnJ+Xqv9jsnBN9WU1klmkuOLR03FXvH2KShqbpxfA5NrqSe2fyKUbim3nsuDnZjprDX0pQWawedrr0PapPQfVK7W9nm+Jg6aaXclajytTLxTOPUy28bnoakV07bHnatfUe1GufbPTKX7klSasl7o6xzBz6irUZ0GOsvNuWMdJWzJD8hk0wLLTwRRSAQxclWBd/w/YUNgf8A8fyTF4YUn3LjsQXH7RRSyAJ+oJkANCRS3Civ/YqyVZL3IAVDQgBPgX81DoGsAG7G+N6FlLkf5AUVgawIr5Adr0AQAe5oRjVYNNWC6HmVVSMtKKfCLbatS27HN1ZeK019OLjv/wAHNpNvqjV2jpnf08/6SWtOC05afVcovqtc+haOP6bafnVp7ErTxbvuNdb74/YTjb8ttBk4xm8dTSRrp5Uk5PHJi206lYRn5sLD9Smt9L/XTxh+xDXUky4yyoNuMd7qyFbtK8My1+M5tbdiYvdlSjbq0TtKlRqMq6v3I1E0uqF+oOXm4Rqs6LrjfA+H0vBJJdTS+679DunSxRw+D82lOL8rSdYO1vq01LuY6+tc/EqTtdKRl4iCnDqSV7M1XpYl9j/YSrXlvyzdWP6sqq2PxEenVa7mbR1+uPw7Lv3ISwWKKWcF+B8P9Xx2mpfan1S9kRCPU0j2PB6MNCUUm3OdIi49ButHqdXOWK4VHKm/qKPQpXtex2eNioaCSWIvJz6C6dTrX2rYzd125kx63h3GHh57p3V92OeqpL1OfUn06G/rXqLRn9RSWPts0w264qSa9miZyfXjZnP9SMpySH9T3OPX10k9Nlq9KcW7zexzeIbrqadVuD1HbKbUtN01njsZajytSXXK6Xqed4iNSdfg9TVhlpKjg1dG+rua5qde3C1YfJbVMl72ddck2Z6rVmj3MZxqWXk1GOk3gLwIEjTB37jE0g4AB8EopbAU/tJHvFiigAuH2kFw7CqaGgZKIqh8gh2QNpDdUCyDIICh/IAD2ABNYAGOiSgAEgGUFXugC13AD3NBGmo0nkjQdYZWqlvwc3bGNwf3tqPS1jv2M/8A+PS82OnbtllzSWlnLToeppShpadNJuKaVZoUc6WM9ydXqcajV3ujXprnHqSk2nvj0Irj6JudSsOmpJUzWbmr6kqfYzTaknbdbG45WZXRGPVGPd1SDWh9G1m6yLTk/I7ap9x+Kkpy1JRTpyvLyZ/W78YxfU8K+URqwV9SeSZLpqn67mrTko7JtZNfGPrLpxeGbacow8NJScVbtb2Z9LymVpQjPE7aW2cIEZx1unq6U3fwdfhdXVlp+aCUOGRprTXienUbjBwe291hHRpf/Gs7cEvxrn6eL7Y2G8KhSQJZW9GG8ef4pedvBgtjs8VG5OjjSp0dZfTl19PNDD0oaVLO4ZdOhGLhlu3+x2fp38T9VheytpfBx6GpDTi+p9Tdqmd/6an/AJqOpiqYaj1fF1PTks03x7GHgX1+FUWlalXvkU9VNSTq3RhpOS8QlmkrSWwalel4uH8OuPUjQT+hqbpqO50av8XTclVIxTWnpZrzMkVwaEmpSvezq6lv3OPWmo+KxaTe3ydKkmjj16rpz8N1eW0bJR1NOMfKk+ayceqrVptUTDXlWMNbskarolCMJZXUlxRwa6gm0kkh6urOUn/E83bk4NXUc9SMYycm+2TWM6HoS151pw+THxPh9Tw2JbHt6cI6UVFVUcOlyZfqEI62l1KmJ37S8enhJXkyn9xq30z6eCJrzcneOFZ17hVclNY3E2aZDRI7E0EHyNbbklLYCr8pK9sDd0SgH8jiSOLAvNAHAEVohr4M7yOzKtNuAFYm65ArgS29SHIaeORgdqwclZLeBWXDVWK8vJI4ouIpbbh+QTHwAgHVgB9D4emuLorUhjPJPh4u0ldm01lp3scXoclXova+uqDxL8sUnSWEqOiK6JNwT607+KMNa5uPVbYHIr6/uR1aHhZ+J6oxVJbs7/CfpK1IRlO43xVM9bT0oaMYx01FL07mpP8Aqa8Dxv6ZpeF8G56s25YpLezxUs1mz1/1rxv1J/Tim4we/d9zytOL1PM5ea8FZrWC8npZOpTjLd4NPM/D0vtTt45JmkoSpZozFrniutUlbWKN46LqnhkaWlNTjKn7nT0tZk3li1OY5tdNU3i8C0JfxaRtrV0ybd1wzHw0fM5LCWbL+H6XiEk1KV4lnB0aE07VmXjouOniqlT2MPD6kl7r+gzYblegvkfVT5J025LqpDrqkkZbZayu9jzm6m0el4pxhHqkedOpNuKs3y59mnew+qiY5VYHiuTTMJyo9P8AStd/Uz/1eh508pY9GdHgJqOt2QJ9epKfneVa47nRoqP1IydSa7cnPLpdPotyzF+3DHo9S17jdVddmRp6ybj0rCi8r3MvFRvTjnbLK0dRS0UpZr05ObxGq5KPU81xyZtajGOl/mNd1WP6mvS4PpkmV4FKOp1J2+Edup9OaUndmKsrzpJqXoYTVS6sI79fR6NO0vg8/X1E4pxuqMZY6y6y1emcfOnjZc36MyaXho9SinJ89jVRU4Kb3MtWMpypV+Cyljo8LKU9FzbWGVJ9Sa5Zzabn4eDSj1Ien46HXUouL9SZ/wAN/wCvP8VpuGrdKmYTWPU7vHakHF1TfdHB1Y2O/Pxw7zUfbtTGqlKtmFp9yXh7G3Jb0nzS9SZabS5BTe2TSMt7A56LTwa9KktlZnKLj7F0wEfA7wSEMcKpiYLcC7wCZIEVV4H1EisC7fdjdkIq8ACayO/MFehK3tgaY/cmsbjW4dIAlkENLcdYbIoVXsVREdy2wDIBYAe34bx/hqzqdPujrXjfB6jTjqwvsz5rSab8sU65aPX8L4f9LkkpSctTtN0jN5kdOerXa6lnSknfKdj8LDq8bp9VdLkvyXDw+l4fRrRior3uzr8JpRgtKTi+qm3jvszMntu/HdfliopdjDxOo9Hw2rqVxSOhel4Rxfq8lHwdNfc/3NMvnNeKl1JtU8mEIKE7demTpnTSjat+pwNtSSbbS2JDrI6srTpScVee2xKinL0fYa88ItUs7UGz39iDS2o5ywkpOCa7j5qnbBtqFKr7MmNOPxbvUccYz8h4eMurOL4Fq+aVvE6z2L8Ork5JvY3+Of6vxkZPTq3ajfuefGXTqKWcbnq+V6qWpVOLy/Y8uGnKc6inJjn4nc969Dw068stnsaautHQy1beyMI6f0dFOcso49TUcp2232JJtavWRc9aXiJPr2W1IUV0zXoTDDxyVJWlW5pkldNYq/mh9G744Jg73WTVNNRWaQIxzTeQ03i7dlN5q3Qkt6+CsvW8JqyencZb4r1O7QdvKWcWjwdDU+k+dz0vCeI69XG9kbl116Gp9PWlCTxJNWE5vUlTrtnv/wBoWpG4yUrs55S6NBSm89SSre+5lp3aDipODSUt8cnV1OM8JbUc+hKKh1Um0r/J0rzK2SwiJa8b6HSbWeUc3iNCE0+is7r1NtWD6+Mfgy+o41h+9GY04fpPTn5qjF+p0eF8PcZTa9GGt5101mzs8LHp8K+9ExdcurpwSaaPM14aU01fS47m/wCo68o4z+Typ6r6uq9zXPLF6RJW2mZyh09yrzuE5dS9UdXJk7pMazvuH5CJURNdMjSMrXBE95J1giLaKOldK7fkbS6VjHJEcrKNFny5Zmqx1IVsZ8HTJcHO1miypQLZjF6FQ7sF7i9gQFUNUAiKfp/cpLHoJDWQHd8BWQylgfGd6CnWbKe4kPggVUUHAiBwWHsDXYcXS3QWqAVAO67AVV6L6VdINfVe1Rr2J01jdFa0KinfzZcNuPQ/Q9XUn4n6Go246myfc+tUFHDW2E7Pif0+cl4jSWhK9ZzXSq5s+6knGreea7mbGub+E4tQVbyZ5X67rKHh4aeMu7PbS8q9rPm/1+Uf8xGC3jF2Ovhz7ryNRRVydP1OWc+rEVS7G2vK4Z3M1FR01jzN89jMXp1aKi9GLm3VL+opdFvoWLpWGnC9K+pJKnttkzn5W0nedzLTaculJ5p4sz1JOU+mmlHk1irjn8EybcunHco5ZNOm8tLYNKNTuOw5xclhZjuPTS+pdPbb1L+MfrWScorpTdRbbOXSn9OdqqOnVXToyeTjbpd2Xk6+tfE63XUYry8nPXVLFCk3QKjUmM7rRQbVYbRKddht5tBLzK+eSBNZ/c1SWL5ZMPNH1WCotY7phZGerFRnJMNOSarA/FP+JffJGmPxL9VLHbBehqy03afqTN+xlGXm92aR9D4XxS8RHoa6W7p1zRx+N1X9CNZ4X+5z+H13pvqt2k0jLV1b8tbepj9b306/DeOfR0u0et4XxanhvKpYPmb6JKS/B6PhNdfddN7IWEr6B1Ntv7a7/wDfUhwU2vqfdw/T1OfT13FcVyjaGp1qorOcmMxv6iWk49s+pelPouLunSHd9/Yyby6ul85H0ef4zTlNSjmk+37nkT0mpH0j86TdW+e5xeJ8P1KUqSfGfUs6xLNeL0uhdL7nVPSalJVgj6eOKN654wcHntYlFJuzWWHTM5LDLELUit022ZtLdr4NGS98sqJjtg0WJXgWlHmymqktmFU7r9zKazZpTdbBNXapEGAikxNeppCHfYRSVhAViuAUX2ZUdOUns32JqpVUFnT/AJTVWm5yi4xXMsX7GHRkmrgTb3H2Fsys7UA+dx3wLALcCqB+wk8lkUo/aDXI7D8gKwHjkAITdYboVOTzZUF5SrpPk2y7v0WC/wDKeFwr+oj7ie/bJ8f+k/pPi9eej4nT8kG01NtYr99z7Oax3M1qFXSrawopWfGeP8Qp+L1NSct2z6/xGp0w1Hyo49T4vxKUpS6Ut2TprlnJKadJ4yrMpeddTb6lxRrFro8rT9CemS80bvnBhpom4adrKfBLg6bpUXFdcIpJN1b9iZuVUGjjJrDq/bdEvqvL83CKkmlG11R3vszPWnfl/sGamUlJXlPZi0/v3XP5M5KUct/JEpd/waxnV62u5eWLfTVGHTb3YJea8jlOqLJjNul0+odOcLJTdoVsqH01Y3hjjbTfYdqRG89FpPp1H2NHSnLu8mEt1L1NU7yCI18ySvzE6cd8i18aljjz/uX8Zv1Uo8XwYyxtd2bune5hJeYRKf1GhS1M7E1W4mXE1XU282aacnCqZk10SyOMgPU0/ESwnx6nd4bxVajVKv8AuDxISSp9zq8PqKMrS2ZjqOnNfRaWqp6dSzLh+pn4iGF0rFtt9kc2nrXFdO5a1umDi+2PRGHRzPXUddp8Muc4TWDHUjpuW6UnmwWk1LDbj/YlSMtaPRn5o51NRxWHk6tWDq5XWEc0tFxW6wr/AHNRKx1aaRjKPuzdablW5GtB6bSvJqVixztO8iks/wDcl3/2yZLK9TbIiun/AGKtJW2m+wdL6fUVZ3TIuFGbepvSNf5rdmbVyuKqzWGm2kkmSkmsJQqXuL6bb2PS/wAl0K9aSjP/AEbv57D6dKMr0tN45k7J5teDh0vCampKor5ul+Ttj4DT04rrmpyfEdvybJOWZW/QpJdkYvdrfP8AOT6z+lBLEYV7FQioPyPp9UVhZtYMdXxEY4jl9jPutXInxOpUKtuUuWcT9+Cpycm28szv3OsmRx6u081sKx3gV+xplSoGKLXyNu/cAWH/AFKbIrkpYIqlJemAEqQ7AHvsA69QBjKH2g8diISfdg3nc6Mvpv8ACn6g1qPwWpLyvzad8PlH1cvuWc9j8y0tSWnqKUG1KOUz7j9B8f8A+R8BH6l/W0WlJv8Am7Mzix2+Mzo6l7V+cHyDuEpWs2z6zx8W/DziqzueD/kHJvqnJq7wkjn1Xbmenn9EcN16FuLVqtk8nb/kU3Vy9Nif/H6O/nvnO5nWscMH0PGOL7ETeXV5PUXhtOEOlJ17nl+K+jpyrSk5T5V2hPZfQnGTjHpeVwY6mq+pJJSa4JlOTXMfZmfPKNyOVpNN5texNZe46leLK6XVW7KhcGU090VLqjs2R1MsiWmpO6dhJOuSks7hvhhEwl0Yd0aJ8r8GbyGm/NVYCytHT5wXDEWruhUpJtbrZBpSy07zgjTLxCvI0sbrYbVqmS10trh7FZptv/rMyyWixEuwir+P3LjG8MdJY4Gh4ccpN7Gb05XdGsVllyWK7mdxrNZYpbFRk417hKO+xKlXcqY7dHX6N2dMn9WDd42R5kZex2aWtFpRad/2MWNyqen5LvPoa6epKEW3ytzWEYuK6c2k6vY6H4b+E40jNrUcGt4nq0kq3Zk9SvNL7WqWSvEafRKKruqOfXatKLxwIlJ6ueKRhqzc53J+o5yUY7/sR1dSV8HSRztSt+cha6lV/kp19O82TCNytq0VGiTx68ien0uqeTWljc6PCeF1fG6y09KOFvLhe5Nbxl4fw0tXUjCEeqUtl292eyvC6f6fp3JqfiHs+I+x0yhp/pXhf4avVeFJ7t/7HmznKbk5ttvdnPqunPLKb6perdt9ycLevwKbq87HPqt3uZk1q3HQ9WNYZD8Qv5bOdbBec/BvxjHk0erKXYwlaeX82X1Z49BakMGp6Z69s3sSh1uxVk1HM93glx9iurAm7AlXZV0C2FLb1AvqVDMuShg0WQ2JjL2HZBWQEqoAMoJdNsTWc7GunDq3uinppJPlG0Z9P81H0P8AhHU//X6kOJQvfszw64/Y9T/DEnH9ajxFacryNXH13i6hCUnntZ5M9TNUmdv6mtSUmotVjfseV/l5ONuUlb2SZ5+77ej+fxb1ul4ujn8R46GlHbzdr4FrQWhpfUn1NPCTxnseRr+It1ad+hOZq9dY28T+o6mpDpjSi90jmjJvfpTMmpTlcUzSHh5NW+eaO0kjjtocva16kOXdM06FGNp36gpwqm7l+w0ZKT4bBXf3UdHRpTSi7T7mWpoSX21KPdBEOXEvyTJVnArp5sbkngqfUp+bgrFipJCumEU1kmGZrKX9h2VFCC15dqDpj1pxeU9iXiOxlCbU17oLK0f3MbSlH19itWNarrHNkpeeu5FsZx3pjdMbjUhOqKitNq6fInu9zO/NeS285IGjRS+PUyfYfyFi2uzyZz2LTuroHHAWoTvvY06aeQar3JbdUVl6Xh/GLTptL+7s6IeOt7r52PH6rSVrBSfUvYxedanT0decZ+aMk0/Xk4dadyvb0/2Ieo0sWO5dCk036iTEt1lJXl87CjXTk1nPqXVSxwYfdJ2bZbJYtXXuN0uVY9DSnNxhpxlKT2SVn0X6d+jQ0FHV8SlqanEeEzNuNSPP/T/0jU8Qlqa7elpfvL2Po9OOn4fRjp6EFGK3ojW1oQWZRVcHD4jx8ZQcdPqvuYvTpOXL+oaz1/Etr7Y4RyTlSNKbZhr5Trgx9rp8Yz1OpNIyq8sP5csM0tqOsmOVuk063YRS+Ss0FdmvwUw/L1VT9xter/BNST+79gbdPzMisZbuhCXt+5SNOKKBbj5Bb8blA7vfkEneRsQDp7AkF8ofwQJL1Lq1ZKKVdIB8gC2AC9FPpu/SipQfQ22qFovG6WCtSuh5tlanwRSxX5O//D8Zf+Tck6WnCTk/2/uZeH/TvF6sYuGhOSrd4X7nt/p3gn4LR1PqJfU1Gm64S2VmbcjU53HpeOcnrVGlhbnO1JQcpuKS5N/FyX+YjLFOK5PN/Vdf6Xhui8z7djn19dOfXLyP1LxK19RdG0cLP7nnOPmS5fBrJ97FShFf6mdJ6YvuhxpYl+DOUs0mVJ8cMSxvgrNJRnLLWOClFJ00t9yMyW797Gl0+9BFyVYjfrRNakVs16ApPikimpOnJvO3qBlLzKpfcQ16my0nb6mor1Y1oRk45cpPbBdTGCKSW7LlpVajTS3aZm75sqYr8jhst/yQnbpul3KVJpb/ACRVvasHPJU8G7VvH4MpRd1TKldF9SjLuq+SJoSvow/gSbW+TONaq3u9+9E1bqilb9hzi1Tx7gxj0+YphT3qmNZu90CEt9hrcpLHBN5yFwJW81SLm8Xglxe/LG41nBFZvBMlbLeaxuChjdFZrLZtPcuFxfOQqm7G21/7KjRpJYStoz6n0pbfI08D6YusYIIScnSO3w3gZ62aUYczlsjTwXglNfV1bjpcd5ei/wBzvm+ulSjGOIrhI59d46c8NfDS8P4OHToQcpP7pvdjl47VlhNRXZI56xyScrddcE5W223bM2y1nbclxdEVDdGUs3vk0lghrBuM1xSjUmJWsHRqRvODFqv/AEdd1jB1b4HFoVprj2Lik1WAF1JvZj1OlRbyFJSI1n5e9gvxlFegZCPoNGnFNDSpjfoCATV8i2K+BANUhPcV5BvYB1koj8DVAXYCALhabsqMuiUZYw7zlE6d4wynubZfaeA8dDx/h3qxbT2lHsxeI1VGVSmrqv8AtHzf6J4meh4x6a1Ohaqq3tfB72s5/XbnFRlStLZ+tM8/Uyu/PWxv4mcOjR1JPfTWavPqeN+szTenU+pVwsHX4iUtTTin5YRulhv22web4qanoaUFBw6eytu+Sz37Pkec5bIpSVp70RPEqu/UfS6tUbqSk8u6dGct/Q17iUVdtBLBwh9D66l/USp54Nk43a7bDTE0oVi32rYe0ZSt28W3/Qu1/NQqTlL0yVGSj5E680nSX9y1FRTrPHuKDXXcklV4s10NDU8VrLT0lxfsu4WMMYSjZahNrEJV3o9/Q/TIaKjaUpd2dP0FHaKTM+Tc4/6+Tlou8wa+DOWjLqunH5PqtTw61FmnWTJ+E0G/NGL7YJ5H+evnoQ80U/yCirbaTXoz6B+G0UqUYRvjAo+H0/8A6/geZ/m8FRS7lLR1JrGlOu9HvvS0E7W64WPg5tWeolUW3F8X/QeZ/m8Zqr3HCfS0mk0a6sK1G2qTe1k/5eck5RTaNbKz42fCcVPKS9rJcFFvDROY77lfVezV0MNhJdPsNwQ04tUluO6wyKi2JrHoW1h7Eya6QM06eUOeUJ7g6orCZIht7GmHyKqWUis4Sd0jp8Lo9ern7VlnNBedO1R6fhoOOi5YXV6Gerkb5mujqc2uyVehSb2zYaaqOUVv6Hntd5Cy9xxj7ldPoJS3sis2+lUvYluXajS/REy29Sowmm1wZvY1mqxZlzubjNRMh9nZT5M2/c3GWf8ANKL3WxKb6s+xSV6ku4+mpPY2xYfrtRnP13srq3VohPqT2dtiJb6JP9x49Selp3wNlZ08LZhi82J9kS36AX1KNE9S7fsSHSVNN+iB4diS9UN7gNP0QJirAcgaJv0Aj8gF1WlZrXsY6c/KsUV1+5cSU6z5XTPs/wBD8dH9Q8EvqJfX0qhLlvsz4nrlVxjZfhvF63hdVaujNxmuV/Rmbzq6+s/UH168ulJzT2jv2PH146mrcIpuS+1Lut8nToeMh49amrTjqJXKLfPLTM4QnJ6koppQV16HL5XWe44J+FnKKnnpSVy6cJkdDjiSbXdHp6HiJaenhtVddjpjo+G8Sv4j+k97jSLbVkjwZql6Ep2n3PZ1f0rSbrS8XpSlxFur/J5+t+na+ks6c/dRtflFlSxxyuDaDqxi7NHoybrDfayZaM456XRrYzlPTdz5bZopr2vcz6ZbtP8AIqd7g+LvP7fue/8A4dilLWTtPFv8nzyTx8Ho/p3iZeH8bbtQm6fBKvL6pwj0v8K2YSik83S5M3qaXUn1qS4aZpHW+opRxffvRjXSSwuqMVlL8GaUJV19GOwr6mspJBPRjK5dSXzgmtJ1I6P8sci1oaWnptqrfAvp9T6Y3Xc4/FXCfRFr17gQnP6lRXUuxpB6ctT+MpRXoheB8RHTm46qeeWds5eH1HUEr7Lv7iDln4bQ1o4akvc5XoPwkm9NWuYSymdHitDThGW17HB9bU09Nxtyh65r5ESl4iOlrrqh/Dk90/7M4JwcXT4NdbUcm8Kn6mMpNu2372dJrn1jJqucofV3/JbV7b9jOUEajnZVfVdVar2Icm1l49iowa2oHEvo91m5PuHW26K6F3Ek08BlccBLaw2Q0RpOlHJ7LjGH09NL7Yq/d7nl6X/7iPuj0Yvq1G5bs59un842k/LSoOv2BRXdlpRWyTODsn6ksUmT5jVvtEht+gCS8udxyrcm3QrwVGc8mNGss9xSXlwsmomMK/Jm1k1k6MX+zOkZrNvp1d1nkvpco3gy10lqejF1ZrNbqmbxy33i5xxeTHTbpb0XKTu032FppqL/ACWJfanyQqqzT+VohRxuECoGryJb+haeARFC9MmhDqwWJY/ke6EEUtw+SUxrcCukC69ADWMdNY4K+BQS6cf1G8m2D+pJLFUR1dTyadKcX6cmbXKIPS/TPBamvqQ1Ixm9JakYNx7t/wCx9dqfp+lptael1JT3zvRwf4Pd/pesouNrV+dlue6ptUpKsZZjqa1Ljzl+i6E76utdqaKh+h+FhJSl1zdV5nv+D0HqRTp2vdFjIvlWOl4XQ0YpaelFJbYNcDE6YZZauhp6i8+jDU90jkl+leCk7+hGDf8ApbX9DucaqnQrcV5kSrK8vV/QvDzjUXON83Zx6n+GsfwtWElzar/c+h8vA8qiYvlXyc/8OeKhK4qMvaa/uYv9J8ZGfTLQm7zxj5Psmk000muwOq2Lizt8e/03xkFf0tVe2SIQ8fpanVGE3Tt4Psq2oV72ZxqdvntPW+pmScZcxfct60e6pHtamhp6qqUU/Wjg1v0fQnbhOcJejx+DPi6T+kcX11B4l8kdK1JdVrJWt+i+Igm4asJLs00zm/yvjdKMn9KUq7NMZV8pW2t4TslLnY5Jzloqko9VbG+j4rV0l06sJwv/AFRdCnpx8RK8Jvhc+wHH/n4dXTqKVctZNZKGto3Bpo5tfQ6ZNTVN8mcNR6E7W3YuRPf6y1YuMqdYZLSkq2Z0ayvzKqeTBrmjUrNidNJy6JYvFrLFLTcH5omn022pbZOl1JZSfcW4kmuBRzyJxlV06XJ2f5fqT6FQv8u63tjyPFxO98jg820bS0ZqVRjY5+F1Y6dvSnn/AOrNbGPFi2pJ7E1kOlp7NND6qWUVF6OdeNrk7dO+vPFHn6c+nUi43h4PQVrVla52Ofbpw6cJbjTeKqjJTV7FddrhHGx1laNt5RDcr4EpNg3wMXSt9we18ibBLcrI54J1JpFVjgznViKzklW+5l2NWRydIzXP4nE432M48ZwaeIfml1LZkKqvJ1nxw6+pl5pW067lKUunCYOSvkd45CCTdZ2FdLkr7lSJb9QVNpOw9SePUpXQDW45K2GK9QbzgKmsXYUuB5qhbMIVDX3BX4BL3CNU1yBFX2ANajSeF/sU6J0vtLf2m2EJ+oc8Cl7oOAPe/wAJ+Mej+pPQbXRrqvlZX9z7U/NPAzen4/QlHDWon+5+lKSkk1s9iKhRcXjKEn0fy49DSUIvdEPSg2n0q0c7KunGaezsd27VUZfRqV5XqmCTi7dpjTGyvkNzH/MRXb44KjqxkrTx6lMqmnwkF5y0g64ywnncnqy7rYmYDqTeGxt0QlXBlPxENKDlKoxW7kyNY2663qwlPOY/J4Xif1xRm1o6bml/M8fhGMP13Vc7lo49GF8X0ibSE/Y8vw/6xo6j+5xl2ZtqePVWnJr0RNxfGuuS3tsUUmrtZOD/AMiunaba3dGX+c1dSVx0pX6usGda8a9GWklthnHreE0nJ9UVGX+qO5ivGa2dk9stf7i+pryeJaCXrPI1Zv65fEeA1ZNJVq1zs/lHFq+Fn140Jx7Lpf4PWlrai31NP/8Aqr/ciXiZr+eXwkJWq4NP9N8ROP2KK4TZo/0nV6fNPTi/Vs3fim1fnn3XVRzvW15Sbjp6ce3VKy6mLX6ZFR8/iY16RY4eA8PGX3amp7RoHr68dJJLQvvn+iCHiPF9OHB+2i2vyQxvHQ8P9q05/NgtLQivLpQfra/3OWcvGSV9ajX+nRM1o+Ibt6uq+cWv7g9u2c9SGdLR04tLGcnLrT/UZpKK6XJ0kpJP4yceu9LTneq9Zy7SvJH1/BSz9DUXs/8Aksiax1tOUdWfWn1XlXeTnmkm969j0f8AN+EgvLpOXpLb+pweL1peJ1et1FbKMVSSN87WOsjOHT9Rb1Z6Gq+nVkvU8qmpLerPR8VL+J1RypRTX4HUOK1UkX1pI4+vtY1qOLykc/F08nZ154Hb9PQwUr/oaXjNGcWVdvvY83uTHbLK6lX/AAQS/dGU5Z4NJO+DGdtmpAs9iVuNvBlLlvg1EtYa0uqbrl2hW06SE/uttblWs0kdXno59PcMXv8AuT1U83yLp6l1O13KLk8rpb/HAs1kcmumPVWNyZOoXgFTB3ZaIhuiyEIdgJbgPpse72yKxrfYKnkpY4HjfArdchBYBXoAGek/KjSSXTsZaWyNmo1ubZZMn+hTqxP4KHF1Jdz7DwP+JdCHh4afiFNSjjqSxR8dt7Gz233ozVj7ef8AiPwUZVFyfrVAv8Q+DllOf4PiLlap/BPU6rYz9X0/QvD/AKp4XXSa1oJvaLeTplNPaSr3PzZa0093fodWl47Wgko6s16Xgl5PT7qfnSuP+5g4ThOMtBuTW8ZM+U0/1rxumko68mk+TeH+I/GRbcvpyb7qh41rY+h1NecZS6YuEk+xnq+P8RKLWnpw065k7v4Pn5/4h19RfxNOEq5WGN/rWt9OMI7Zzi/bYzZ01Lz+valr+Mq9TxUYLfyxX+x43i/G6nidStTVlqQjmN1+aObV8VLW025ajlzTzZjGacX1fcxJf1bZ+NJvFXXcnTnT3+WRatqrBbX8GsTVp1b4N/DfqOvox6VLqhezpo5ZOu9duDNZtZYw16/+bn4iq1lBr+R4XwzWPgvGaksSgr5crPDdrZs6NDx+ro+XePYz4rOnux/SdWv4viHfaK/5K/8AGadebxM4r4RwaHjtHWpObhN7pt/1Otaalm/7mLcbk39P/LeEh909SXtMah4KLXToSk/WX/IfSzin8hLTcXlpMm1cjT6mjptqPhoewn4mSS6dHST9iIprlA1fP7D2ZFPxur/pgvaNGctbVllyeQcfRE0yLkH1dTmUq9xvUlzN/klprIJ+rBidaP1VU6kvU4tbwMJK4+V+h6Gb3E8rdl2wyV4Gv4TV0m24trujnaa5VH0bS7HLr+C0dZPHTLho3z/T/rn1/L/jxsNmkZNRSuytbwOvpW1U4rt/sZRaa7NcHXZXHLzW8XgG0zGE/NRd5MY6S6uM3HCo2jO6yznXwNMliyu1bqy1JPY5oaiazuaKWDnY3Kc5O6RnN4oepKlxZj1N8oshau/Qzlm/6A5c2xfg3jOuWTzkd296J1Y9MnklSo6OH62ivLnLDqaS7GcZNJrFS57FJrpcW9v3AbtyuupEarzWBuaWImZcLTi6ZqZKr3NVhYJSHx/3IqyC2D5IpvbjAIFl0wvIFIE1ebFbsXIFgJPHIBdZaT8vBcnjZfgz0/tLbxsbYS5Nf+hWJ7gt+PyA21sbRdxiYM3015fclIPYTKqsbEmWgt8MaWf+RAu5QNLdhXqDasaCEvt2Q1NpbsGhNFFJtp164Fbu3Qk6d2XiSuyLGimmt1tsPq8uzr3MVFp2nVemByb2t2RdX/Ll0txRTlJbVijN9Ua/3J62XDW89qXHJm/T23EtR1mhSaeAhPh8nV4bxuvoJdLdLg5vgcXTtkslWXHqP9V1lG+iD/YS/W3/ADaS326jzuq3u2DUZyzSZmcxq9WvWj+s6f8ANoP3UjSH6r4addS1NO/S0eF0tOlsOpJLfJfGJ59R9E/HeFx/GS+BrX0ZK/qwd82fNtvkSeV3ZPCNf6V9L1Rq4zi0/UcU5XhHzvU/X0D6k4u1Jr2Zn/Nf9X0bi74/IPHH7nz619W765fkP81rKNKch4L/AKPea9BTjecnhvxWt/rk/kn/ADWtF/fJP/8AKx4H+r20q3WDHX8Ho6yb6VGX+pHmrxWvX/yP3L0/H68MNqS4tDxs+HnL9Z6v6frQbcEppco55qUHUk0zvXj9e/tjXtkz1fErWf8AE04tVvyalv6xfH8cqkWnknVjFNuDJjK9zTOtrXBcJ0mjBPPOSl2yZsblW5293RNjFXuMNFiUgDpBrLxGH8GDs6NeN/Bz/B0nxz6+i75Q7xshU6AMj4AAAcTVIiKNKzglUId4E0FEUbLdDCrE1S3AqKvcGqHF4ABK6AK9QCMtL7S2Tox8qya9Crdm9TGPPBKW5t0xrkFGN8jVxlizaOomkq2wT9OLfJahBZV2S0kOaIp8/JpqS83lp+pCujKlfoO16h8i5/4Kh/A+AB+hFHAuQDkB1fcFjYE3e5SWc3+ApKcl2YdUW8pp90FFdOc1j8gTfs0Kl6A4x4YdNFCcGldE37mluKwmTKm7eGCxKdmjXlV4vIKKls1gqnKFU7RDERjitwja1FZUY59hJNvn3CrUnclHvvyZt/KW5SaV3bT3JuPO4Sm3a4yKlXU7otQT3aouGnHpeU/QaSMq9s+pThL/AE4KksvpquWCeN9lZFxNd6ROPf4K6k+4+zpXwgJx/pHHDukL0t0hXUc/BRfVGrlvwkQ35rbF/LeQtJ7OkEEm1JKnXJTcfX8kuWF/3BLle37hD6qvH9xN3WFTJb2VtfND7XwUNSfVT4LvG5lqOpLlNFKVrgiytE/yPqJTD+YmNapO6G9xY4JnKtmDU6mHvkcYxX3U37GU273BajrguMa3nFSjVL8GEtJp+n9BrVl6Fx1HLehNi3Kw6WDNmlJ8+xm4U+S6zhwLVkKi1jggAlsh37kyXowppg8iW41sA12/uPgndbFZBEoBgUxGjmCNNzPR+1GtFqRHAudi2kKkZUs0JWVV7glQB+B8kq84wUs9waKzj9gr0wH29mFsAqPqO+ExUgrtgBIeH6AkyqQEpd2O7Kq0SlsFhr4KTV3sLpfqCXyFDjdVuxuo+bDe3oxuT2te5Mn1fzJcUBO62Tt70U4pLmuzX7iTjvbqOyG5LGXb3CF0LuvgqLa7etmbmrey+AtVuU1onG7truKUleGvyZdUfUHqRrYmHk0UU95fA24r7UY9aBamS4bGqw+L7j6m9+DH6j9AU/cYeTW3skJ9V+nsZ9bE9SX+pjE1pF55SH1P1Zl9STwWpjDV5t7WxNU+3yNu1uS++QFKK9fyKlbyym8kt0EDUV3fyHVGqSRDlklfdkYNG0uMETlawVLLWMEU7ZQrbj7Dgya3wVAJGum3RXVkUcVRdIy3Eu2tmS037mq47Ca5QXHOlnJUY29jRwXYNmVnE9FPgEmuxbFfchhNWJ57WXwTJcgRedh3gHtYJFQwC/QTu9yBWVgQUA0yvWyUOwp4AWwAToryX6Gn49jHSdaexdydUaxJVbqhOLxYNkyk38ExdVsNeZGe6rO44unkYmr6au3Q8Uv6k36sVPuMXV4xlMLjfJnQfkuJq7Vh1K+L9icUsu+Rc7DDWnVQnLJCY/8AcYaT1H6FR1K3RLXqLAw1r9T0wC1PLlIzyCYw2qbdvJLXqwpsbTS4Alr1YV6sqkDj/wCgJ6WKvQfPJaS5sJjKgovoti6QYmhUX05H044AhRY+lmkYqtylCuBq4x6Xjc0hpZuS+C265yHV7k1cLprCJcbk1ZTyv+QxWyGmFXlrsA8EzfAKlzyR1dxbPZglbKgSt4NXFUuGgUfexenYCf5gX3ZF/OFZYA8N+o4PINVTJTqVcAbx3LWWRBfkoy3DeOxMpY9w+GKSsGocnyEHnkJ0NSpZQYXdAnky+o+S1LAXV/8AaFdoV5Gl3Az2Y1i8FSaUsomqAXNAKV2EbCGNoGF4/wCQo2Yci4GEN2AdOQDTHTfkNVsY6WxqpYo2wA+GN/8AcCsgnFgs/A69B6azwFCfuNbFdPT2/IsUAnnuBSqsjr8AZsX9S5LIqyAhoQ4/JUEl/wBoSi3tuUkn2LjuiKjok1aT9hODW6NlLpbDU80VtZDGIxtdxf0KE32F1FUQwK+Cqr0FEqvcgSeNg9gyhe4UAqoJVxQt8BFKXZKwlJ4odJf+zNv9gp8bl1giNylSLS4YIAwFUJ+5FJ+gvcfAmVkMnZD3E1T2AcW3twTLnYqO+wpNPh2gJhdlpZJhd7FXkBvMHZlKzS1s9mZy2A3g7RaRhpvJvHKJWoKJK27CYVGTOVs23TZk9yxmprJosEeyLjdXQRXrY7EsBfqyKJK+46wJOwvIEzWSc2ab/ghusMAsLxi/Ul0PgIfGQTDgOn3CrT7gKvYAMNLbc2SMNHY2W1m2VN+xF+YZNvciqZKvgLzsV03VWBSdtoGqHFWKSukQHBazHmzNb07KjKnsADStbjclJVWwk/N6BSawCfSivzuJpBE0F16jdiXuUFsvquLXbJKV+wIgbt70CBq1wNILCf8A3AnH3KUbVhXewYnYVu7Ke9IGsYBiU/cOeRtMGsckCW+xcYqrIUc7MqcnLEVhbgidRpuo8bsKxgEqwVeMlFQSSDl7C4G3XuRYlsT9AbzYrCUhg/NsNpFCSxwJ+rHZL9gg53CgcWHNACxgV+Yt16Ex3QAhUrarc0ltsZ/zb4sRURdY59zXTmKcbyiFhrL/ANgkdG65BIzTo1TxZlspdlZk7ZpJvOSKtlZpdNvctKkSqsthCv2E2HI2gJ4tDWwLAPYoYpK8jXoGCKzYimkJLAQ1uUStx8hTq+f3AE8AEc+jtybRRloLc6ImkiWhV/QuhfgilXIxvCpB03HgLiU9i3nNijFeo2qT3BiW1ew/Yloa9Aio4JyPhgljIVa+0KF/IJMAd2HI3sSvuCC8UJMJbYEgq79xqWUieAW4F1awwwViuSV6EaKs4KofoJ/uBLwEezHVZyACcb7pCTrFFXwyWld5CCuWKvUeWOlVgL8ib7CsaQE5bBK//ZVZwAQ1Guw3leol6i+QYT/cngqRKXNv8lQ3uEVm/XsJrKKWFkKT9BQwVyTsCqbyQ15W1smPdII8oIu6WSJJfctuw/5RZ9AKX27sbaqjK0thpuwuqba70HsTJsItkRYNk32HwFCKJvNUNdmEKyqwTfDQRYDaaAeGSUDJBsV9hgrkZN0BBVWA1twAVl4deVm6Rh4b7WdBqpEZHFA9qGiKF6lVgnLK2WSNQsr/ANDrHAY9RPbcCeeQD2YZ9LCB7e4WkmN/AmlQQdXl7hF26oX4GtylVuTyXxySAN+wsIdCZFP2JS8wylwEgzXA0/YbXqJKIaUqrgrjDEkgeAExfgV/+hZsBqNX3HSp2K7Kr2AhJ82Bf275JoJiecUJ4Y2kngTfAC5saQ0gCDYHsKg2CpsaBoOCofN4DngXwNAhWSy2TRCivIRtJGtXEhooqOz3tEvy8L8jhacl3yEtgjFgi2vLVERVyp9ioq3SyCbWE/kfS+5NenyFafUWzVv2BST7olgn70QV8sE1e4lLFPYnrdjBrS72FZM1NrY1jJTXqRSTomQTxKh2qKiBLPFDy0/YUUBQwXYT+4gdWAq9wKJ8O8HRebObQe6OhZZaQ1/QVbFelDktsGW8JLGLBu1tsUsE8gRJuv7hGVb3ZbiQ1kMi33J6iqy9xVRTQ22MaSFWQCrFFOnk0hHzJuqKUKT2/BNanKdu4vx+S67iis8BMTImrfJs443QlGuwXEdNDTLpWSt8hcwbhXK2KxgGyCXIVuRV4rF9xFEtewuSsIW4RKdPBfvYKI69QRV3ETWOBppC5Ah47E+1lTWCcIM1aeCG84DcEgHuJP2GyQunaoV42HxuhJFiULbkOB+g+AiBtUPkUiKcU6JaLSwKSChJYZEll2XH7QlnGCxGdYtirNlvGCadhAm7CXvz3GqQp9wEyecDl/3JKyVFc8EtZAdVwFT8lKTXIpAuQi+rqWdyorFGWbNo53JVS17jourRL9CAis8E2upmi24wZNblF7AC25ADLQW/udUVSObQ5xydEfMxVikrY5Xbs209PFkS03W5Gk3isE9RXQllhKCoDNzbZN+5VLqofQkVlLYsD6VVjUUBN+pRUYpMqlWME1cSlW5Q3HgOmptdgodcLjsS2V0fuxdPqFS37C6sldGdxPT9QzUt+orzwV0EqPcqafUOyaTQ+mld4Ad+q/IrJcRtYAditVuKlQ6/BDTUkHUuCSlFUA7G5JIXRjcXQDSbsTHVIOlAJDQ+kfRgCGyWy2uCekqJja5wUNRGoZ3KJCyqwHSArE2U44JSAaeNw4Ciq8pBCdA3kbjRMkIE9xv3RPJTSAXAcDXYKwBHIWqwnY3C6fclxwVCDgbiFAKwWw6FQDSvsVElLKopXyKq1dcg++RrYl2QBHyVLZkrZgVGq2Am8A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801" name="Picture 9" descr="C:\Users\Кирилл\Desktop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2632770" cy="3527912"/>
          </a:xfrm>
          <a:prstGeom prst="rect">
            <a:avLst/>
          </a:prstGeom>
          <a:noFill/>
        </p:spPr>
      </p:pic>
      <p:pic>
        <p:nvPicPr>
          <p:cNvPr id="33803" name="Picture 11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2256" y="4077072"/>
            <a:ext cx="1879704" cy="2780928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4283968" y="3645024"/>
            <a:ext cx="4572000" cy="1938992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Эти размышления воплощены в одном из самых талантливых произведений XII-XIII веков, дошедшего до нас в двух основных редакциях «Слово» и </a:t>
            </a: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«Моление» Даниила Заточника. 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41248"/>
          </a:xfrm>
        </p:spPr>
        <p:txBody>
          <a:bodyPr/>
          <a:lstStyle/>
          <a:p>
            <a:r>
              <a:rPr lang="ru-RU" sz="4400" b="1" u="sng" dirty="0" smtClean="0">
                <a:solidFill>
                  <a:srgbClr val="4E3B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Литература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31840" y="1124744"/>
            <a:ext cx="5760640" cy="3170099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«Слово о полку Игореве» датируется концом XII века. В нем повествуется о неудачном походе на половцев в 1185 году новгород-северского князя</a:t>
            </a: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 Игоря Святославовича. Автор размышляет о судьбах Русской земли. Причины поражений в борьбе с кочевниками, причины бедствий Руси видит в княжеских междоусобицах. Центральным в «Слове» является образ Русской земли.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8" name="Picture 2" descr="Картинки по запросу слово о полку игореве рису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2939441" cy="424847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5877272"/>
            <a:ext cx="3456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Иллюстрации В.А. Фаворского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к «Слову о полку Игореве»</a:t>
            </a:r>
            <a:endParaRPr lang="ru-RU" sz="1600" dirty="0"/>
          </a:p>
        </p:txBody>
      </p:sp>
      <p:pic>
        <p:nvPicPr>
          <p:cNvPr id="34820" name="Picture 4" descr="Картинки по запросу слово о полку игореве рисун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365104"/>
            <a:ext cx="4373351" cy="249289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507288" cy="841248"/>
          </a:xfrm>
        </p:spPr>
        <p:txBody>
          <a:bodyPr>
            <a:normAutofit/>
          </a:bodyPr>
          <a:lstStyle/>
          <a:p>
            <a:r>
              <a:rPr lang="ru-RU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Древнерусская литература</a:t>
            </a:r>
            <a:endParaRPr lang="ru-RU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" y="908720"/>
          <a:ext cx="9143998" cy="60453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551"/>
                <a:gridCol w="2088232"/>
                <a:gridCol w="2257365"/>
                <a:gridCol w="1668051"/>
                <a:gridCol w="25907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Название произведения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Жанр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Автор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Основная идея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95514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«Повесть временных лет»</a:t>
                      </a:r>
                    </a:p>
                    <a:p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Летопись (описание </a:t>
                      </a:r>
                      <a:r>
                        <a:rPr kumimoji="0" lang="ru-RU" sz="1800" b="1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событий)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Нестор</a:t>
                      </a:r>
                    </a:p>
                    <a:p>
                      <a:pPr algn="ctr"/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Пронизана гордостью за свой народ, Родину.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«Слово о законе и благодати» 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проповедь – речь религиозно-назидательного характера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митрополит Илларион</a:t>
                      </a:r>
                    </a:p>
                    <a:p>
                      <a:pPr algn="ctr"/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понимание места Руси в мировой истории и мысль о необходимости единства Руси</a:t>
                      </a:r>
                      <a:endParaRPr lang="ru-RU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«Хождение игумена Даниила в святые места»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Описание </a:t>
                      </a:r>
                      <a:r>
                        <a:rPr kumimoji="0" lang="ru-RU" b="1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путешествия, паломничества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игумен  Даниил</a:t>
                      </a:r>
                    </a:p>
                    <a:p>
                      <a:pPr algn="ctr"/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способствовал утверждению христианства на Руси.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«Послание» 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обращение богослова, разъясняющее определённые религиозные вопросы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 smtClean="0">
                          <a:latin typeface="Arial" pitchFamily="34" charset="0"/>
                          <a:cs typeface="Arial" pitchFamily="34" charset="0"/>
                        </a:rPr>
                        <a:t>Климентий</a:t>
                      </a:r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b="1" dirty="0" err="1" smtClean="0">
                          <a:latin typeface="Arial" pitchFamily="34" charset="0"/>
                          <a:cs typeface="Arial" pitchFamily="34" charset="0"/>
                        </a:rPr>
                        <a:t>Смолятич</a:t>
                      </a:r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Идея «</a:t>
                      </a:r>
                      <a:r>
                        <a:rPr lang="ru-RU" b="1" dirty="0" err="1" smtClean="0">
                          <a:latin typeface="Arial" pitchFamily="34" charset="0"/>
                          <a:cs typeface="Arial" pitchFamily="34" charset="0"/>
                        </a:rPr>
                        <a:t>нестяжательства</a:t>
                      </a:r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6906"/>
                <a:gridCol w="1934854"/>
                <a:gridCol w="1800200"/>
                <a:gridCol w="1479893"/>
                <a:gridCol w="345214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Название произведения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Жанр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Автор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Основная идея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95514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«Притча о человеческой душе» 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иносказание с нравоучительной целью.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епископ Кирилл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Толкование</a:t>
                      </a:r>
                      <a:r>
                        <a:rPr lang="ru-RU" b="1" baseline="0" dirty="0" smtClean="0">
                          <a:latin typeface="Arial" pitchFamily="34" charset="0"/>
                          <a:cs typeface="Arial" pitchFamily="34" charset="0"/>
                        </a:rPr>
                        <a:t> смысла человеческого бытия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95514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«Моление Даниила Заточника» 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послание, поучение детям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Даниил Заточник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Признание человеческого достоинства независимо от социального и имущественного положения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7.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«Поучение Владимира Мономаха детям»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b="1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моральное наставление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Владимир Мономах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призыв руководствоваться в своих действиях не личными или семейными интересами, а тем, что будет полезно своей земле, государству, </a:t>
                      </a:r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рисовало идеальный образ князя — справедливого правителя, </a:t>
                      </a:r>
                      <a:endParaRPr lang="ru-RU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«Слово о полку Игореве»</a:t>
                      </a:r>
                    </a:p>
                    <a:p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поэма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Автор неизвестен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Призыв к единству Русской земли, размышление о месте Руси в мировой истории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Цели урока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Характеристика условий зарождения культуры Руси;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Рассмотрение основных тенденций развития и достижений древнерусской культуры в изучаемый период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41248"/>
          </a:xfrm>
        </p:spPr>
        <p:txBody>
          <a:bodyPr>
            <a:normAutofit/>
          </a:bodyPr>
          <a:lstStyle/>
          <a:p>
            <a:r>
              <a:rPr lang="ru-RU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Архитектура</a:t>
            </a:r>
            <a:endParaRPr lang="ru-RU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1268760"/>
            <a:ext cx="4572000" cy="5324535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txBody>
          <a:bodyPr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Мир Византии, мир христианства привнес на Русь новый строительный опыт и традиции: Русь восприняла сооружение церквей по образу крестово-купольного храма греков: квадрат, расчлененный четырьмя столбами, составляет его основу; примыкающие к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подкупольному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пространству прямоугольные ячейки образуют архитектурный крест. Перекрытием служили крестообразно расположенные цилиндрические своды, а над центром храма возвышался купол.</a:t>
            </a:r>
          </a:p>
          <a:p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Крестово-купольный храм. Аксонометрия.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67544" y="1484784"/>
            <a:ext cx="3599395" cy="4824926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86800" cy="841248"/>
          </a:xfrm>
        </p:spPr>
        <p:txBody>
          <a:bodyPr>
            <a:normAutofit/>
          </a:bodyPr>
          <a:lstStyle/>
          <a:p>
            <a:r>
              <a:rPr lang="ru-RU" sz="40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Архитектура</a:t>
            </a:r>
            <a:endParaRPr lang="ru-RU" sz="4000" b="1" u="sn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869160"/>
            <a:ext cx="8712968" cy="1754326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Десятинная церковь в Киеве — первая каменная церковь Древнерусского государства, построенная после крещения Руси Владимиром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Святославичем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Лично князь выделил 1/10 часть доходов на строительство церкви, от того и пошло название Десятинная.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996-1240(разрушена в период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Батыева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нашествия)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Второе название церковь Успения Пресвятой Богородицы.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s://pp.vk.me/c625131/v625131765/fbd0/BEzXvtVe4q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4414660" cy="324036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2052" name="Picture 4" descr="Картинки по запросу десятинная церков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96752"/>
            <a:ext cx="3810000" cy="259080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4644008" y="3789040"/>
            <a:ext cx="41764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Один из вариантов реконструкции Десятинной церкви периода князя Владимира. Автор реконструкции архитектор Ю.С. Асеев.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326760" cy="841248"/>
          </a:xfrm>
        </p:spPr>
        <p:txBody>
          <a:bodyPr/>
          <a:lstStyle/>
          <a:p>
            <a:r>
              <a:rPr lang="ru-RU" sz="4000" b="1" u="sng" dirty="0" smtClean="0">
                <a:solidFill>
                  <a:srgbClr val="A5644E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Архитектура</a:t>
            </a:r>
            <a:endParaRPr lang="ru-RU" dirty="0"/>
          </a:p>
        </p:txBody>
      </p:sp>
      <p:pic>
        <p:nvPicPr>
          <p:cNvPr id="62466" name="Picture 2" descr="Картинки по запросу софийский собор в киеве 11 ве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2144"/>
            <a:ext cx="4860032" cy="285526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3573016"/>
            <a:ext cx="4860032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Реконструкция первоначального облика храма Святой Софии. Киев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2468" name="Picture 4" descr="Картинки по запросу софийский собор в киеве 11 ве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124744"/>
            <a:ext cx="3707904" cy="276856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4221088"/>
            <a:ext cx="9144000" cy="2585323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latin typeface="Arial" pitchFamily="34" charset="0"/>
                <a:cs typeface="Arial" pitchFamily="34" charset="0"/>
              </a:rPr>
              <a:t>Собо́р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Свято́й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Софи́и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 — храм, построенный в первой половине XI века в центре Киева, согласно летописи, князем Ярославом Мудрым на месте победы в 1037 году над печенегами. Первоначально  собор представлял собой 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пятинефный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 крестово-купольный храм с 13 главами. Собор имел пирамидальную композицию. Цилиндрические своды, перекрывавшие его центральный и поперечный нефы, ступенчато поднимались к центральному куполу. Большой центральный купол на высоком барабане с 12 оконными проемами был окружён четырьмя меньшими, более низкими, ниже которых располагались остальные восемь куполов.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32040" y="3573016"/>
            <a:ext cx="3960440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Современный вид 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храма Святой Софии. Киев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86800" cy="841248"/>
          </a:xfrm>
        </p:spPr>
        <p:txBody>
          <a:bodyPr/>
          <a:lstStyle/>
          <a:p>
            <a:r>
              <a:rPr lang="ru-RU" sz="4000" b="1" u="sng" dirty="0" smtClean="0">
                <a:solidFill>
                  <a:srgbClr val="A5644E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Архитектура</a:t>
            </a:r>
            <a:endParaRPr lang="ru-RU" dirty="0"/>
          </a:p>
        </p:txBody>
      </p:sp>
      <p:pic>
        <p:nvPicPr>
          <p:cNvPr id="63490" name="Picture 2" descr="Вид на Софийский собо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24744"/>
            <a:ext cx="6120680" cy="408244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5229200"/>
            <a:ext cx="9144000" cy="147732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Arial" pitchFamily="34" charset="0"/>
                <a:cs typeface="Arial" pitchFamily="34" charset="0"/>
              </a:rPr>
              <a:t>Собо́р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Свято́й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Софи́и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 — главный православный храм Великого Новгорода, созданный в 1045—1050 годах. Собор представляет собой 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пятинефный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 крестово-купольный храм. Собор имеет пять глав, шестая венчает лестничную башню, расположенную в западной галерее южнее входа. Маковицы глав выполнены в форме древнерусских шлемов.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u="sng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Архитектура</a:t>
            </a:r>
            <a:endParaRPr lang="ru-RU" sz="4000" b="1" u="sng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4330824" cy="5105400"/>
          </a:xfrm>
          <a:ln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 b="1" u="sng" dirty="0">
                <a:latin typeface="Arial" pitchFamily="34" charset="0"/>
                <a:cs typeface="Arial" pitchFamily="34" charset="0"/>
              </a:rPr>
              <a:t>Архитектура Ростово-Суздальской земли.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В качестве  основного строительного материала использовала  не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плинфу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, а белый камень-известняк. Главные черты архитектуры этой земли сложились во время правления Андрея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Боголюбского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. Тогда во Владимире был воздвигнут Успенский собор, ведущие в город Золотые ворота, княжеский замок в Боголюбове, а неподалеку - шедевр - церковь Покрова на Нерли.</a:t>
            </a:r>
          </a:p>
        </p:txBody>
      </p:sp>
      <p:pic>
        <p:nvPicPr>
          <p:cNvPr id="48134" name="Picture 6" descr="C:\Users\Света\Pictures\090_0002632b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6056" y="1196752"/>
            <a:ext cx="3668998" cy="5062766"/>
          </a:xfrm>
          <a:noFill/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5220072" y="6309320"/>
            <a:ext cx="3389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Церковь Покрова на Нерли</a:t>
            </a:r>
            <a:endParaRPr lang="ru-RU" dirty="0">
              <a:effectLst>
                <a:reflection blurRad="12700" stA="48000" endA="300" endPos="55000" dir="5400000" sy="-9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2" name="Picture 4" descr="Церковь Покрова на Нерли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087394"/>
            <a:ext cx="3672408" cy="52893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41248"/>
          </a:xfrm>
        </p:spPr>
        <p:txBody>
          <a:bodyPr/>
          <a:lstStyle/>
          <a:p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Архитектура</a:t>
            </a:r>
            <a:endParaRPr lang="ru-RU" dirty="0"/>
          </a:p>
        </p:txBody>
      </p:sp>
      <p:pic>
        <p:nvPicPr>
          <p:cNvPr id="54274" name="Picture 2" descr="Картинки по запросу Церковь Покрова на Нерл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7458" y="1268759"/>
            <a:ext cx="7152934" cy="515448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987824" y="6488668"/>
            <a:ext cx="3315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Церковь Покрова на Нерли</a:t>
            </a:r>
            <a:endParaRPr lang="ru-RU" dirty="0">
              <a:effectLst>
                <a:reflection blurRad="12700" stA="48000" endA="300" endPos="55000" dir="5400000" sy="-9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41248"/>
          </a:xfrm>
        </p:spPr>
        <p:txBody>
          <a:bodyPr/>
          <a:lstStyle/>
          <a:p>
            <a:r>
              <a:rPr lang="ru-RU" sz="4000" b="1" u="sng" dirty="0" smtClean="0">
                <a:solidFill>
                  <a:srgbClr val="A5644E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Архитектура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67944" y="1052736"/>
            <a:ext cx="4896544" cy="563231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Успенский собор во Владимире был заложен в 1158 году. Владимирский князь Андрей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Боголюбский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решил украсить свой новый детинец истинным шедевром. Стройный пятиглавый красавец-собор был богато украшен резьбой, три входные двери поражали воображение – они были «золотыми» (подобно входным золотым дверям в Рождественском соборе Суздаля). Рельефные резные детали интерьера были покрыты золоченой медью, а своды подпирали шесть столпов. Купол парил на высоте 33 метров (ровно такой же высоты купол Софийского собора в Киеве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3667125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79512" y="5733256"/>
            <a:ext cx="3858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Успенский собор во Владимире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41248"/>
          </a:xfrm>
        </p:spPr>
        <p:txBody>
          <a:bodyPr/>
          <a:lstStyle/>
          <a:p>
            <a:r>
              <a:rPr lang="ru-RU" sz="4000" b="1" u="sng" dirty="0" smtClean="0">
                <a:solidFill>
                  <a:srgbClr val="A5644E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Архитектура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6237312"/>
            <a:ext cx="3858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Успенский собор во Владимире</a:t>
            </a:r>
            <a:endParaRPr lang="ru-RU" dirty="0"/>
          </a:p>
        </p:txBody>
      </p:sp>
      <p:pic>
        <p:nvPicPr>
          <p:cNvPr id="57348" name="Picture 4" descr="Картинки по запросу успенский собор во владимире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24744"/>
            <a:ext cx="6480720" cy="502608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507288" cy="1143000"/>
          </a:xfrm>
        </p:spPr>
        <p:txBody>
          <a:bodyPr>
            <a:noAutofit/>
          </a:bodyPr>
          <a:lstStyle/>
          <a:p>
            <a:r>
              <a:rPr lang="ru-RU" sz="40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Архитектура</a:t>
            </a:r>
            <a:endParaRPr lang="ru-RU" sz="4000" b="1" u="sn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49158" name="Picture 6" descr="C:\Users\Света\Pictures\dmitrievsky_vladimir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552" y="1412776"/>
            <a:ext cx="3386137" cy="4525963"/>
          </a:xfrm>
          <a:noFill/>
          <a:ln/>
        </p:spPr>
      </p:pic>
      <p:sp>
        <p:nvSpPr>
          <p:cNvPr id="5" name="Прямоугольник 4"/>
          <p:cNvSpPr/>
          <p:nvPr/>
        </p:nvSpPr>
        <p:spPr>
          <a:xfrm>
            <a:off x="4427984" y="1124744"/>
            <a:ext cx="4427984" cy="5355312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Для владимиро-суздальской архитектуры характерно использование выступающих пилястров, барельефных изображений людей, животных и растений. В конце XII-начале XIII в. зодчество становится еще пышнее, декоративнее. Ярким памятником этого времени является Дмитриевский собор во Владимире, который был построен при Всеволоде Большое Гнездо. Собор знаменит своей белокаменной резьбой — его стены украшают около 600 рельефов, изображающих святых, мифических и реальных животных.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949280"/>
            <a:ext cx="4399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Дмитриевский собор во Владимире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5298" name="AutoShape 2" descr="https://upload.wikimedia.org/wikipedia/commons/thumb/7/7c/H9029_Vladimir_Dimitrin_sein%C3%A4_Balati-ikkunasta_C.JPG/800px-H9029_Vladimir_Dimitrin_sein%C3%A4_Balati-ikkunasta_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5300" name="Picture 4" descr="https://upload.wikimedia.org/wikipedia/commons/thumb/7/7c/H9029_Vladimir_Dimitrin_sein%C3%A4_Balati-ikkunasta_C.JPG/800px-H9029_Vladimir_Dimitrin_sein%C3%A4_Balati-ikkunasta_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4318836" cy="5733256"/>
          </a:xfrm>
          <a:prstGeom prst="rect">
            <a:avLst/>
          </a:prstGeom>
          <a:noFill/>
        </p:spPr>
      </p:pic>
      <p:pic>
        <p:nvPicPr>
          <p:cNvPr id="55302" name="Picture 6" descr="Картинки по запросу Дмитриевский собор во Владимир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6040" y="0"/>
            <a:ext cx="4877960" cy="3240360"/>
          </a:xfrm>
          <a:prstGeom prst="rect">
            <a:avLst/>
          </a:prstGeom>
          <a:noFill/>
        </p:spPr>
      </p:pic>
      <p:sp>
        <p:nvSpPr>
          <p:cNvPr id="55304" name="AutoShape 8" descr="http://www.hramy.ru/regions/r33/vladimir/dmitr0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5306" name="Picture 10" descr="http://www.hramy.ru/regions/r33/vladimir/dmitr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1784" y="2852936"/>
            <a:ext cx="4992216" cy="333230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55576" y="6237312"/>
            <a:ext cx="7884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Элементы внешнего декора Дмитриевского собора во Владимире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План изучения нового материала: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554162"/>
            <a:ext cx="7704856" cy="4525963"/>
          </a:xfrm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Как зарождалась культура Руси.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Письменность, грамотность, школы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Летописи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Литература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Архитектура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Искусство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Фольклор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Быт народа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147248" cy="841248"/>
          </a:xfrm>
        </p:spPr>
        <p:txBody>
          <a:bodyPr/>
          <a:lstStyle/>
          <a:p>
            <a:r>
              <a:rPr lang="ru-RU" sz="4000" b="1" u="sng" dirty="0" smtClean="0">
                <a:solidFill>
                  <a:srgbClr val="A5644E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Архитектура</a:t>
            </a:r>
            <a:endParaRPr lang="ru-RU" dirty="0"/>
          </a:p>
        </p:txBody>
      </p:sp>
      <p:pic>
        <p:nvPicPr>
          <p:cNvPr id="61442" name="Picture 2" descr="Картинки по запросу золотые ворота во владимир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96752"/>
            <a:ext cx="4318913" cy="478651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499992" y="5949280"/>
            <a:ext cx="4482509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Золотые ворота во Владимире 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построены при Андрее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Боголюбском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44" name="Picture 4" descr="Картинки по запросу золотые ворота в киеве 11 ве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8760"/>
            <a:ext cx="3529467" cy="472948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5949280"/>
            <a:ext cx="4431213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Золотые ворота в Киеве,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 возведённые при Ярославе Мудром</a:t>
            </a:r>
            <a:endParaRPr lang="ru-RU" dirty="0"/>
          </a:p>
        </p:txBody>
      </p:sp>
      <p:pic>
        <p:nvPicPr>
          <p:cNvPr id="6144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268760"/>
            <a:ext cx="396044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41248"/>
          </a:xfrm>
        </p:spPr>
        <p:txBody>
          <a:bodyPr>
            <a:normAutofit/>
          </a:bodyPr>
          <a:lstStyle/>
          <a:p>
            <a:r>
              <a:rPr lang="ru-RU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Искусство</a:t>
            </a:r>
            <a:endParaRPr lang="ru-RU" sz="4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3968" y="1196752"/>
            <a:ext cx="4680520" cy="317009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Наряду с иконописью развивалась фресковая живопись, мозаика. Фрески Софийского собора в Киеве показывают манеру письма здешних греческих и русских мастеров. На стенах собора мы видим и изображения святых, и семью Ярослава Мудрого, и изображения русских скоморохов, и животных. 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4516" name="Picture 4" descr="Картинки по запросу фрески софийского собора в киев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3694970" cy="2859907"/>
          </a:xfrm>
          <a:prstGeom prst="rect">
            <a:avLst/>
          </a:prstGeom>
          <a:noFill/>
        </p:spPr>
      </p:pic>
      <p:pic>
        <p:nvPicPr>
          <p:cNvPr id="64518" name="Picture 6" descr="Сошествие Христа в ад фреска Софийский Собо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104616"/>
            <a:ext cx="3654932" cy="275338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520" y="6519446"/>
            <a:ext cx="3576044" cy="33855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Фреска "Сошествие Христа в ад"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3645024"/>
            <a:ext cx="3816424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Фреска Портрет семьи Ярослава Мудрого.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3968" y="458112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Посмотрите цветную вкладку в учебнике. Какие ещё фрески Софийского собора на ней представлены?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41248"/>
          </a:xfrm>
        </p:spPr>
        <p:txBody>
          <a:bodyPr/>
          <a:lstStyle/>
          <a:p>
            <a:r>
              <a:rPr lang="ru-RU" sz="4400" b="1" u="sng" dirty="0" smtClean="0">
                <a:solidFill>
                  <a:srgbClr val="B58B8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Искусство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826675"/>
            <a:ext cx="8712968" cy="203132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От XII в. до нас дошли замечательные творения новгородских живописцев: икона "Ангел Златые власы", где при всей византийской условности облика Ангела чувствуется трепетная и красивая человеческая душа. На иконе "Спас Нерукотворный" (также XII в.) Христос со своим выразительным изломом бровей предстает грозным, все понимающим судьей человеческого рода. В иконе "Успение Богородицы" в лицах апостолов запечатлена вся скорбь утраты.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5538" name="Picture 2" descr="Картинки по запросу икона ангел златые влас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2768170" cy="3288586"/>
          </a:xfrm>
          <a:prstGeom prst="rect">
            <a:avLst/>
          </a:prstGeom>
          <a:noFill/>
        </p:spPr>
      </p:pic>
      <p:pic>
        <p:nvPicPr>
          <p:cNvPr id="65540" name="Picture 4" descr="Картинки по запросу спас нерукотворны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39" y="1340768"/>
            <a:ext cx="3058765" cy="3283074"/>
          </a:xfrm>
          <a:prstGeom prst="rect">
            <a:avLst/>
          </a:prstGeom>
          <a:noFill/>
        </p:spPr>
      </p:pic>
      <p:pic>
        <p:nvPicPr>
          <p:cNvPr id="65542" name="Picture 6" descr="икона Успения Пресвятой Богородиц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4008" y="1377347"/>
            <a:ext cx="2394455" cy="320378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51520" y="4365104"/>
            <a:ext cx="2808312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"Ангел Златые власы"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75856" y="4365104"/>
            <a:ext cx="2853282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"Спас Нерукотворный"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27561" y="4365104"/>
            <a:ext cx="2916439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"Успение Богородицы" </a:t>
            </a: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41248"/>
          </a:xfrm>
        </p:spPr>
        <p:txBody>
          <a:bodyPr>
            <a:normAutofit/>
          </a:bodyPr>
          <a:lstStyle/>
          <a:p>
            <a:r>
              <a:rPr lang="ru-RU" sz="4400" b="1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Искусство</a:t>
            </a:r>
            <a:endParaRPr lang="ru-RU" sz="4400" b="1" u="sng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67586" name="Picture 2" descr="http://artclassic.edu.ru/attach.asp?a_no=113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3631237" cy="486916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6211669"/>
            <a:ext cx="4211960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Иоанн Златоуст. Мозаика Софийского собора в Киеве . 1040-е гг. 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7592" name="Picture 8" descr="http://artclassic.edu.ru/attach.asp?a_no=113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052736"/>
            <a:ext cx="4655336" cy="273630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139952" y="3429000"/>
            <a:ext cx="4572000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latin typeface="Arial"/>
              </a:rPr>
              <a:t>Святительский чин. Мозаика Софийского собора в Киеве. 1040-е гг. </a:t>
            </a:r>
            <a:endParaRPr lang="ru-RU" sz="1600" dirty="0">
              <a:latin typeface="Arial"/>
            </a:endParaRPr>
          </a:p>
        </p:txBody>
      </p:sp>
      <p:pic>
        <p:nvPicPr>
          <p:cNvPr id="67594" name="Picture 10" descr="Христос Вседержитель (Пантократор). Мозаика Софийского собора в Киеве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4011510"/>
            <a:ext cx="2880320" cy="284649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7164288" y="4303455"/>
            <a:ext cx="1800200" cy="255454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Христос Вседержитель (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Пантократор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). Мозаика Софийского собора в Киеве. Расположена в центральном куполе. 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41248"/>
          </a:xfrm>
        </p:spPr>
        <p:txBody>
          <a:bodyPr/>
          <a:lstStyle/>
          <a:p>
            <a:r>
              <a:rPr lang="ru-RU" sz="4400" b="1" u="sng" dirty="0" smtClean="0">
                <a:solidFill>
                  <a:srgbClr val="B58B8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Искусство</a:t>
            </a:r>
            <a:endParaRPr lang="ru-RU" dirty="0"/>
          </a:p>
        </p:txBody>
      </p:sp>
      <p:pic>
        <p:nvPicPr>
          <p:cNvPr id="51204" name="Picture 4" descr="ювелирное ремесло в древней руси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116024"/>
            <a:ext cx="5285194" cy="339309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179512" y="4303455"/>
            <a:ext cx="8712968" cy="255454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Необходимой частью костюма и убора древнерусского человека, как женщины, так и мужчины, были различные украшения и амулеты, сделанные ювелирами из серебра и бронзы. Различные привески, поясные бляшки, браслеты, цепочки, височные кольца, перстни, шейные гривны - вот основные виды продукции древнерусских ювелиров. Для украшений ювелиры использовали различную технику - чернь, зернь, скань-филигрань, тиснение, эмаль.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86800" cy="841248"/>
          </a:xfrm>
        </p:spPr>
        <p:txBody>
          <a:bodyPr/>
          <a:lstStyle/>
          <a:p>
            <a:r>
              <a:rPr lang="ru-RU" sz="4400" b="1" u="sng" dirty="0" smtClean="0">
                <a:solidFill>
                  <a:srgbClr val="B58B8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Искусство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3968" y="1340768"/>
            <a:ext cx="4572000" cy="501675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Совсем других методов работы требовала зернь: маленькие серебряные зернышки, каждое из которых в 5-6 раз меньше булавочной головки, припаивались к ровной поверхности изделия. Какого труда и терпения, например, стоило напаять 5 тысяч таких зернышек на каждый из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колтов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, что найдены при раскопках в Киеве! Чаще всего зернь встречается на типично русском украшении -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лунницах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, которые представляли собой подвески в виде полумесяца. 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4" name="Picture 2" descr="http://territa.ru/_ph/527/2/7179518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3779912" cy="406442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0" y="5733256"/>
            <a:ext cx="4355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Височные кольца 12 век Золото; чеканка, скань, зернь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60648"/>
            <a:ext cx="8686800" cy="792088"/>
          </a:xfrm>
        </p:spPr>
        <p:txBody>
          <a:bodyPr>
            <a:normAutofit/>
          </a:bodyPr>
          <a:lstStyle/>
          <a:p>
            <a:r>
              <a:rPr lang="ru-RU" sz="4400" b="1" u="sng" dirty="0" smtClean="0">
                <a:solidFill>
                  <a:srgbClr val="B58B8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Искусство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1412776"/>
            <a:ext cx="4572000" cy="2246769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Если вместо зернышек серебра на изделие напаивались узоры из тончайших серебряных, золотых проволочек или полосок, то получалась скань. Из таких нитей-проволочек создавался подчас невероятно затейливый рисунок. 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0178" name="Picture 2" descr="http://territa.ru/_ph/527/2/2953629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3851920" cy="438965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5780782"/>
            <a:ext cx="38884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Колт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12 век Золото, жемчуг, драгоценные камни; перегородчатая эмаль, скань, зернь 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0182" name="Picture 6" descr="http://territa.ru/_ph/527/2/4622734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789040"/>
            <a:ext cx="3440761" cy="289884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41248"/>
          </a:xfrm>
        </p:spPr>
        <p:txBody>
          <a:bodyPr/>
          <a:lstStyle/>
          <a:p>
            <a:r>
              <a:rPr lang="ru-RU" sz="4400" b="1" u="sng" dirty="0" smtClean="0">
                <a:solidFill>
                  <a:srgbClr val="B58B8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Искусство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44008" y="1196752"/>
            <a:ext cx="4355976" cy="563231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 Русском музее хранятся звездчатые серебряные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колты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из Тверского клада XI —XII вв. К кольцу с полукруглым щитком припаяны шесть серебряных конусов с шариками.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На каждый конус напаяно 5000 крохотных колечек диаметром 0,06 см — из проволоки в 0,02 см толщиной! Только специальная микрофотосъемка позволила установить эти размеры.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Но это не все. Колечки служат лишь постаментом для зерни, так что на каждое насажено еще зернышко серебра диаметром 0,04 см!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2228" name="Picture 4" descr="Картинки по запросу серебряные колты из Тверского клада XI —XII вв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4265067" cy="424847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0" y="55892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Звездчатые серебряные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колты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из Тверского клада XI —XII вв. </a:t>
            </a:r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41248"/>
          </a:xfrm>
        </p:spPr>
        <p:txBody>
          <a:bodyPr/>
          <a:lstStyle/>
          <a:p>
            <a:r>
              <a:rPr lang="ru-RU" sz="4400" b="1" u="sng" dirty="0" smtClean="0">
                <a:solidFill>
                  <a:srgbClr val="B58B8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Искусство</a:t>
            </a:r>
            <a:endParaRPr lang="ru-RU" dirty="0"/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4668"/>
            <a:ext cx="5868144" cy="2674507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252200"/>
            <a:ext cx="5868144" cy="2378624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012160" y="1484784"/>
            <a:ext cx="2880320" cy="440120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Вершиной древнерусского ювелирного мастерства стала перегородчатая эмаль. Эмалевой массой служило стекло со свинцом и другими добавками. Эмали были разных цветов, но особенно любили на Руси красный, голубой и зеленый.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188640"/>
            <a:ext cx="8712968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Особенности культуры Древней Руси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1556792"/>
            <a:ext cx="8286808" cy="4401205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1.Основой Древнерусской культуры стало богатое культурное наследие восточных славян.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2. Древнерусская культура впитала в себя достижения окружавших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Р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усь народов.(хазар, булгар, печенегов, половцев, угро-финнов, балтов).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3. Велико влияние на Русь византийской культуры, особенно после принятия христианства.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4. Культура восточных славян была одновременно и культурой старого языческого мира с его древними народными обычаями, и культурой христианской.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5. Главным мотивом древнерусского искусства был патриотизм (любовь к Родине, преданность своему народу),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призыв к объединению всех народных сил против иноземных врагов.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Термины и понятия урока</a:t>
            </a:r>
            <a:endParaRPr lang="ru-RU" u="sn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71182"/>
          </a:xfrm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2500"/>
          </a:bodyPr>
          <a:lstStyle/>
          <a:p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Глаголица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– одна из древнеславянских азбук, происходит, по мнению учёных, из греческой скорописи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VIII –IX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вв. </a:t>
            </a:r>
          </a:p>
          <a:p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Кириллица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– одна из   древнеславянских азбук, названная по имени одного из просветителей, который с помощью брата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Мефодия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перевёл с греческого на славянский христианские богослужебные книги.</a:t>
            </a:r>
          </a:p>
          <a:p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Летописи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– погодные записи событий</a:t>
            </a:r>
          </a:p>
          <a:p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Мозаика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– изображение или узор, выполненные из цветных камней, смальты, керамических плиток. Один из древнейших видов изобразительного искусства.</a:t>
            </a:r>
          </a:p>
          <a:p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Фреска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– форма живописной росписи стен, когда краски наносятся на сырую штукатурку.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44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Задание на урок</a:t>
            </a:r>
            <a:endParaRPr lang="ru-RU" sz="4400" b="1" u="sn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1772816"/>
            <a:ext cx="7560840" cy="1815882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Опираясь на знание культуры Руси XI — начала XIII в., охарактеризуйте культурно-духовный облик человека того времени.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57200"/>
            <a:ext cx="7299920" cy="838200"/>
          </a:xfrm>
        </p:spPr>
        <p:txBody>
          <a:bodyPr/>
          <a:lstStyle/>
          <a:p>
            <a:r>
              <a:rPr lang="ru-RU" b="1" u="sng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44824"/>
            <a:ext cx="8686800" cy="1656184"/>
          </a:xfrm>
          <a:ln>
            <a:solidFill>
              <a:schemeClr val="accent4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§</a:t>
            </a:r>
            <a:r>
              <a:rPr lang="ru-RU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17-18, составьте рассказ на тему «Великое наследие: достижения культуры Древней Руси». </a:t>
            </a:r>
          </a:p>
        </p:txBody>
      </p:sp>
      <p:pic>
        <p:nvPicPr>
          <p:cNvPr id="4" name="Picture 4" descr="ag00029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88640"/>
            <a:ext cx="1687789" cy="1338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Сахаров А.Н., </a:t>
            </a:r>
            <a:r>
              <a:rPr lang="ru-RU" sz="1600" dirty="0" err="1" smtClean="0"/>
              <a:t>Буганов</a:t>
            </a:r>
            <a:r>
              <a:rPr lang="ru-RU" sz="1600" dirty="0" smtClean="0"/>
              <a:t> В.И. История России с древнейших времен до конца XVII века: учебник для общеобразовательных учреждений. – М.: Просвещение, 2012</a:t>
            </a:r>
          </a:p>
          <a:p>
            <a:r>
              <a:rPr lang="ru-RU" sz="1600" dirty="0" smtClean="0"/>
              <a:t>Ключевский В. О. Курс русской истории. Лекция 14 [Электронный ресурс]. Режим </a:t>
            </a:r>
            <a:r>
              <a:rPr lang="ru-RU" sz="1600" dirty="0" err="1" smtClean="0"/>
              <a:t>доступа:</a:t>
            </a:r>
            <a:r>
              <a:rPr lang="ru-RU" sz="1600" u="sng" dirty="0" err="1" smtClean="0">
                <a:hlinkClick r:id="rId2"/>
              </a:rPr>
              <a:t>http</a:t>
            </a:r>
            <a:r>
              <a:rPr lang="ru-RU" sz="1600" u="sng" dirty="0" smtClean="0">
                <a:hlinkClick r:id="rId2"/>
              </a:rPr>
              <a:t>://</a:t>
            </a:r>
            <a:r>
              <a:rPr lang="ru-RU" sz="1600" u="sng" dirty="0" err="1" smtClean="0">
                <a:hlinkClick r:id="rId2"/>
              </a:rPr>
              <a:t>www.magister.msk.ru</a:t>
            </a:r>
            <a:r>
              <a:rPr lang="ru-RU" sz="1600" u="sng" dirty="0" smtClean="0">
                <a:hlinkClick r:id="rId2"/>
              </a:rPr>
              <a:t>/</a:t>
            </a:r>
            <a:r>
              <a:rPr lang="ru-RU" sz="1600" u="sng" dirty="0" err="1" smtClean="0">
                <a:hlinkClick r:id="rId2"/>
              </a:rPr>
              <a:t>library</a:t>
            </a:r>
            <a:r>
              <a:rPr lang="ru-RU" sz="1600" u="sng" dirty="0" smtClean="0">
                <a:hlinkClick r:id="rId2"/>
              </a:rPr>
              <a:t>/</a:t>
            </a:r>
            <a:r>
              <a:rPr lang="ru-RU" sz="1600" u="sng" dirty="0" err="1" smtClean="0">
                <a:hlinkClick r:id="rId2"/>
              </a:rPr>
              <a:t>history</a:t>
            </a:r>
            <a:r>
              <a:rPr lang="ru-RU" sz="1600" u="sng" dirty="0" smtClean="0">
                <a:hlinkClick r:id="rId2"/>
              </a:rPr>
              <a:t>/</a:t>
            </a:r>
            <a:r>
              <a:rPr lang="ru-RU" sz="1600" u="sng" dirty="0" err="1" smtClean="0">
                <a:hlinkClick r:id="rId2"/>
              </a:rPr>
              <a:t>kluchev</a:t>
            </a:r>
            <a:r>
              <a:rPr lang="ru-RU" sz="1600" u="sng" dirty="0" smtClean="0">
                <a:hlinkClick r:id="rId2"/>
              </a:rPr>
              <a:t>/kllec14.htm</a:t>
            </a:r>
            <a:r>
              <a:rPr lang="ru-RU" sz="1600" u="sng" dirty="0" smtClean="0"/>
              <a:t>.</a:t>
            </a:r>
            <a:endParaRPr lang="ru-RU" sz="1600" dirty="0" smtClean="0"/>
          </a:p>
          <a:p>
            <a:r>
              <a:rPr lang="ru-RU" sz="1600" dirty="0" smtClean="0"/>
              <a:t>Карамзин Н. М. История государства Российского. М., 2007. Т. 2, гл. 7.</a:t>
            </a:r>
          </a:p>
          <a:p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110736" cy="838200"/>
          </a:xfrm>
        </p:spPr>
        <p:txBody>
          <a:bodyPr/>
          <a:lstStyle/>
          <a:p>
            <a:r>
              <a:rPr lang="ru-RU" dirty="0" err="1" smtClean="0"/>
              <a:t>Интернет-источники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5544616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1400" dirty="0" smtClean="0"/>
              <a:t>http://si-sv.com/publ/16-1-0-46</a:t>
            </a:r>
            <a:endParaRPr lang="ru-RU" sz="1400" dirty="0" smtClean="0"/>
          </a:p>
          <a:p>
            <a:r>
              <a:rPr lang="en-US" sz="1400" dirty="0" smtClean="0"/>
              <a:t>http://fb.ru/article/189255/rastsvet-drevnerusskogo-gosudarstva-pri-yaroslave-mudrom-istoriya</a:t>
            </a:r>
            <a:endParaRPr lang="ru-RU" sz="1400" dirty="0" smtClean="0"/>
          </a:p>
          <a:p>
            <a:r>
              <a:rPr lang="en-US" sz="1400" dirty="0" smtClean="0"/>
              <a:t>http://historydoc.edu.ru/catalog.asp?cat_ob_no=12186&amp;ob_no=17196</a:t>
            </a:r>
            <a:endParaRPr lang="ru-RU" sz="1400" dirty="0" smtClean="0"/>
          </a:p>
          <a:p>
            <a:r>
              <a:rPr lang="en-US" sz="1400" dirty="0" smtClean="0"/>
              <a:t>http://portal-kultura.ru/svoy/articles/kornevaya-sistema/75153-non-fikshn-po-drevnerusski/?print=Y&amp;CODE=75153-non-fikshn-po-drevnerusski</a:t>
            </a:r>
            <a:endParaRPr lang="ru-RU" sz="1400" dirty="0" smtClean="0"/>
          </a:p>
          <a:p>
            <a:r>
              <a:rPr lang="en-US" sz="1400" dirty="0" smtClean="0"/>
              <a:t>http://russian7.ru/post/russkie-letopisi/</a:t>
            </a:r>
            <a:endParaRPr lang="ru-RU" sz="1400" dirty="0" smtClean="0"/>
          </a:p>
          <a:p>
            <a:r>
              <a:rPr lang="en-US" sz="1400" dirty="0" smtClean="0"/>
              <a:t>http://histrf.ru/lenta-vremeni/event/view/poviest-vriemiennykh-liet</a:t>
            </a:r>
            <a:endParaRPr lang="ru-RU" sz="1400" dirty="0" smtClean="0"/>
          </a:p>
          <a:p>
            <a:r>
              <a:rPr lang="en-US" sz="1400" dirty="0" smtClean="0"/>
              <a:t>http://kotljarevka.blogspot.ru/2015_11_01_archive.html</a:t>
            </a:r>
            <a:endParaRPr lang="ru-RU" sz="1400" dirty="0" smtClean="0"/>
          </a:p>
          <a:p>
            <a:r>
              <a:rPr lang="en-US" sz="1400" dirty="0" smtClean="0"/>
              <a:t>https://en.wikipedia.org/wiki/Vladimir_II_Monomakh#/media/File:Instruction_of_Vladimir_II_Monomakh.jpeg</a:t>
            </a:r>
            <a:endParaRPr lang="ru-RU" sz="1400" dirty="0" smtClean="0"/>
          </a:p>
          <a:p>
            <a:r>
              <a:rPr lang="en-US" sz="1400" dirty="0" smtClean="0"/>
              <a:t>http://interneturok.ru/literatura/7-klass/iz-drevnerusskoy-literatury/povest-vremennyh-let-pouchenie-vladimira-monomaha</a:t>
            </a:r>
            <a:endParaRPr lang="ru-RU" sz="1400" dirty="0" smtClean="0"/>
          </a:p>
          <a:p>
            <a:r>
              <a:rPr lang="en-US" sz="1400" dirty="0" smtClean="0"/>
              <a:t>http://mirlitry.ru/stati/osobennosti-drevnerusskoy-literaturyi-predposyilki-vozniknoveniya</a:t>
            </a:r>
            <a:endParaRPr lang="ru-RU" sz="1400" dirty="0" smtClean="0"/>
          </a:p>
          <a:p>
            <a:r>
              <a:rPr lang="en-US" sz="1400" dirty="0" smtClean="0"/>
              <a:t>http://mreadz.com/read-233188/p3</a:t>
            </a:r>
            <a:endParaRPr lang="ru-RU" sz="1400" dirty="0" smtClean="0"/>
          </a:p>
          <a:p>
            <a:r>
              <a:rPr lang="en-US" sz="1400" dirty="0" smtClean="0"/>
              <a:t>http://www.maslovka.org/modules.php?name=Content&amp;pa=showpage&amp;pid=65</a:t>
            </a:r>
            <a:endParaRPr lang="ru-RU" sz="1400" dirty="0" smtClean="0"/>
          </a:p>
          <a:p>
            <a:r>
              <a:rPr lang="en-US" sz="1400" dirty="0" smtClean="0"/>
              <a:t>http://www.hrono.ru/religia/pravoslav/desyatin_uspen.html</a:t>
            </a:r>
            <a:endParaRPr lang="ru-RU" sz="1400" dirty="0" smtClean="0"/>
          </a:p>
          <a:p>
            <a:r>
              <a:rPr lang="en-US" sz="1400" dirty="0" smtClean="0"/>
              <a:t>http://www.kievstyle.ru/page-70.html</a:t>
            </a:r>
            <a:endParaRPr lang="ru-RU" sz="1400" dirty="0" smtClean="0"/>
          </a:p>
          <a:p>
            <a:r>
              <a:rPr lang="en-US" sz="1400" dirty="0" smtClean="0"/>
              <a:t>http://kulturarusi.ru/category/razvitie-hristianskoy-rusi/</a:t>
            </a:r>
            <a:endParaRPr lang="ru-RU" sz="1400" dirty="0" smtClean="0"/>
          </a:p>
          <a:p>
            <a:r>
              <a:rPr lang="en-US" sz="1400" dirty="0" smtClean="0"/>
              <a:t>http://iht.univ.kiev.ua/aggregator/categories/4</a:t>
            </a:r>
            <a:endParaRPr lang="ru-RU" sz="1400" dirty="0" smtClean="0"/>
          </a:p>
          <a:p>
            <a:r>
              <a:rPr lang="en-US" sz="1400" dirty="0" smtClean="0"/>
              <a:t>https://ru.wikipedia.org/wiki/%D0%A1%D0%BE%D1%84%D0%B8%D0%B9%D1%81%D0%BA%D0%B8%D0%B9_%D1%81%D0%BE%D0%B1%D0%BE%D1%80_(%D0%9D%D0%BE%D0%B2%D0%B3%D0%BE%D1%80%D0%BE%D0%B4)#/media/File:Saint_Sophia_Cathedral_in_Novgorod.jpg</a:t>
            </a:r>
            <a:endParaRPr lang="ru-RU" sz="1400" dirty="0" smtClean="0"/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38200"/>
          </a:xfrm>
        </p:spPr>
        <p:txBody>
          <a:bodyPr/>
          <a:lstStyle/>
          <a:p>
            <a:r>
              <a:rPr lang="ru-RU" dirty="0" err="1" smtClean="0"/>
              <a:t>Интернет-источники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400600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1400" dirty="0" smtClean="0"/>
              <a:t>http://worldroads.ru/tserkov-pokrova-na-nerli-vokrug-na-lodke</a:t>
            </a:r>
            <a:endParaRPr lang="ru-RU" sz="1400" dirty="0" smtClean="0"/>
          </a:p>
          <a:p>
            <a:r>
              <a:rPr lang="en-US" sz="1400" dirty="0" smtClean="0"/>
              <a:t>http://www.ruspalace.ru/fot-24!16!3</a:t>
            </a:r>
            <a:endParaRPr lang="ru-RU" sz="1400" dirty="0" smtClean="0"/>
          </a:p>
          <a:p>
            <a:r>
              <a:rPr lang="en-US" sz="1400" dirty="0" smtClean="0"/>
              <a:t>https://ru.wikipedia.org/wiki/%D0%94%D0%BC%D0%B8%D1%82%D1%80%D0%B8%D0%B5%D0%B2%D1%81%D0%BA%D0%B8%D0%B9_%D1%81%D0%BE%D0%B1%D0%BE%D1%80_(%D0%92%D0%BB%D0%B0%D0%B4%D0%B8%D0%BC%D0%B8%D1%80)</a:t>
            </a:r>
            <a:endParaRPr lang="ru-RU" sz="1400" dirty="0" smtClean="0"/>
          </a:p>
          <a:p>
            <a:r>
              <a:rPr lang="en-US" sz="1400" dirty="0" smtClean="0"/>
              <a:t>http://www.liveinternet.ru/tags/%E4%EC%E8%F2%F0%E8%E5%E2%F1%EA%E8%E9+%F1%EE%E1%EE%F0/</a:t>
            </a:r>
            <a:endParaRPr lang="ru-RU" sz="1400" dirty="0" smtClean="0"/>
          </a:p>
          <a:p>
            <a:r>
              <a:rPr lang="en-US" sz="1400" dirty="0" smtClean="0"/>
              <a:t>http://www.hramy.ru/regions/r33/vladimir/dmitr03.jpg</a:t>
            </a:r>
            <a:endParaRPr lang="ru-RU" sz="1400" dirty="0" smtClean="0"/>
          </a:p>
          <a:p>
            <a:r>
              <a:rPr lang="en-US" sz="1400" dirty="0" smtClean="0">
                <a:hlinkClick r:id="rId2"/>
              </a:rPr>
              <a:t>http://www.tourprom.ru/country/russia/vladimir/attraction/uspenskii-sobor-vo-vladimire</a:t>
            </a:r>
            <a:endParaRPr lang="ru-RU" sz="1400" dirty="0" smtClean="0"/>
          </a:p>
          <a:p>
            <a:r>
              <a:rPr lang="en-US" sz="1400" dirty="0" smtClean="0"/>
              <a:t>http://kofr.info/zolotye-vorota-kieva/</a:t>
            </a:r>
            <a:endParaRPr lang="ru-RU" sz="1400" dirty="0" smtClean="0"/>
          </a:p>
          <a:p>
            <a:r>
              <a:rPr lang="en-US" sz="1400" dirty="0" smtClean="0"/>
              <a:t>http://gorod-kiev.com/dron/zolotye-vorota.php</a:t>
            </a:r>
            <a:endParaRPr lang="ru-RU" sz="1400" dirty="0" smtClean="0"/>
          </a:p>
          <a:p>
            <a:r>
              <a:rPr lang="en-US" sz="1400" dirty="0" smtClean="0"/>
              <a:t>http://artclassic.edu.ru/catalog.asp?ob_no=15705&amp;cat_ob_no=12518</a:t>
            </a:r>
            <a:endParaRPr lang="ru-RU" sz="1400" dirty="0" smtClean="0"/>
          </a:p>
          <a:p>
            <a:r>
              <a:rPr lang="en-US" sz="1400" dirty="0" smtClean="0"/>
              <a:t>http://sofiyskiy-sobor.polnaya.info/freski_sofiyskogo_sobora.shtml</a:t>
            </a:r>
            <a:endParaRPr lang="ru-RU" sz="1400" dirty="0" smtClean="0"/>
          </a:p>
          <a:p>
            <a:r>
              <a:rPr lang="en-US" sz="1400" dirty="0" smtClean="0"/>
              <a:t>https://ru.wikipedia.org/wiki/%D0%90%D0%BD%D0%B3%D0%B5%D0%BB_%D0%97%D0%BB%D0%B0%D1%82%D1%8B%D0%B5_%D0%B2%D0%BB%D0%B0%D1%81%D1%8B</a:t>
            </a:r>
            <a:endParaRPr lang="ru-RU" sz="1400" dirty="0" smtClean="0"/>
          </a:p>
          <a:p>
            <a:r>
              <a:rPr lang="en-US" sz="1400" dirty="0" smtClean="0"/>
              <a:t>https://ru.wikipedia.org/wiki/%D0%A1%D0%BF%D0%B0%D1%81_%D0%9D%D0%B5%D1%80%D1%83%D0%BA%D0%BE%D1%82%D0%B2%D0%BE%D1%80%D0%BD%D1%8B%D0%B9</a:t>
            </a:r>
            <a:endParaRPr lang="ru-RU" sz="1400" dirty="0" smtClean="0"/>
          </a:p>
          <a:p>
            <a:r>
              <a:rPr lang="en-US" sz="1400" dirty="0" smtClean="0"/>
              <a:t>http://www.nsad.ru/page/ikony-uspenija-presvjatoj-bogorodicy/</a:t>
            </a:r>
            <a:endParaRPr lang="ru-RU" sz="1400" dirty="0" smtClean="0"/>
          </a:p>
          <a:p>
            <a:r>
              <a:rPr lang="en-US" sz="1400" dirty="0" smtClean="0"/>
              <a:t>http://artclassic.edu.ru/catalog.asp?cat_ob_no=12517&amp;ob_no=14972</a:t>
            </a:r>
            <a:endParaRPr lang="ru-RU" sz="1400" dirty="0" smtClean="0"/>
          </a:p>
          <a:p>
            <a:r>
              <a:rPr lang="en-US" sz="1400" dirty="0" smtClean="0"/>
              <a:t>http://artclassic.edu.ru/catalog.asp?ob_no=14916</a:t>
            </a:r>
            <a:endParaRPr lang="ru-RU" sz="1400" dirty="0" smtClean="0"/>
          </a:p>
          <a:p>
            <a:r>
              <a:rPr lang="en-US" sz="1400" dirty="0" smtClean="0"/>
              <a:t>http://iskusstvu.ru/electronnoe_uchebnoe_posobie/7_1_drevnjaja_rus__iskusstvo_kievskoj_rusi.html</a:t>
            </a:r>
            <a:endParaRPr lang="ru-RU" sz="1400" dirty="0" smtClean="0"/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Интернет-источники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1600" dirty="0" smtClean="0"/>
              <a:t>http://fb.ru/article/191250/drevnyaya-rus-remesla-ih-vidyi-razvitie</a:t>
            </a:r>
            <a:endParaRPr lang="ru-RU" sz="1600" dirty="0" smtClean="0"/>
          </a:p>
          <a:p>
            <a:r>
              <a:rPr lang="en-US" sz="1600" dirty="0" smtClean="0"/>
              <a:t>http://worldartdalia.blogspot.ru/2013/09/blog-post_2485.html</a:t>
            </a:r>
            <a:endParaRPr lang="ru-RU" sz="1600" dirty="0" smtClean="0"/>
          </a:p>
          <a:p>
            <a:r>
              <a:rPr lang="en-US" sz="1600" dirty="0" smtClean="0"/>
              <a:t>http://old.rusmuseum.ru/exhib/lenta/exhibition2015/klady_drevnej_rusi_v_sobranii_russkogo_muzeya/index.html</a:t>
            </a:r>
            <a:endParaRPr lang="ru-RU" sz="1600" dirty="0" smtClean="0"/>
          </a:p>
          <a:p>
            <a:r>
              <a:rPr lang="en-US" sz="1600" dirty="0" smtClean="0"/>
              <a:t>http://old.rusmuseum.ru/exhib/lenta/exhibition2015/klady_drevnej_rusi_v_sobranii_russkogo_muzeya/index.html</a:t>
            </a:r>
            <a:endParaRPr lang="ru-RU" sz="1600" dirty="0" smtClean="0"/>
          </a:p>
          <a:p>
            <a:endParaRPr lang="ru-RU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838200"/>
          </a:xfrm>
        </p:spPr>
        <p:txBody>
          <a:bodyPr/>
          <a:lstStyle/>
          <a:p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Термины и понятия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accent4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200" b="1" u="sng" dirty="0" smtClean="0">
                <a:latin typeface="Arial" pitchFamily="34" charset="0"/>
                <a:cs typeface="Arial" pitchFamily="34" charset="0"/>
              </a:rPr>
              <a:t>Пилястра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- вертикальный выступ стены, обычно имеющий (в отличие от лопатки) базу и капитель, и тем самым условно изображающий колонну.</a:t>
            </a:r>
          </a:p>
          <a:p>
            <a:r>
              <a:rPr lang="ru-RU" sz="2200" b="1" u="sng" dirty="0" err="1" smtClean="0">
                <a:latin typeface="Arial" pitchFamily="34" charset="0"/>
                <a:cs typeface="Arial" pitchFamily="34" charset="0"/>
              </a:rPr>
              <a:t>Аркату́ра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— ряд декоративных ложных арок на фасаде здания или на стенах внутренних помещений.</a:t>
            </a:r>
          </a:p>
          <a:p>
            <a:r>
              <a:rPr lang="ru-RU" sz="2200" b="1" u="sng" dirty="0" err="1" smtClean="0">
                <a:latin typeface="Arial" pitchFamily="34" charset="0"/>
                <a:cs typeface="Arial" pitchFamily="34" charset="0"/>
              </a:rPr>
              <a:t>Апси́да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 — примыкающий к основному объёму пониженный выступ здания, полукруглый, гранёный, прямоугольный или усложнённый в плане, перекрытый полукуполом (</a:t>
            </a:r>
            <a:r>
              <a:rPr lang="ru-RU" sz="2200" b="1" dirty="0" err="1" smtClean="0">
                <a:latin typeface="Arial" pitchFamily="34" charset="0"/>
                <a:cs typeface="Arial" pitchFamily="34" charset="0"/>
              </a:rPr>
              <a:t>конхой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) или сомкнутым </a:t>
            </a:r>
            <a:r>
              <a:rPr lang="ru-RU" sz="2200" b="1" dirty="0" err="1" smtClean="0">
                <a:latin typeface="Arial" pitchFamily="34" charset="0"/>
                <a:cs typeface="Arial" pitchFamily="34" charset="0"/>
              </a:rPr>
              <a:t>полусводом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200" b="1" u="sng" dirty="0" err="1" smtClean="0">
                <a:latin typeface="Arial" pitchFamily="34" charset="0"/>
                <a:cs typeface="Arial" pitchFamily="34" charset="0"/>
              </a:rPr>
              <a:t>Закома́ра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 (от др. русского комара — свод) — в русской архитектуре полукруглое или </a:t>
            </a:r>
            <a:r>
              <a:rPr lang="ru-RU" sz="2200" b="1" dirty="0" err="1" smtClean="0">
                <a:latin typeface="Arial" pitchFamily="34" charset="0"/>
                <a:cs typeface="Arial" pitchFamily="34" charset="0"/>
              </a:rPr>
              <a:t>килевидное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завершение наружного участка стены (прясла)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44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Задание на урок</a:t>
            </a:r>
            <a:endParaRPr lang="ru-RU" sz="4400" b="1" u="sn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1772816"/>
            <a:ext cx="7560840" cy="1815882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Опираясь на знание культуры Руси XI — начала XIII в., охарактеризуйте культурно-духовный облик человека того времени.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Как зарождалась культура Руси.</a:t>
            </a:r>
            <a:b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</a:br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3861048"/>
            <a:ext cx="8064896" cy="2308324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 понятие культуры входит всё, что создано умом, талантом, руками народа, всё, что выражает его духовную сущность. Русская культура складывалась как культура всех восточных славян, сохраняя при этом свои региональные черты. 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8855" y="1196752"/>
            <a:ext cx="8257601" cy="230832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Познакомьтесь с текстом учебника (</a:t>
            </a:r>
            <a:r>
              <a:rPr lang="ru-RU" sz="2400" b="1" dirty="0" smtClean="0">
                <a:solidFill>
                  <a:prstClr val="black"/>
                </a:solidFill>
                <a:latin typeface="Arial"/>
                <a:cs typeface="Arial"/>
              </a:rPr>
              <a:t>§ 17, п. 1, с. 126-128) </a:t>
            </a:r>
          </a:p>
          <a:p>
            <a:r>
              <a:rPr lang="ru-RU" sz="2400" b="1" u="sng" dirty="0" smtClean="0">
                <a:solidFill>
                  <a:prstClr val="black"/>
                </a:solidFill>
                <a:latin typeface="Arial"/>
                <a:cs typeface="Arial"/>
              </a:rPr>
              <a:t>Ответьте на вопросы: </a:t>
            </a:r>
          </a:p>
          <a:p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Что такое культура?</a:t>
            </a:r>
          </a:p>
          <a:p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Как её развитие связано с развитием экономической и политической жизни страны?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Письменность, грамотность, школы</a:t>
            </a:r>
            <a:endParaRPr lang="ru-RU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3509789" cy="52230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95936" y="1268760"/>
            <a:ext cx="49685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Основой любой древней культуры является письменность. </a:t>
            </a:r>
          </a:p>
          <a:p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Когда она зародилась на Руси?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Познакомьтесь с точкой зрения авторов учебника (с. 128) и ответьте на вопрос.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995936" y="4221088"/>
            <a:ext cx="4932040" cy="2246769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B1F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Создание славянской азбуки       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B1F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связывают с именами византийских монахов Кирилла и 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1B1F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Мефодия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B1F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Кириллом во второй половине IX века была создана азбука, получившая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1B1F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B1F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позже название 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B1F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кириллица.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51944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Памятник Кириллу и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Мефодию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в Коломне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Письменность, грамотность, школы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124744"/>
            <a:ext cx="4392488" cy="424731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Первые школы открыты при церквях, монастырях.</a:t>
            </a:r>
          </a:p>
          <a:p>
            <a:pPr>
              <a:lnSpc>
                <a:spcPct val="90000"/>
              </a:lnSpc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Обучение ограничивалось чтением, реже – письмом и счетом.</a:t>
            </a:r>
          </a:p>
          <a:p>
            <a:pPr>
              <a:lnSpc>
                <a:spcPct val="90000"/>
              </a:lnSpc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XI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в. обучение детей в богатых семьях. </a:t>
            </a:r>
          </a:p>
          <a:p>
            <a:pPr>
              <a:lnSpc>
                <a:spcPct val="90000"/>
              </a:lnSpc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Кадры первых русских грамотеев, переписчиков, переводчиков формировались в школах, которые были открыты при церквах со времени Владимира I и Ярослава Мудрого, а позднее при монастырях. 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Картинки по запросу школы в 10-12 вв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4253010" cy="36065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251520" y="5445224"/>
            <a:ext cx="8712968" cy="13234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Они располагали богатым книжным наследием, переводной литературой, русскими записями старинных сказаний, легенд, былин, преданий; в их распоряжении были и великокняжеские архивы.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2" name="Picture 4" descr="Обучение грамоте. Перейти на страницу источни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12776"/>
            <a:ext cx="3758133" cy="3842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1996</TotalTime>
  <Words>2106</Words>
  <Application>Microsoft Office PowerPoint</Application>
  <PresentationFormat>Экран (4:3)</PresentationFormat>
  <Paragraphs>253</Paragraphs>
  <Slides>45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Трек</vt:lpstr>
      <vt:lpstr>Культура Руси Х- начала ХIII в.</vt:lpstr>
      <vt:lpstr>Цели урока</vt:lpstr>
      <vt:lpstr>План изучения нового материала:</vt:lpstr>
      <vt:lpstr>Термины и понятия урока</vt:lpstr>
      <vt:lpstr>Термины и понятия урока</vt:lpstr>
      <vt:lpstr>Задание на урок</vt:lpstr>
      <vt:lpstr>Как зарождалась культура Руси. </vt:lpstr>
      <vt:lpstr>Письменность, грамотность, школы</vt:lpstr>
      <vt:lpstr>Письменность, грамотность, школы </vt:lpstr>
      <vt:lpstr>Письменность, грамотность, школы</vt:lpstr>
      <vt:lpstr>Древнерусская литература</vt:lpstr>
      <vt:lpstr>Летописи</vt:lpstr>
      <vt:lpstr>Слайд 13</vt:lpstr>
      <vt:lpstr>Литература</vt:lpstr>
      <vt:lpstr>Литература</vt:lpstr>
      <vt:lpstr>Литература</vt:lpstr>
      <vt:lpstr>Литература</vt:lpstr>
      <vt:lpstr>Древнерусская литература</vt:lpstr>
      <vt:lpstr>Слайд 19</vt:lpstr>
      <vt:lpstr>Архитектура</vt:lpstr>
      <vt:lpstr>Архитектура</vt:lpstr>
      <vt:lpstr>Архитектура</vt:lpstr>
      <vt:lpstr>Архитектура</vt:lpstr>
      <vt:lpstr>Архитектура</vt:lpstr>
      <vt:lpstr>Архитектура</vt:lpstr>
      <vt:lpstr>Архитектура</vt:lpstr>
      <vt:lpstr>Архитектура</vt:lpstr>
      <vt:lpstr>Архитектура</vt:lpstr>
      <vt:lpstr>Слайд 29</vt:lpstr>
      <vt:lpstr>Архитектура</vt:lpstr>
      <vt:lpstr>Искусство</vt:lpstr>
      <vt:lpstr>Искусство</vt:lpstr>
      <vt:lpstr>Искусство</vt:lpstr>
      <vt:lpstr>Искусство</vt:lpstr>
      <vt:lpstr>Искусство</vt:lpstr>
      <vt:lpstr>Искусство</vt:lpstr>
      <vt:lpstr>Искусство</vt:lpstr>
      <vt:lpstr>Искусство</vt:lpstr>
      <vt:lpstr>Особенности культуры Древней Руси</vt:lpstr>
      <vt:lpstr>Задание на урок</vt:lpstr>
      <vt:lpstr>Домашнее задание</vt:lpstr>
      <vt:lpstr>Список литературы</vt:lpstr>
      <vt:lpstr>Интернет-источники</vt:lpstr>
      <vt:lpstr>Интернет-источники</vt:lpstr>
      <vt:lpstr>Интернет-источники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Владимир Мономах – великий киевский князь</dc:title>
  <dc:creator>Sony</dc:creator>
  <cp:lastModifiedBy>Кирилл</cp:lastModifiedBy>
  <cp:revision>183</cp:revision>
  <dcterms:created xsi:type="dcterms:W3CDTF">2013-10-01T14:27:29Z</dcterms:created>
  <dcterms:modified xsi:type="dcterms:W3CDTF">2017-02-06T18:48:43Z</dcterms:modified>
</cp:coreProperties>
</file>