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1"/>
  </p:notesMasterIdLst>
  <p:sldIdLst>
    <p:sldId id="257" r:id="rId2"/>
    <p:sldId id="258" r:id="rId3"/>
    <p:sldId id="259" r:id="rId4"/>
    <p:sldId id="274" r:id="rId5"/>
    <p:sldId id="280" r:id="rId6"/>
    <p:sldId id="261" r:id="rId7"/>
    <p:sldId id="279" r:id="rId8"/>
    <p:sldId id="262" r:id="rId9"/>
    <p:sldId id="263" r:id="rId10"/>
    <p:sldId id="264" r:id="rId11"/>
    <p:sldId id="275" r:id="rId12"/>
    <p:sldId id="266" r:id="rId13"/>
    <p:sldId id="281" r:id="rId14"/>
    <p:sldId id="276" r:id="rId15"/>
    <p:sldId id="282" r:id="rId16"/>
    <p:sldId id="283" r:id="rId17"/>
    <p:sldId id="277" r:id="rId18"/>
    <p:sldId id="278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274B4D-EE55-4F0E-B696-ED2D28221E78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F22AC6-F56D-4158-8F33-C993AA8B7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84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953F39-12D9-4C34-9A85-4F6F1489F5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7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6C6D5-97B4-41B9-AE6F-17C97D2436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2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2B3C4F5-BFAB-4417-A162-6AACA7A190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CA554-4FCC-4678-8057-84A52252B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7DC9440-F636-4813-9B2E-64120810C5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08EFC-A6AA-44B0-9C39-92858B174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AA648410-E0A9-4139-B278-F082494F12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85463-BF44-4B9C-B7E1-5FA7846870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D1A7E-D70F-4120-94D8-B899DFDB23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1FB0B-BEDE-41C7-B56F-29B274F3E9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3CB05-4E6B-4358-A846-30568823F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240DE-F9A2-41C7-9EE7-FF32531D8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31C43-CBBE-42E9-8D79-2C1DECFE5D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1F51DE3-723A-46B7-B43B-5D16950273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57290" y="1142984"/>
            <a:ext cx="5357812" cy="224313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КВН</a:t>
            </a:r>
            <a:r>
              <a:rPr lang="en-US" sz="5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56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 английскому языку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42844" y="5586257"/>
            <a:ext cx="3929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mtClean="0">
                <a:solidFill>
                  <a:srgbClr val="002060"/>
                </a:solidFill>
                <a:latin typeface="Comic Sans MS" pitchFamily="66" charset="0"/>
              </a:rPr>
              <a:t>Подготовила: Платонова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Л.И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.,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учитель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английского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языка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МБОУ СОШ № 4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954553"/>
            <a:ext cx="1928826" cy="190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428604"/>
            <a:ext cx="68707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READ and fill in the missing words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6666FF"/>
                </a:solidFill>
              </a:rPr>
              <a:t> </a:t>
            </a:r>
            <a:endParaRPr lang="ru-RU" sz="4000" dirty="0" smtClean="0">
              <a:solidFill>
                <a:srgbClr val="6666FF"/>
              </a:solidFill>
            </a:endParaRPr>
          </a:p>
          <a:p>
            <a:pPr eaLnBrk="1" hangingPunct="1">
              <a:buFontTx/>
              <a:buNone/>
            </a:pPr>
            <a:endParaRPr lang="ru-RU" sz="4000" dirty="0" smtClean="0">
              <a:solidFill>
                <a:srgbClr val="660066"/>
              </a:solidFill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1462" y="1214422"/>
            <a:ext cx="8001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Dear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Tom!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School year began. I am happy to be with my friends again. Look at my new timetable.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On Monday I have                   and                    .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On Tuesday we have                    . On Wednesday I have                       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and                   .  On Thursday we have a new subject. It is                  .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But my favorite day is Friday. We have                     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endParaRPr lang="en-US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Best wishes,</a:t>
            </a:r>
          </a:p>
          <a:p>
            <a:pPr algn="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Mike  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200024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000240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3286124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307181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472" y="4133010"/>
            <a:ext cx="1000132" cy="122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00826" y="4572008"/>
            <a:ext cx="857256" cy="110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357686" y="5143512"/>
            <a:ext cx="1071570" cy="119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1657344"/>
            <a:ext cx="8229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ROUND 4</a:t>
            </a:r>
            <a:b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Sentences</a:t>
            </a:r>
            <a:endParaRPr lang="ru-RU" sz="8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 l="21000" r="21999" b="-3933"/>
          <a:stretch>
            <a:fillRect/>
          </a:stretch>
        </p:blipFill>
        <p:spPr bwMode="auto">
          <a:xfrm>
            <a:off x="4357686" y="3143248"/>
            <a:ext cx="3786214" cy="368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1500174"/>
            <a:ext cx="7500990" cy="5357850"/>
          </a:xfrm>
        </p:spPr>
        <p:txBody>
          <a:bodyPr>
            <a:noAutofit/>
          </a:bodyPr>
          <a:lstStyle/>
          <a:p>
            <a:pPr marL="742950" indent="-742950" eaLnBrk="1" hangingPunct="1">
              <a:buFont typeface="+mj-lt"/>
              <a:buAutoNum type="arabicPeriod"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I Art like.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My subject is favorite Drama.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I speak English can.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In Britain wear a uniform pupils.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The lasts lesson 45 minutes.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Summer in we have got holidays summer.</a:t>
            </a:r>
            <a:endParaRPr lang="ru-RU" sz="34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71480"/>
            <a:ext cx="68707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PUT THE WORDS IN THE CORRECT ORDER.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latin typeface="Comic Sans MS" pitchFamily="66" charset="0"/>
              </a:rPr>
              <a:t>Find 10 Animals</a:t>
            </a:r>
            <a:br>
              <a:rPr lang="en-US" sz="4000" dirty="0" smtClean="0">
                <a:solidFill>
                  <a:schemeClr val="tx2"/>
                </a:solidFill>
                <a:latin typeface="Comic Sans MS" pitchFamily="66" charset="0"/>
              </a:rPr>
            </a:b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4" name="Group 280"/>
          <p:cNvGraphicFramePr>
            <a:graphicFrameLocks noGrp="1"/>
          </p:cNvGraphicFramePr>
          <p:nvPr/>
        </p:nvGraphicFramePr>
        <p:xfrm>
          <a:off x="2699792" y="1340767"/>
          <a:ext cx="3961259" cy="5181700"/>
        </p:xfrm>
        <a:graphic>
          <a:graphicData uri="http://schemas.openxmlformats.org/drawingml/2006/table">
            <a:tbl>
              <a:tblPr/>
              <a:tblGrid>
                <a:gridCol w="3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8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49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49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9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6568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1657344"/>
            <a:ext cx="8229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ROUND </a:t>
            </a: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RIDDLES</a:t>
            </a:r>
            <a:endParaRPr lang="ru-RU" sz="8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 b="7500"/>
          <a:stretch>
            <a:fillRect/>
          </a:stretch>
        </p:blipFill>
        <p:spPr bwMode="auto">
          <a:xfrm>
            <a:off x="2428900" y="2452714"/>
            <a:ext cx="5715000" cy="440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cap="none" dirty="0" smtClean="0">
                <a:ln>
                  <a:noFill/>
                </a:ln>
                <a:solidFill>
                  <a:schemeClr val="tx2"/>
                </a:solidFill>
                <a:latin typeface="Comic Sans MS" pitchFamily="66" charset="0"/>
              </a:rPr>
              <a:t>Find a spelling mistake in one word of each sentence</a:t>
            </a:r>
            <a:r>
              <a:rPr lang="en-US" sz="4000" b="0" cap="none" dirty="0" smtClean="0">
                <a:ln>
                  <a:noFill/>
                </a:ln>
                <a:solidFill>
                  <a:schemeClr val="tx2"/>
                </a:solidFill>
                <a:latin typeface="Comic Sans MS" pitchFamily="66" charset="0"/>
              </a:rPr>
              <a:t>.  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4213" y="1412875"/>
            <a:ext cx="7926387" cy="4683125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have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brekfast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eight.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mather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father are teachers.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doktor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Five plus seven is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tvelve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cat is fat and fanny.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boy likes to sleep in a big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ded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 sun is good at Sport.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like to drink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koffee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March,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Aprel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May are spring months. 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Nick’s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eyes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broun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4000" cap="none" dirty="0" smtClean="0">
                <a:ln>
                  <a:noFill/>
                </a:ln>
                <a:solidFill>
                  <a:schemeClr val="tx2"/>
                </a:solidFill>
                <a:latin typeface="Comic Sans MS" pitchFamily="66" charset="0"/>
              </a:rPr>
              <a:t>Name the countries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72816"/>
            <a:ext cx="6246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smtClean="0">
                <a:solidFill>
                  <a:srgbClr val="FF3399"/>
                </a:solidFill>
              </a:rPr>
              <a:t>Russia, the UK, the USA, Germany, Italy, Spain, France, Brazil, Japan.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i="1" dirty="0" smtClean="0">
                <a:solidFill>
                  <a:srgbClr val="800080"/>
                </a:solidFill>
              </a:rPr>
              <a:t>Tokyo, Rome, London, Moscow, Washington, Berlin, Paris, Brasilia, Madrid.</a:t>
            </a:r>
            <a:endParaRPr lang="ru-RU" sz="3600" i="1" dirty="0" smtClean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439895"/>
            <a:ext cx="8143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We have legs but cannot walk.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When I eat I live, but when I    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drink I die. What am I?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 Man with twelve children: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some short, some long, some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cold, some warm. What is it?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What can you hear but not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see?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What is white when it's dirty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and black when it's clean?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4596" y="-214338"/>
            <a:ext cx="724204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Answers.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924000"/>
            <a:ext cx="8143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Tables and chairs.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Fire.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 year.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Wind.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A blackboard.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1214422"/>
            <a:ext cx="7429552" cy="1857380"/>
          </a:xfrm>
        </p:spPr>
        <p:txBody>
          <a:bodyPr>
            <a:noAutofit/>
          </a:bodyPr>
          <a:lstStyle/>
          <a:p>
            <a:pPr marL="342900" indent="-342900" eaLnBrk="1" hangingPunct="1"/>
            <a:r>
              <a:rPr lang="en-US" sz="7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YOU!!!</a:t>
            </a:r>
            <a:endParaRPr lang="ru-RU" sz="7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4214842"/>
            <a:ext cx="262374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rcRect b="6800"/>
          <a:stretch>
            <a:fillRect/>
          </a:stretch>
        </p:blipFill>
        <p:spPr bwMode="auto">
          <a:xfrm>
            <a:off x="2571736" y="2643182"/>
            <a:ext cx="557212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71406" y="1647828"/>
            <a:ext cx="7572428" cy="2281238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ROUND 1  WARM UP!</a:t>
            </a:r>
            <a:r>
              <a:rPr lang="ru-RU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8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0" y="-285776"/>
            <a:ext cx="8143900" cy="185738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YOU GUESS THESE WORDS?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00034" y="1428736"/>
            <a:ext cx="528637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AutoNum type="arabicParenR"/>
            </a:pPr>
            <a:r>
              <a:rPr lang="en-US" sz="5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atr</a:t>
            </a:r>
            <a:endParaRPr lang="en-US" sz="5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742950" indent="-742950">
              <a:buAutoNum type="arabicParenR"/>
            </a:pPr>
            <a:r>
              <a:rPr lang="en-US" sz="5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dmara</a:t>
            </a:r>
            <a:r>
              <a:rPr lang="en-US" sz="5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en-US" sz="5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tihsory</a:t>
            </a:r>
            <a:endParaRPr lang="en-US" sz="5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742950" indent="-742950">
              <a:buAutoNum type="arabicParenR"/>
            </a:pPr>
            <a:r>
              <a:rPr lang="en-US" sz="5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tham</a:t>
            </a:r>
            <a:r>
              <a:rPr lang="en-US" sz="5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en-US" sz="5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lnegish</a:t>
            </a:r>
            <a:endParaRPr lang="en-US" sz="5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marL="742950" indent="-742950">
              <a:buAutoNum type="arabicParenR"/>
            </a:pPr>
            <a:r>
              <a:rPr lang="en-US" sz="5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urssain</a:t>
            </a:r>
            <a:r>
              <a:rPr lang="en-US" sz="5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</a:t>
            </a:r>
          </a:p>
          <a:p>
            <a:pPr marL="742950" indent="-742950">
              <a:buAutoNum type="arabicParenR"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0" y="-285776"/>
            <a:ext cx="8143900" cy="185738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CAN YOU FIND THE ODD WORD?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500034" y="1428736"/>
            <a:ext cx="757242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Math, pencil, PE, History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Red, yellow, blue, fish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Russia, English, French, German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Pen, school bag, drama, pencil case 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Desk, teacher, black board, book case 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Year, month, week, pupil  </a:t>
            </a:r>
          </a:p>
          <a:p>
            <a:pPr marL="742950" indent="-742950">
              <a:buAutoNum type="arabicParenR"/>
            </a:pP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6940624" cy="84235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Comic Sans MS" pitchFamily="66" charset="0"/>
              </a:rPr>
              <a:t>find one odd word in each line</a:t>
            </a:r>
            <a:endParaRPr lang="ru-RU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7924800" cy="4678362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blue, black, pink, yellow, melon </a:t>
            </a:r>
            <a:endParaRPr lang="ru-RU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speak, answer, sing, breakfast, translate</a:t>
            </a:r>
            <a:endParaRPr lang="ru-RU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potato, tomato, carrot, pear, tree</a:t>
            </a:r>
            <a:endParaRPr lang="ru-RU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tiger, lion, bird, elephant, rabbit </a:t>
            </a:r>
            <a:endParaRPr lang="ru-RU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dirty="0" err="1" smtClean="0">
                <a:latin typeface="Comic Sans MS" pitchFamily="66" charset="0"/>
              </a:rPr>
              <a:t>summer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winter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rain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spring</a:t>
            </a:r>
            <a:r>
              <a:rPr lang="en-US" sz="2400" dirty="0" smtClean="0">
                <a:latin typeface="Comic Sans MS" pitchFamily="66" charset="0"/>
              </a:rPr>
              <a:t>,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autumn</a:t>
            </a:r>
            <a:endParaRPr lang="ru-RU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carpet, sausage, apple,  juice, cheese </a:t>
            </a:r>
            <a:endParaRPr lang="ru-RU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teacher, pupil, blackboard, manager, book </a:t>
            </a:r>
            <a:endParaRPr lang="ru-RU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mother, sister, aunt, dad, doctor </a:t>
            </a:r>
            <a:endParaRPr lang="ru-RU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dirty="0" err="1" smtClean="0">
                <a:latin typeface="Comic Sans MS" pitchFamily="66" charset="0"/>
              </a:rPr>
              <a:t>English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Russia</a:t>
            </a:r>
            <a:r>
              <a:rPr lang="en-US" sz="2400" dirty="0" smtClean="0">
                <a:latin typeface="Comic Sans MS" pitchFamily="66" charset="0"/>
              </a:rPr>
              <a:t>n, Phone,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Sport</a:t>
            </a:r>
            <a:r>
              <a:rPr lang="en-US" sz="2400" dirty="0" smtClean="0">
                <a:latin typeface="Comic Sans MS" pitchFamily="66" charset="0"/>
              </a:rPr>
              <a:t>, Mathematics</a:t>
            </a:r>
            <a:endParaRPr lang="ru-RU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table, bathroom,  armchair, lamp, sofa </a:t>
            </a:r>
            <a:endParaRPr lang="ru-RU" sz="2400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048024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143116"/>
            <a:ext cx="8229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ROUND 2</a:t>
            </a:r>
            <a:b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8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GRAMMAR</a:t>
            </a:r>
            <a:endParaRPr lang="ru-RU" sz="8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chemeClr val="tx2"/>
                </a:solidFill>
              </a:rPr>
              <a:t>guess the words from the following letters: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560" y="2069847"/>
            <a:ext cx="770535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 anchor="ctr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600" dirty="0" err="1"/>
              <a:t>wnrob</a:t>
            </a:r>
            <a:endParaRPr lang="en-US" sz="36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err="1"/>
              <a:t>yphap</a:t>
            </a:r>
            <a:endParaRPr lang="en-US" sz="36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err="1"/>
              <a:t>tisers</a:t>
            </a:r>
            <a:r>
              <a:rPr lang="en-US" sz="3600" dirty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err="1"/>
              <a:t>rkhomewo</a:t>
            </a:r>
            <a:endParaRPr lang="en-US" sz="36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err="1"/>
              <a:t>erfath</a:t>
            </a:r>
            <a:endParaRPr lang="en-US" sz="36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err="1"/>
              <a:t>lowyel</a:t>
            </a:r>
            <a:endParaRPr lang="en-US" sz="36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err="1"/>
              <a:t>waethre</a:t>
            </a:r>
            <a:endParaRPr lang="en-US" sz="36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err="1"/>
              <a:t>palep</a:t>
            </a:r>
            <a:endParaRPr lang="en-US" sz="36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err="1"/>
              <a:t>welvet</a:t>
            </a:r>
            <a:endParaRPr lang="en-US" sz="36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3600" dirty="0" err="1"/>
              <a:t>hantepel</a:t>
            </a:r>
            <a:endParaRPr lang="en-US" sz="3600" dirty="0"/>
          </a:p>
        </p:txBody>
      </p:sp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" y="238094"/>
            <a:ext cx="6942166" cy="1762146"/>
          </a:xfrm>
        </p:spPr>
        <p:txBody>
          <a:bodyPr>
            <a:noAutofit/>
          </a:bodyPr>
          <a:lstStyle/>
          <a:p>
            <a:pPr eaLnBrk="1" hangingPunct="1"/>
            <a:r>
              <a:rPr lang="en-US" sz="4200" dirty="0" smtClean="0">
                <a:solidFill>
                  <a:srgbClr val="7030A0"/>
                </a:solidFill>
                <a:latin typeface="Comic Sans MS" pitchFamily="66" charset="0"/>
              </a:rPr>
              <a:t>Fill in </a:t>
            </a:r>
            <a:r>
              <a:rPr lang="en-US" sz="4200" dirty="0" smtClean="0">
                <a:solidFill>
                  <a:srgbClr val="C00000"/>
                </a:solidFill>
                <a:latin typeface="Comic Sans MS" pitchFamily="66" charset="0"/>
              </a:rPr>
              <a:t>tell, say</a:t>
            </a:r>
            <a:r>
              <a:rPr lang="en-US" sz="4200" dirty="0" smtClean="0">
                <a:solidFill>
                  <a:srgbClr val="7030A0"/>
                </a:solidFill>
                <a:latin typeface="Comic Sans MS" pitchFamily="66" charset="0"/>
              </a:rPr>
              <a:t> or </a:t>
            </a:r>
            <a:r>
              <a:rPr lang="en-US" sz="4200" dirty="0" smtClean="0">
                <a:solidFill>
                  <a:srgbClr val="C00000"/>
                </a:solidFill>
                <a:latin typeface="Comic Sans MS" pitchFamily="66" charset="0"/>
              </a:rPr>
              <a:t>speak.</a:t>
            </a:r>
            <a:r>
              <a:rPr lang="ru-RU" sz="42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42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42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500174"/>
            <a:ext cx="7358085" cy="3505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Anna can … English very well.</a:t>
            </a:r>
            <a:endParaRPr lang="ru-RU" sz="3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He … :“Don’t go there!”</a:t>
            </a:r>
            <a:endParaRPr lang="ru-RU" sz="3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My brother … a lot of funny stories.</a:t>
            </a:r>
            <a:endParaRPr lang="ru-RU" sz="3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He ... his name is Tom.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My little sister can’t … 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Don’t … lies! … the truth!  </a:t>
            </a:r>
            <a:endParaRPr lang="ru-RU" sz="3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sz="38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2393158"/>
            <a:ext cx="5357810" cy="446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44" y="1657344"/>
            <a:ext cx="82296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ROUND 3</a:t>
            </a:r>
            <a:b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Lexical</a:t>
            </a:r>
            <a:endParaRPr lang="ru-RU" sz="8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l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262</TotalTime>
  <Words>616</Words>
  <Application>Microsoft Office PowerPoint</Application>
  <PresentationFormat>Экран (4:3)</PresentationFormat>
  <Paragraphs>190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Comic Sans MS</vt:lpstr>
      <vt:lpstr>Times New Roman</vt:lpstr>
      <vt:lpstr>Trebuchet MS</vt:lpstr>
      <vt:lpstr>Wingdings</vt:lpstr>
      <vt:lpstr>Wingdings 2</vt:lpstr>
      <vt:lpstr>pril</vt:lpstr>
      <vt:lpstr>Презентация PowerPoint</vt:lpstr>
      <vt:lpstr>  ROUND 1  WARM UP!  </vt:lpstr>
      <vt:lpstr>CAN YOU GUESS THESE WORDS? </vt:lpstr>
      <vt:lpstr>CAN YOU FIND THE ODD WORD? </vt:lpstr>
      <vt:lpstr>find one odd word in each line</vt:lpstr>
      <vt:lpstr>ROUND 2 GRAMMAR</vt:lpstr>
      <vt:lpstr>guess the words from the following letters: </vt:lpstr>
      <vt:lpstr>Fill in tell, say or speak. </vt:lpstr>
      <vt:lpstr>ROUND 3 Lexical</vt:lpstr>
      <vt:lpstr>READ and fill in the missing words.</vt:lpstr>
      <vt:lpstr>ROUND 4 Sentences</vt:lpstr>
      <vt:lpstr>PUT THE WORDS IN THE CORRECT ORDER.</vt:lpstr>
      <vt:lpstr>Find 10 Animals </vt:lpstr>
      <vt:lpstr>ROUND 5 RIDDLES</vt:lpstr>
      <vt:lpstr>Find a spelling mistake in one word of each sentence.  </vt:lpstr>
      <vt:lpstr>Name the countries</vt:lpstr>
      <vt:lpstr>Презентация PowerPoint</vt:lpstr>
      <vt:lpstr>Answers.</vt:lpstr>
      <vt:lpstr>THANK YOU!!!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Лидия Ивановна Платонова</cp:lastModifiedBy>
  <cp:revision>30</cp:revision>
  <dcterms:created xsi:type="dcterms:W3CDTF">2015-01-11T10:42:44Z</dcterms:created>
  <dcterms:modified xsi:type="dcterms:W3CDTF">2022-01-11T05:31:35Z</dcterms:modified>
</cp:coreProperties>
</file>