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0A2D6C6-D8F3-4C5A-976D-08F54794C407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9758AA5-D8D3-48E8-B70A-6C6BC6B77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D6C6-D8F3-4C5A-976D-08F54794C407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58AA5-D8D3-48E8-B70A-6C6BC6B77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D6C6-D8F3-4C5A-976D-08F54794C407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58AA5-D8D3-48E8-B70A-6C6BC6B77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D6C6-D8F3-4C5A-976D-08F54794C407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58AA5-D8D3-48E8-B70A-6C6BC6B77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D6C6-D8F3-4C5A-976D-08F54794C407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58AA5-D8D3-48E8-B70A-6C6BC6B77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D6C6-D8F3-4C5A-976D-08F54794C407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58AA5-D8D3-48E8-B70A-6C6BC6B77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A2D6C6-D8F3-4C5A-976D-08F54794C407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758AA5-D8D3-48E8-B70A-6C6BC6B775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0A2D6C6-D8F3-4C5A-976D-08F54794C407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9758AA5-D8D3-48E8-B70A-6C6BC6B77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D6C6-D8F3-4C5A-976D-08F54794C407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58AA5-D8D3-48E8-B70A-6C6BC6B77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D6C6-D8F3-4C5A-976D-08F54794C407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58AA5-D8D3-48E8-B70A-6C6BC6B77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D6C6-D8F3-4C5A-976D-08F54794C407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58AA5-D8D3-48E8-B70A-6C6BC6B77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0A2D6C6-D8F3-4C5A-976D-08F54794C407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9758AA5-D8D3-48E8-B70A-6C6BC6B77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252890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HelveticaNeueLT Std Med" pitchFamily="34" charset="0"/>
              </a:rPr>
              <a:t>Lesson Study</a:t>
            </a:r>
            <a:r>
              <a:rPr lang="ru-RU" b="1" dirty="0" smtClean="0">
                <a:latin typeface="HelveticaNeueLT Std Med" pitchFamily="34" charset="0"/>
              </a:rPr>
              <a:t/>
            </a:r>
            <a:br>
              <a:rPr lang="ru-RU" b="1" dirty="0" smtClean="0">
                <a:latin typeface="HelveticaNeueLT Std Med" pitchFamily="34" charset="0"/>
              </a:rPr>
            </a:br>
            <a:r>
              <a:rPr lang="ru-RU" b="1" dirty="0" smtClean="0">
                <a:latin typeface="HelveticaNeueLT Std Med" pitchFamily="34" charset="0"/>
              </a:rPr>
              <a:t/>
            </a:r>
            <a:br>
              <a:rPr lang="ru-RU" b="1" dirty="0" smtClean="0">
                <a:latin typeface="HelveticaNeueLT Std Med" pitchFamily="34" charset="0"/>
              </a:rPr>
            </a:br>
            <a:r>
              <a:rPr lang="ru-RU" sz="2700" b="1" dirty="0" smtClean="0"/>
              <a:t>Карта понятия (Ментальная  карта)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7715304" cy="1752600"/>
          </a:xfrm>
        </p:spPr>
        <p:txBody>
          <a:bodyPr/>
          <a:lstStyle/>
          <a:p>
            <a:r>
              <a:rPr lang="ru-RU" dirty="0" smtClean="0"/>
              <a:t>                                       </a:t>
            </a:r>
            <a:r>
              <a:rPr lang="ru-RU" sz="2000" dirty="0" smtClean="0"/>
              <a:t>Задание выполнила</a:t>
            </a:r>
          </a:p>
          <a:p>
            <a:r>
              <a:rPr lang="ru-RU" sz="2000" dirty="0" smtClean="0"/>
              <a:t>                                                 Копытова Н.В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1357290" y="1643050"/>
            <a:ext cx="1500198" cy="357190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>Великобритания</a:t>
            </a:r>
            <a:endParaRPr lang="ru-RU" sz="1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428992" y="3786190"/>
          <a:ext cx="2071702" cy="71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</a:tblGrid>
              <a:tr h="714380">
                <a:tc>
                  <a:txBody>
                    <a:bodyPr/>
                    <a:lstStyle/>
                    <a:p>
                      <a:r>
                        <a:rPr lang="en-US" dirty="0" smtClean="0"/>
                        <a:t>Lesson Study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10800000">
            <a:off x="928662" y="1643050"/>
            <a:ext cx="3357586" cy="2786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500694" y="3214686"/>
            <a:ext cx="857256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893075" y="4464851"/>
            <a:ext cx="1857388" cy="1214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V="1">
            <a:off x="2643174" y="2000240"/>
            <a:ext cx="342902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429256" y="4143380"/>
            <a:ext cx="2857520" cy="2214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 rot="2059884">
            <a:off x="2222937" y="3508268"/>
            <a:ext cx="10828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Питер Дадли 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2071670" y="2571744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>
            <a:off x="1142976" y="2714620"/>
            <a:ext cx="114300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V="1">
            <a:off x="1107257" y="1678769"/>
            <a:ext cx="135732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>
            <a:off x="571472" y="1714488"/>
            <a:ext cx="1071570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3571868" y="5429264"/>
            <a:ext cx="192882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4107653" y="2035959"/>
            <a:ext cx="2714644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1893087" y="5607847"/>
            <a:ext cx="3214686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>
            <a:off x="4643438" y="5286388"/>
            <a:ext cx="2143140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5500694" y="3929066"/>
            <a:ext cx="335758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857224" y="2786058"/>
            <a:ext cx="15716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профессор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 rot="16200000">
            <a:off x="2383596" y="2026310"/>
            <a:ext cx="14155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университет </a:t>
            </a:r>
            <a:r>
              <a:rPr lang="ru-RU" dirty="0" err="1" smtClean="0"/>
              <a:t>Лестер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 rot="13752031">
            <a:off x="119911" y="1650481"/>
            <a:ext cx="15694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преподавания в начальных и средних школах</a:t>
            </a:r>
            <a:endParaRPr lang="ru-RU" sz="1400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rot="5400000">
            <a:off x="464315" y="3464719"/>
            <a:ext cx="2071702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 rot="17531024">
            <a:off x="359837" y="3716121"/>
            <a:ext cx="25298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ученый-исследовател</a:t>
            </a:r>
            <a:endParaRPr lang="ru-RU" dirty="0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5400000">
            <a:off x="71406" y="4143380"/>
            <a:ext cx="1785950" cy="1214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 rot="18230057">
            <a:off x="157088" y="4673314"/>
            <a:ext cx="1396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2001 году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 rot="16001123">
            <a:off x="3786101" y="2769104"/>
            <a:ext cx="1291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три ученика</a:t>
            </a:r>
            <a:endParaRPr lang="ru-RU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4321967" y="964389"/>
            <a:ext cx="1000132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 rot="18850561">
            <a:off x="4160569" y="558059"/>
            <a:ext cx="2609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высокие, средние и ниже среднего показатели </a:t>
            </a:r>
            <a:endParaRPr lang="ru-RU" sz="1400" dirty="0"/>
          </a:p>
        </p:txBody>
      </p:sp>
      <p:sp>
        <p:nvSpPr>
          <p:cNvPr id="54" name="Прямоугольник 53"/>
          <p:cNvSpPr/>
          <p:nvPr/>
        </p:nvSpPr>
        <p:spPr>
          <a:xfrm rot="20876805">
            <a:off x="5795230" y="1396753"/>
            <a:ext cx="2103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Планировать , фиксировать</a:t>
            </a:r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 rot="17202343">
            <a:off x="4024391" y="2144820"/>
            <a:ext cx="28068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Подготовка группы исследователей</a:t>
            </a:r>
            <a:endParaRPr lang="ru-RU" sz="1600" dirty="0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V="1">
            <a:off x="5643570" y="1500174"/>
            <a:ext cx="185738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5786446" y="1071546"/>
            <a:ext cx="192882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/>
          <p:cNvSpPr/>
          <p:nvPr/>
        </p:nvSpPr>
        <p:spPr>
          <a:xfrm>
            <a:off x="5929322" y="714356"/>
            <a:ext cx="2117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Обсуждение</a:t>
            </a:r>
          </a:p>
          <a:p>
            <a:r>
              <a:rPr lang="ru-RU" sz="1400" dirty="0" err="1" smtClean="0"/>
              <a:t>Запись,таблица</a:t>
            </a:r>
            <a:r>
              <a:rPr lang="ru-RU" sz="1400" dirty="0" smtClean="0"/>
              <a:t>, схема </a:t>
            </a:r>
            <a:endParaRPr lang="ru-RU" sz="14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5715008" y="3571876"/>
            <a:ext cx="185738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Опрос</a:t>
            </a:r>
            <a:r>
              <a:rPr lang="ru-RU" dirty="0" smtClean="0"/>
              <a:t> </a:t>
            </a:r>
            <a:r>
              <a:rPr lang="ru-RU" sz="1400" dirty="0" smtClean="0"/>
              <a:t>«исследуемых  </a:t>
            </a:r>
          </a:p>
          <a:p>
            <a:r>
              <a:rPr lang="ru-RU" sz="1400" dirty="0" smtClean="0"/>
              <a:t>после урока</a:t>
            </a:r>
            <a:endParaRPr lang="ru-RU" sz="1400" dirty="0"/>
          </a:p>
        </p:txBody>
      </p:sp>
      <p:sp>
        <p:nvSpPr>
          <p:cNvPr id="65" name="Прямоугольник 64"/>
          <p:cNvSpPr/>
          <p:nvPr/>
        </p:nvSpPr>
        <p:spPr>
          <a:xfrm rot="21318474">
            <a:off x="5923014" y="2412334"/>
            <a:ext cx="22036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совместное оценивание </a:t>
            </a:r>
            <a:endParaRPr lang="ru-RU" dirty="0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flipV="1">
            <a:off x="5643570" y="2571744"/>
            <a:ext cx="2571768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5643570" y="1643050"/>
            <a:ext cx="2786082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 rot="20904027">
            <a:off x="6837714" y="1927547"/>
            <a:ext cx="14744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ученики</a:t>
            </a:r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 rot="18329290">
            <a:off x="1281694" y="5475794"/>
            <a:ext cx="22641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ответы учащихся на различных этапах урока, </a:t>
            </a:r>
            <a:endParaRPr lang="ru-RU" sz="1400" dirty="0"/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rot="10800000" flipV="1">
            <a:off x="785786" y="4572008"/>
            <a:ext cx="2357454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 rot="20222503">
            <a:off x="509553" y="4740733"/>
            <a:ext cx="33533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соответствия или отличия от предполагаемого </a:t>
            </a:r>
            <a:endParaRPr lang="ru-RU" sz="1400" dirty="0"/>
          </a:p>
        </p:txBody>
      </p:sp>
      <p:sp>
        <p:nvSpPr>
          <p:cNvPr id="76" name="Прямоугольник 75"/>
          <p:cNvSpPr/>
          <p:nvPr/>
        </p:nvSpPr>
        <p:spPr>
          <a:xfrm rot="19055832">
            <a:off x="5296423" y="3100061"/>
            <a:ext cx="1562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Хронометраж событий </a:t>
            </a:r>
            <a:endParaRPr lang="ru-RU" sz="1200" dirty="0"/>
          </a:p>
        </p:txBody>
      </p:sp>
      <p:sp>
        <p:nvSpPr>
          <p:cNvPr id="77" name="Прямоугольник 76"/>
          <p:cNvSpPr/>
          <p:nvPr/>
        </p:nvSpPr>
        <p:spPr>
          <a:xfrm rot="20347323">
            <a:off x="3224660" y="1149397"/>
            <a:ext cx="1189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прогресс </a:t>
            </a:r>
            <a:endParaRPr lang="ru-RU" dirty="0"/>
          </a:p>
        </p:txBody>
      </p:sp>
      <p:cxnSp>
        <p:nvCxnSpPr>
          <p:cNvPr id="79" name="Прямая соединительная линия 78"/>
          <p:cNvCxnSpPr>
            <a:stCxn id="77" idx="3"/>
          </p:cNvCxnSpPr>
          <p:nvPr/>
        </p:nvCxnSpPr>
        <p:spPr>
          <a:xfrm flipH="1">
            <a:off x="3357554" y="1122063"/>
            <a:ext cx="1017797" cy="520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Прямоугольник 79"/>
          <p:cNvSpPr/>
          <p:nvPr/>
        </p:nvSpPr>
        <p:spPr>
          <a:xfrm rot="2498012">
            <a:off x="5424982" y="4477265"/>
            <a:ext cx="15780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«</a:t>
            </a:r>
            <a:r>
              <a:rPr lang="ru-RU" sz="1400" dirty="0" smtClean="0"/>
              <a:t>первоначальные мысли». </a:t>
            </a:r>
            <a:endParaRPr lang="ru-RU" sz="1400" dirty="0"/>
          </a:p>
        </p:txBody>
      </p:sp>
      <p:sp>
        <p:nvSpPr>
          <p:cNvPr id="81" name="Прямоугольник 80"/>
          <p:cNvSpPr/>
          <p:nvPr/>
        </p:nvSpPr>
        <p:spPr>
          <a:xfrm rot="2586140">
            <a:off x="7139556" y="4909663"/>
            <a:ext cx="1336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ключевые моменты </a:t>
            </a:r>
            <a:endParaRPr lang="ru-RU" sz="1600" dirty="0"/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 rot="5400000" flipH="1" flipV="1">
            <a:off x="7000892" y="4572008"/>
            <a:ext cx="714380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Прямоугольник 83"/>
          <p:cNvSpPr/>
          <p:nvPr/>
        </p:nvSpPr>
        <p:spPr>
          <a:xfrm rot="3560022">
            <a:off x="6455013" y="5720278"/>
            <a:ext cx="10745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вопросы </a:t>
            </a:r>
            <a:endParaRPr lang="ru-RU" sz="1600" dirty="0"/>
          </a:p>
        </p:txBody>
      </p:sp>
      <p:cxnSp>
        <p:nvCxnSpPr>
          <p:cNvPr id="86" name="Прямая соединительная линия 85"/>
          <p:cNvCxnSpPr>
            <a:stCxn id="80" idx="3"/>
          </p:cNvCxnSpPr>
          <p:nvPr/>
        </p:nvCxnSpPr>
        <p:spPr>
          <a:xfrm>
            <a:off x="6803751" y="5293860"/>
            <a:ext cx="411455" cy="921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Прямоугольник 86"/>
          <p:cNvSpPr/>
          <p:nvPr/>
        </p:nvSpPr>
        <p:spPr>
          <a:xfrm rot="5128475" flipV="1">
            <a:off x="6900815" y="3277037"/>
            <a:ext cx="8658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полезно</a:t>
            </a:r>
            <a:endParaRPr lang="ru-RU" sz="1400" dirty="0"/>
          </a:p>
        </p:txBody>
      </p:sp>
      <p:cxnSp>
        <p:nvCxnSpPr>
          <p:cNvPr id="89" name="Прямая соединительная линия 88"/>
          <p:cNvCxnSpPr>
            <a:stCxn id="62" idx="3"/>
          </p:cNvCxnSpPr>
          <p:nvPr/>
        </p:nvCxnSpPr>
        <p:spPr>
          <a:xfrm flipH="1" flipV="1">
            <a:off x="7429520" y="3000372"/>
            <a:ext cx="142876" cy="971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5400000" flipH="1" flipV="1">
            <a:off x="7786710" y="3286124"/>
            <a:ext cx="100013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Прямоугольник 91"/>
          <p:cNvSpPr/>
          <p:nvPr/>
        </p:nvSpPr>
        <p:spPr>
          <a:xfrm rot="4786719">
            <a:off x="7834148" y="2964544"/>
            <a:ext cx="9979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узнали нового</a:t>
            </a:r>
            <a:endParaRPr lang="ru-RU" sz="1400" dirty="0"/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rot="16200000" flipH="1">
            <a:off x="8251057" y="4107661"/>
            <a:ext cx="64294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Прямоугольник 94"/>
          <p:cNvSpPr/>
          <p:nvPr/>
        </p:nvSpPr>
        <p:spPr>
          <a:xfrm rot="9084107" flipV="1">
            <a:off x="7948547" y="4110888"/>
            <a:ext cx="10889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можно изменить?</a:t>
            </a:r>
            <a:endParaRPr lang="ru-RU" sz="1400" dirty="0"/>
          </a:p>
        </p:txBody>
      </p:sp>
      <p:sp>
        <p:nvSpPr>
          <p:cNvPr id="96" name="Прямоугольник 95"/>
          <p:cNvSpPr/>
          <p:nvPr/>
        </p:nvSpPr>
        <p:spPr>
          <a:xfrm rot="17110719">
            <a:off x="2220708" y="5137821"/>
            <a:ext cx="28256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Обсуждение по завершении</a:t>
            </a:r>
            <a:endParaRPr lang="ru-RU" sz="1600" dirty="0"/>
          </a:p>
        </p:txBody>
      </p:sp>
      <p:sp>
        <p:nvSpPr>
          <p:cNvPr id="99" name="Прямоугольник 98"/>
          <p:cNvSpPr/>
          <p:nvPr/>
        </p:nvSpPr>
        <p:spPr>
          <a:xfrm rot="4301133">
            <a:off x="3362817" y="5434410"/>
            <a:ext cx="15598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Запись, таблица. </a:t>
            </a:r>
            <a:endParaRPr lang="ru-RU" sz="1600" dirty="0"/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 rot="16200000" flipH="1">
            <a:off x="3393273" y="5393545"/>
            <a:ext cx="1000132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Прямоугольник 101"/>
          <p:cNvSpPr/>
          <p:nvPr/>
        </p:nvSpPr>
        <p:spPr>
          <a:xfrm rot="5400000">
            <a:off x="3601158" y="5407228"/>
            <a:ext cx="228599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</a:t>
            </a:r>
            <a:r>
              <a:rPr lang="ru-RU" sz="1400" dirty="0" smtClean="0"/>
              <a:t>емонстрация </a:t>
            </a:r>
            <a:r>
              <a:rPr lang="ru-RU" sz="1600" dirty="0" smtClean="0"/>
              <a:t>результатов </a:t>
            </a:r>
            <a:r>
              <a:rPr lang="ru-RU" sz="1400" dirty="0" smtClean="0"/>
              <a:t>коллегам</a:t>
            </a:r>
            <a:endParaRPr lang="ru-RU" sz="1400" dirty="0"/>
          </a:p>
        </p:txBody>
      </p:sp>
      <p:sp>
        <p:nvSpPr>
          <p:cNvPr id="103" name="Прямоугольник 102"/>
          <p:cNvSpPr/>
          <p:nvPr/>
        </p:nvSpPr>
        <p:spPr>
          <a:xfrm rot="4633275">
            <a:off x="4446812" y="5400004"/>
            <a:ext cx="21467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Планирование времени</a:t>
            </a:r>
            <a:endParaRPr lang="ru-RU" sz="1400" dirty="0"/>
          </a:p>
        </p:txBody>
      </p:sp>
      <p:sp>
        <p:nvSpPr>
          <p:cNvPr id="104" name="Прямоугольник 103"/>
          <p:cNvSpPr/>
          <p:nvPr/>
        </p:nvSpPr>
        <p:spPr>
          <a:xfrm rot="10058273">
            <a:off x="4593137" y="5938395"/>
            <a:ext cx="13172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Вовлечение тренеров</a:t>
            </a:r>
            <a:endParaRPr lang="ru-RU" sz="1400" dirty="0"/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 flipV="1">
            <a:off x="4572000" y="5929330"/>
            <a:ext cx="100013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Чем полезна для меня  выполненная работа?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1. Изучила и попробовала сама составить карту понятия (Ментальную карту)</a:t>
            </a:r>
          </a:p>
          <a:p>
            <a:r>
              <a:rPr lang="ru-RU" i="1" dirty="0" smtClean="0"/>
              <a:t>2  Получила  теоретические представления о технологии  </a:t>
            </a:r>
            <a:r>
              <a:rPr lang="en-US" i="1" dirty="0" smtClean="0">
                <a:latin typeface="HelveticaNeueLT Std Med" pitchFamily="34" charset="0"/>
              </a:rPr>
              <a:t>Lesson Study</a:t>
            </a:r>
            <a:r>
              <a:rPr lang="ru-RU" i="1" dirty="0" smtClean="0">
                <a:latin typeface="HelveticaNeueLT Std Med" pitchFamily="34" charset="0"/>
              </a:rPr>
              <a:t>.</a:t>
            </a:r>
            <a:br>
              <a:rPr lang="ru-RU" i="1" dirty="0" smtClean="0">
                <a:latin typeface="HelveticaNeueLT Std Med" pitchFamily="34" charset="0"/>
              </a:rPr>
            </a:br>
            <a:endParaRPr lang="ru-RU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116</TotalTime>
  <Words>125</Words>
  <Application>Microsoft Office PowerPoint</Application>
  <PresentationFormat>Экран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Городская</vt:lpstr>
      <vt:lpstr>Lesson Study  Карта понятия (Ментальная  карта) </vt:lpstr>
      <vt:lpstr>Великобритания</vt:lpstr>
      <vt:lpstr>Чем полезна для меня  выполненная работа?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Study  Карта понятия (Ментальная  карта)</dc:title>
  <dc:creator>admin</dc:creator>
  <cp:lastModifiedBy>admin</cp:lastModifiedBy>
  <cp:revision>12</cp:revision>
  <dcterms:created xsi:type="dcterms:W3CDTF">2020-05-28T14:16:11Z</dcterms:created>
  <dcterms:modified xsi:type="dcterms:W3CDTF">2020-06-19T10:08:44Z</dcterms:modified>
</cp:coreProperties>
</file>