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7" r:id="rId6"/>
    <p:sldId id="262" r:id="rId7"/>
    <p:sldId id="264" r:id="rId8"/>
    <p:sldId id="263" r:id="rId9"/>
    <p:sldId id="265" r:id="rId10"/>
    <p:sldId id="268" r:id="rId11"/>
    <p:sldId id="270" r:id="rId12"/>
    <p:sldId id="275" r:id="rId13"/>
    <p:sldId id="269" r:id="rId14"/>
    <p:sldId id="271" r:id="rId15"/>
    <p:sldId id="276" r:id="rId16"/>
    <p:sldId id="272" r:id="rId17"/>
    <p:sldId id="277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8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60FDB-5533-4FA4-AF48-724223FA0CE4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90CA-8809-4A9C-9EC4-5D8226792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259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60FDB-5533-4FA4-AF48-724223FA0CE4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90CA-8809-4A9C-9EC4-5D8226792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413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60FDB-5533-4FA4-AF48-724223FA0CE4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90CA-8809-4A9C-9EC4-5D8226792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138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60FDB-5533-4FA4-AF48-724223FA0CE4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90CA-8809-4A9C-9EC4-5D8226792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80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60FDB-5533-4FA4-AF48-724223FA0CE4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90CA-8809-4A9C-9EC4-5D8226792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33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60FDB-5533-4FA4-AF48-724223FA0CE4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90CA-8809-4A9C-9EC4-5D8226792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35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60FDB-5533-4FA4-AF48-724223FA0CE4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90CA-8809-4A9C-9EC4-5D8226792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52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60FDB-5533-4FA4-AF48-724223FA0CE4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90CA-8809-4A9C-9EC4-5D8226792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052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60FDB-5533-4FA4-AF48-724223FA0CE4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90CA-8809-4A9C-9EC4-5D8226792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955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60FDB-5533-4FA4-AF48-724223FA0CE4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90CA-8809-4A9C-9EC4-5D8226792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172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60FDB-5533-4FA4-AF48-724223FA0CE4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90CA-8809-4A9C-9EC4-5D8226792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011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60FDB-5533-4FA4-AF48-724223FA0CE4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B90CA-8809-4A9C-9EC4-5D8226792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60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1864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5686" y="1499054"/>
            <a:ext cx="1168908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1864 г. </a:t>
            </a:r>
            <a:r>
              <a:rPr lang="ru-RU" sz="4400" dirty="0" smtClean="0"/>
              <a:t>– земская реформа</a:t>
            </a:r>
          </a:p>
          <a:p>
            <a:pPr marL="0" indent="0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1870 г. </a:t>
            </a:r>
            <a:r>
              <a:rPr lang="ru-RU" sz="4400" dirty="0" smtClean="0"/>
              <a:t>– городская реформа </a:t>
            </a:r>
          </a:p>
          <a:p>
            <a:pPr marL="0" indent="0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1864 г. </a:t>
            </a:r>
            <a:r>
              <a:rPr lang="ru-RU" sz="4400" dirty="0" smtClean="0"/>
              <a:t>– судебная реформа</a:t>
            </a:r>
          </a:p>
          <a:p>
            <a:pPr marL="0" indent="0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1863-1874 гг. </a:t>
            </a:r>
            <a:r>
              <a:rPr lang="ru-RU" sz="4400" dirty="0" smtClean="0"/>
              <a:t>– военные реформы</a:t>
            </a:r>
          </a:p>
          <a:p>
            <a:pPr marL="0" indent="0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1864-1865 гг. </a:t>
            </a:r>
            <a:r>
              <a:rPr lang="ru-RU" sz="4400" dirty="0" smtClean="0"/>
              <a:t>– реформы просвещения и печати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599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239668" y="1376899"/>
            <a:ext cx="5174807" cy="49385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 dirty="0"/>
              <a:t>Городской голова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6239668" y="2441816"/>
            <a:ext cx="5174807" cy="4978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 dirty="0"/>
              <a:t>Городская управа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239668" y="3510743"/>
            <a:ext cx="5174807" cy="50804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 dirty="0"/>
              <a:t>Городская дума – 4 </a:t>
            </a:r>
            <a:r>
              <a:rPr lang="ru-RU" altLang="ru-RU" sz="3200" dirty="0" smtClean="0"/>
              <a:t>года</a:t>
            </a:r>
            <a:endParaRPr lang="ru-RU" altLang="ru-RU" sz="3200" dirty="0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86306" y="5170489"/>
            <a:ext cx="3760175" cy="93503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 dirty="0"/>
              <a:t>Крупные </a:t>
            </a:r>
          </a:p>
          <a:p>
            <a:pPr algn="ctr"/>
            <a:r>
              <a:rPr lang="ru-RU" altLang="ru-RU" sz="3200" dirty="0"/>
              <a:t>налогоплательщики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359581" y="5170489"/>
            <a:ext cx="3760175" cy="93503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 dirty="0"/>
              <a:t>Средние </a:t>
            </a:r>
          </a:p>
          <a:p>
            <a:pPr algn="ctr"/>
            <a:r>
              <a:rPr lang="ru-RU" altLang="ru-RU" sz="3200" dirty="0"/>
              <a:t>налогоплательщики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8396509" y="5170489"/>
            <a:ext cx="3744118" cy="93503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 dirty="0"/>
              <a:t>Мелкие </a:t>
            </a:r>
            <a:endParaRPr lang="ru-RU" altLang="ru-RU" sz="2000" dirty="0"/>
          </a:p>
          <a:p>
            <a:pPr algn="ctr"/>
            <a:r>
              <a:rPr lang="ru-RU" altLang="ru-RU" sz="3200" dirty="0"/>
              <a:t>налогоплательщики</a:t>
            </a: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 flipV="1">
            <a:off x="3300694" y="4216341"/>
            <a:ext cx="4578372" cy="8883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V="1">
            <a:off x="7678271" y="4128529"/>
            <a:ext cx="874058" cy="9107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 flipH="1" flipV="1">
            <a:off x="9426388" y="4128530"/>
            <a:ext cx="2025396" cy="1013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 flipV="1">
            <a:off x="9134547" y="2939680"/>
            <a:ext cx="0" cy="4982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3057453" y="6322638"/>
            <a:ext cx="6077094" cy="43030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 i="1" dirty="0" smtClean="0"/>
              <a:t>Имущественный ценз</a:t>
            </a:r>
            <a:endParaRPr lang="ru-RU" altLang="ru-RU" sz="3200" i="1" dirty="0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>
            <a:off x="9103659" y="1936377"/>
            <a:ext cx="5022" cy="5054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361721" y="1088119"/>
            <a:ext cx="5877947" cy="33494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altLang="ru-RU" sz="2800" b="1" dirty="0"/>
              <a:t>Функции</a:t>
            </a:r>
          </a:p>
          <a:p>
            <a:pPr>
              <a:buFontTx/>
              <a:buChar char="•"/>
            </a:pPr>
            <a:r>
              <a:rPr lang="ru-RU" altLang="ru-RU" sz="2800" dirty="0" smtClean="0"/>
              <a:t> Благоустройство  города</a:t>
            </a:r>
            <a:endParaRPr lang="ru-RU" altLang="ru-RU" sz="2800" dirty="0"/>
          </a:p>
          <a:p>
            <a:pPr>
              <a:buFontTx/>
              <a:buChar char="•"/>
            </a:pPr>
            <a:r>
              <a:rPr lang="ru-RU" altLang="ru-RU" sz="2800" dirty="0" smtClean="0"/>
              <a:t> Попечение </a:t>
            </a:r>
            <a:r>
              <a:rPr lang="ru-RU" altLang="ru-RU" sz="2800" dirty="0"/>
              <a:t>о местной </a:t>
            </a:r>
            <a:r>
              <a:rPr lang="ru-RU" altLang="ru-RU" sz="2800" dirty="0" smtClean="0"/>
              <a:t> торговле </a:t>
            </a:r>
            <a:r>
              <a:rPr lang="ru-RU" altLang="ru-RU" sz="2800" dirty="0"/>
              <a:t>и </a:t>
            </a:r>
          </a:p>
          <a:p>
            <a:r>
              <a:rPr lang="ru-RU" altLang="ru-RU" sz="2800" dirty="0"/>
              <a:t>промышленности</a:t>
            </a:r>
          </a:p>
          <a:p>
            <a:pPr>
              <a:buFontTx/>
              <a:buChar char="•"/>
            </a:pPr>
            <a:r>
              <a:rPr lang="ru-RU" altLang="ru-RU" sz="2800" dirty="0"/>
              <a:t> Здравоохранение</a:t>
            </a:r>
          </a:p>
          <a:p>
            <a:pPr>
              <a:buFontTx/>
              <a:buChar char="•"/>
            </a:pPr>
            <a:r>
              <a:rPr lang="ru-RU" altLang="ru-RU" sz="2800" dirty="0"/>
              <a:t> Образование</a:t>
            </a:r>
          </a:p>
          <a:p>
            <a:pPr>
              <a:buFontTx/>
              <a:buChar char="•"/>
            </a:pPr>
            <a:r>
              <a:rPr lang="ru-RU" altLang="ru-RU" sz="2800" dirty="0"/>
              <a:t> Санитарные  и </a:t>
            </a:r>
            <a:r>
              <a:rPr lang="ru-RU" altLang="ru-RU" sz="2800" dirty="0" smtClean="0"/>
              <a:t>противопожарные </a:t>
            </a:r>
            <a:endParaRPr lang="ru-RU" altLang="ru-RU" sz="2800" dirty="0"/>
          </a:p>
          <a:p>
            <a:r>
              <a:rPr lang="ru-RU" altLang="ru-RU" sz="2800" dirty="0"/>
              <a:t>меры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45459" y="225202"/>
            <a:ext cx="10877761" cy="862917"/>
          </a:xfrm>
        </p:spPr>
        <p:txBody>
          <a:bodyPr>
            <a:normAutofit/>
          </a:bodyPr>
          <a:lstStyle/>
          <a:p>
            <a:pPr algn="ctr"/>
            <a:r>
              <a:rPr lang="ru-RU" sz="4600" b="1" i="1" dirty="0">
                <a:solidFill>
                  <a:srgbClr val="FF0000"/>
                </a:solidFill>
              </a:rPr>
              <a:t>Городская реформа </a:t>
            </a:r>
            <a:r>
              <a:rPr lang="ru-RU" sz="4600" b="1" i="1" dirty="0" smtClean="0">
                <a:solidFill>
                  <a:srgbClr val="FF0000"/>
                </a:solidFill>
              </a:rPr>
              <a:t>187 0 </a:t>
            </a:r>
            <a:r>
              <a:rPr lang="ru-RU" sz="4600" b="1" i="1" dirty="0">
                <a:solidFill>
                  <a:srgbClr val="FF0000"/>
                </a:solidFill>
              </a:rPr>
              <a:t>г.</a:t>
            </a:r>
            <a:endParaRPr lang="ru-RU" sz="46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11846859" y="1623825"/>
            <a:ext cx="13447" cy="20682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11401030" y="1605779"/>
            <a:ext cx="445829" cy="20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1451784" y="3692053"/>
            <a:ext cx="3950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5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</a:rPr>
              <a:t>Домашнее задание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/>
              <a:t>Параграф 21-22 (Стр. 144-147)</a:t>
            </a:r>
          </a:p>
          <a:p>
            <a:pPr marL="0" indent="0">
              <a:buNone/>
            </a:pPr>
            <a:r>
              <a:rPr lang="ru-RU" sz="4800" dirty="0"/>
              <a:t>В</a:t>
            </a:r>
            <a:r>
              <a:rPr lang="ru-RU" sz="4800" dirty="0" smtClean="0"/>
              <a:t>опросы 1-2 – устно</a:t>
            </a:r>
          </a:p>
          <a:p>
            <a:pPr marL="0" indent="0">
              <a:buNone/>
            </a:pPr>
            <a:r>
              <a:rPr lang="ru-RU" sz="4800" dirty="0" smtClean="0"/>
              <a:t>Задания к документам </a:t>
            </a:r>
            <a:r>
              <a:rPr lang="ru-RU" sz="4800" dirty="0"/>
              <a:t>1</a:t>
            </a:r>
            <a:r>
              <a:rPr lang="ru-RU" sz="4800" dirty="0" smtClean="0"/>
              <a:t> - письменно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65035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18" name="Rectangle 2"/>
          <p:cNvSpPr>
            <a:spLocks noChangeArrowheads="1"/>
          </p:cNvSpPr>
          <p:nvPr/>
        </p:nvSpPr>
        <p:spPr bwMode="auto">
          <a:xfrm>
            <a:off x="437809" y="2375036"/>
            <a:ext cx="4454028" cy="108108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3200" b="1" dirty="0" smtClean="0"/>
              <a:t>ОБЩИЙ СУД</a:t>
            </a:r>
          </a:p>
          <a:p>
            <a:pPr algn="ctr" eaLnBrk="1" hangingPunct="1"/>
            <a:r>
              <a:rPr lang="ru-RU" altLang="ru-RU" sz="2800" dirty="0" smtClean="0"/>
              <a:t>Судебная палата</a:t>
            </a:r>
            <a:endParaRPr lang="ru-RU" altLang="ru-RU" sz="2800" dirty="0"/>
          </a:p>
        </p:txBody>
      </p:sp>
      <p:sp useBgFill="1">
        <p:nvSpPr>
          <p:cNvPr id="9219" name="Rectangle 4"/>
          <p:cNvSpPr>
            <a:spLocks noChangeArrowheads="1"/>
          </p:cNvSpPr>
          <p:nvPr/>
        </p:nvSpPr>
        <p:spPr bwMode="auto">
          <a:xfrm>
            <a:off x="487816" y="3702864"/>
            <a:ext cx="4381001" cy="129698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3200" b="1" dirty="0"/>
              <a:t>Окружной суд</a:t>
            </a:r>
          </a:p>
          <a:p>
            <a:pPr algn="ctr" eaLnBrk="1" hangingPunct="1"/>
            <a:r>
              <a:rPr lang="ru-RU" altLang="ru-RU" sz="2800" dirty="0"/>
              <a:t>Суд присяжных,</a:t>
            </a:r>
          </a:p>
          <a:p>
            <a:pPr algn="ctr" eaLnBrk="1" hangingPunct="1"/>
            <a:r>
              <a:rPr lang="ru-RU" altLang="ru-RU" sz="2800" dirty="0"/>
              <a:t> </a:t>
            </a:r>
            <a:r>
              <a:rPr lang="ru-RU" altLang="ru-RU" sz="2800" dirty="0" smtClean="0"/>
              <a:t>прокурор, адвокат</a:t>
            </a:r>
            <a:endParaRPr lang="ru-RU" altLang="ru-RU" sz="3200" dirty="0"/>
          </a:p>
        </p:txBody>
      </p:sp>
      <p:sp useBgFill="1">
        <p:nvSpPr>
          <p:cNvPr id="9220" name="Rectangle 5"/>
          <p:cNvSpPr>
            <a:spLocks noChangeArrowheads="1"/>
          </p:cNvSpPr>
          <p:nvPr/>
        </p:nvSpPr>
        <p:spPr bwMode="auto">
          <a:xfrm>
            <a:off x="474322" y="5262919"/>
            <a:ext cx="4381001" cy="10795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800" dirty="0"/>
              <a:t>Сложные уголовные и</a:t>
            </a:r>
          </a:p>
          <a:p>
            <a:pPr algn="ctr" eaLnBrk="1" hangingPunct="1"/>
            <a:r>
              <a:rPr lang="ru-RU" altLang="ru-RU" sz="2800" dirty="0"/>
              <a:t>гражданские дела</a:t>
            </a:r>
          </a:p>
        </p:txBody>
      </p:sp>
      <p:sp useBgFill="1">
        <p:nvSpPr>
          <p:cNvPr id="9221" name="Rectangle 6"/>
          <p:cNvSpPr>
            <a:spLocks noChangeArrowheads="1"/>
          </p:cNvSpPr>
          <p:nvPr/>
        </p:nvSpPr>
        <p:spPr bwMode="auto">
          <a:xfrm>
            <a:off x="4872039" y="1049338"/>
            <a:ext cx="3228248" cy="72231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/>
              <a:t>Сенат</a:t>
            </a:r>
          </a:p>
        </p:txBody>
      </p:sp>
      <p:sp useBgFill="1">
        <p:nvSpPr>
          <p:cNvPr id="9222" name="Rectangle 7"/>
          <p:cNvSpPr>
            <a:spLocks noChangeArrowheads="1"/>
          </p:cNvSpPr>
          <p:nvPr/>
        </p:nvSpPr>
        <p:spPr bwMode="auto">
          <a:xfrm>
            <a:off x="7723325" y="3570288"/>
            <a:ext cx="4307566" cy="133429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800" dirty="0"/>
              <a:t>- мелкие уголовные и</a:t>
            </a:r>
          </a:p>
          <a:p>
            <a:pPr algn="ctr" eaLnBrk="1" hangingPunct="1"/>
            <a:r>
              <a:rPr lang="ru-RU" altLang="ru-RU" sz="2800" dirty="0"/>
              <a:t>гражданские дела</a:t>
            </a:r>
          </a:p>
          <a:p>
            <a:pPr algn="ctr" eaLnBrk="1" hangingPunct="1">
              <a:buFontTx/>
              <a:buChar char="-"/>
            </a:pPr>
            <a:r>
              <a:rPr lang="ru-RU" altLang="ru-RU" sz="2800" dirty="0"/>
              <a:t> мировой судья </a:t>
            </a:r>
          </a:p>
        </p:txBody>
      </p:sp>
      <p:sp useBgFill="1">
        <p:nvSpPr>
          <p:cNvPr id="9223" name="Rectangle 8"/>
          <p:cNvSpPr>
            <a:spLocks noChangeArrowheads="1"/>
          </p:cNvSpPr>
          <p:nvPr/>
        </p:nvSpPr>
        <p:spPr bwMode="auto">
          <a:xfrm>
            <a:off x="7723325" y="5010946"/>
            <a:ext cx="4307564" cy="172957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800" dirty="0"/>
              <a:t>М</a:t>
            </a:r>
            <a:r>
              <a:rPr lang="ru-RU" altLang="ru-RU" sz="2800" dirty="0" smtClean="0"/>
              <a:t>ировой </a:t>
            </a:r>
            <a:r>
              <a:rPr lang="ru-RU" altLang="ru-RU" sz="2800" dirty="0"/>
              <a:t>судья</a:t>
            </a:r>
          </a:p>
          <a:p>
            <a:pPr algn="ctr" eaLnBrk="1" hangingPunct="1"/>
            <a:r>
              <a:rPr lang="ru-RU" altLang="ru-RU" sz="2800" dirty="0" smtClean="0"/>
              <a:t>(образовательный </a:t>
            </a:r>
            <a:r>
              <a:rPr lang="ru-RU" altLang="ru-RU" sz="2800" dirty="0"/>
              <a:t>и </a:t>
            </a:r>
          </a:p>
          <a:p>
            <a:pPr algn="ctr" eaLnBrk="1" hangingPunct="1"/>
            <a:r>
              <a:rPr lang="ru-RU" altLang="ru-RU" sz="2800" dirty="0"/>
              <a:t>имущественный ценз, </a:t>
            </a:r>
          </a:p>
          <a:p>
            <a:pPr algn="ctr" eaLnBrk="1" hangingPunct="1"/>
            <a:r>
              <a:rPr lang="ru-RU" altLang="ru-RU" sz="2800" dirty="0"/>
              <a:t>3 года)</a:t>
            </a:r>
            <a:endParaRPr lang="ru-RU" altLang="ru-RU" sz="3200" dirty="0">
              <a:solidFill>
                <a:srgbClr val="FFFFCC"/>
              </a:solidFill>
            </a:endParaRPr>
          </a:p>
        </p:txBody>
      </p:sp>
      <p:sp useBgFill="1">
        <p:nvSpPr>
          <p:cNvPr id="9227" name="Rectangle 17"/>
          <p:cNvSpPr>
            <a:spLocks noChangeArrowheads="1"/>
          </p:cNvSpPr>
          <p:nvPr/>
        </p:nvSpPr>
        <p:spPr bwMode="auto">
          <a:xfrm>
            <a:off x="7796348" y="2438005"/>
            <a:ext cx="4234541" cy="104298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3200" b="1" dirty="0" smtClean="0"/>
              <a:t>МИРОВОЙ СУД</a:t>
            </a:r>
            <a:endParaRPr lang="ru-RU" altLang="ru-RU" sz="3200" b="1" dirty="0"/>
          </a:p>
        </p:txBody>
      </p:sp>
      <p:cxnSp>
        <p:nvCxnSpPr>
          <p:cNvPr id="9228" name="AutoShape 20"/>
          <p:cNvCxnSpPr>
            <a:cxnSpLocks noChangeShapeType="1"/>
          </p:cNvCxnSpPr>
          <p:nvPr/>
        </p:nvCxnSpPr>
        <p:spPr bwMode="auto">
          <a:xfrm flipV="1">
            <a:off x="4868817" y="3100456"/>
            <a:ext cx="73025" cy="1116013"/>
          </a:xfrm>
          <a:prstGeom prst="curvedConnector3">
            <a:avLst>
              <a:gd name="adj1" fmla="val 41087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29" name="Rectangle 21"/>
          <p:cNvSpPr>
            <a:spLocks noChangeArrowheads="1"/>
          </p:cNvSpPr>
          <p:nvPr/>
        </p:nvSpPr>
        <p:spPr bwMode="auto">
          <a:xfrm>
            <a:off x="5232400" y="3570289"/>
            <a:ext cx="2200366" cy="434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800" dirty="0"/>
              <a:t>апелляция</a:t>
            </a:r>
          </a:p>
        </p:txBody>
      </p:sp>
      <p:sp>
        <p:nvSpPr>
          <p:cNvPr id="9232" name="Line 24"/>
          <p:cNvSpPr>
            <a:spLocks noChangeShapeType="1"/>
          </p:cNvSpPr>
          <p:nvPr/>
        </p:nvSpPr>
        <p:spPr bwMode="auto">
          <a:xfrm flipH="1">
            <a:off x="2664823" y="1912938"/>
            <a:ext cx="3200400" cy="32081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42" name="Rectangle 2"/>
          <p:cNvSpPr>
            <a:spLocks noChangeArrowheads="1"/>
          </p:cNvSpPr>
          <p:nvPr/>
        </p:nvSpPr>
        <p:spPr bwMode="auto">
          <a:xfrm>
            <a:off x="1981200" y="404814"/>
            <a:ext cx="82296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4000" b="1" i="1" dirty="0">
                <a:solidFill>
                  <a:srgbClr val="FF0000"/>
                </a:solidFill>
                <a:effectLst/>
              </a:rPr>
              <a:t>Судебная реформа 1864 г.</a:t>
            </a:r>
          </a:p>
        </p:txBody>
      </p:sp>
      <p:sp>
        <p:nvSpPr>
          <p:cNvPr id="9236" name="Line 28"/>
          <p:cNvSpPr>
            <a:spLocks noChangeShapeType="1"/>
          </p:cNvSpPr>
          <p:nvPr/>
        </p:nvSpPr>
        <p:spPr bwMode="auto">
          <a:xfrm>
            <a:off x="6936377" y="1912939"/>
            <a:ext cx="3108960" cy="43576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6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2070" y="1594985"/>
            <a:ext cx="11850188" cy="5007521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altLang="ru-RU" sz="3200" b="1" dirty="0"/>
              <a:t>Равенство</a:t>
            </a:r>
            <a:r>
              <a:rPr lang="ru-RU" altLang="ru-RU" sz="3200" dirty="0"/>
              <a:t> граждан перед законом.</a:t>
            </a:r>
          </a:p>
          <a:p>
            <a:pPr>
              <a:lnSpc>
                <a:spcPct val="80000"/>
              </a:lnSpc>
            </a:pPr>
            <a:r>
              <a:rPr lang="ru-RU" altLang="ru-RU" sz="3200" b="1" dirty="0"/>
              <a:t>Несменяемость</a:t>
            </a:r>
            <a:r>
              <a:rPr lang="ru-RU" altLang="ru-RU" sz="3200" dirty="0"/>
              <a:t> судей и </a:t>
            </a:r>
            <a:r>
              <a:rPr lang="ru-RU" altLang="ru-RU" sz="3200" b="1" dirty="0"/>
              <a:t>независимость</a:t>
            </a:r>
            <a:r>
              <a:rPr lang="ru-RU" altLang="ru-RU" sz="3200" dirty="0"/>
              <a:t> их от администрации.</a:t>
            </a:r>
          </a:p>
          <a:p>
            <a:pPr>
              <a:lnSpc>
                <a:spcPct val="80000"/>
              </a:lnSpc>
            </a:pPr>
            <a:r>
              <a:rPr lang="ru-RU" altLang="ru-RU" sz="3200" b="1" dirty="0"/>
              <a:t>Гласность</a:t>
            </a:r>
            <a:r>
              <a:rPr lang="ru-RU" altLang="ru-RU" sz="3200" dirty="0"/>
              <a:t> судопроизводства.</a:t>
            </a:r>
          </a:p>
          <a:p>
            <a:pPr>
              <a:lnSpc>
                <a:spcPct val="80000"/>
              </a:lnSpc>
            </a:pPr>
            <a:r>
              <a:rPr lang="ru-RU" altLang="ru-RU" sz="3200" b="1" dirty="0"/>
              <a:t>Состязательность</a:t>
            </a:r>
            <a:r>
              <a:rPr lang="ru-RU" altLang="ru-RU" sz="3200" dirty="0"/>
              <a:t> судопроизводства (обвинение – защита); учреждена </a:t>
            </a:r>
            <a:r>
              <a:rPr lang="ru-RU" altLang="ru-RU" sz="3200" b="1" dirty="0"/>
              <a:t>адвокатура</a:t>
            </a:r>
            <a:r>
              <a:rPr lang="ru-RU" altLang="ru-RU" sz="3200" dirty="0"/>
              <a:t> (присяжные поверенные).</a:t>
            </a:r>
          </a:p>
          <a:p>
            <a:pPr>
              <a:lnSpc>
                <a:spcPct val="80000"/>
              </a:lnSpc>
            </a:pPr>
            <a:r>
              <a:rPr lang="ru-RU" altLang="ru-RU" sz="3200" dirty="0"/>
              <a:t>Институт </a:t>
            </a:r>
            <a:r>
              <a:rPr lang="ru-RU" altLang="ru-RU" sz="3200" b="1" dirty="0"/>
              <a:t>присяжных заседателей</a:t>
            </a:r>
            <a:r>
              <a:rPr lang="ru-RU" altLang="ru-RU" sz="3200" dirty="0"/>
              <a:t> для рассмотрения сложных уголовных дел.</a:t>
            </a:r>
          </a:p>
          <a:p>
            <a:pPr>
              <a:lnSpc>
                <a:spcPct val="80000"/>
              </a:lnSpc>
            </a:pPr>
            <a:r>
              <a:rPr lang="ru-RU" altLang="ru-RU" sz="3200" dirty="0"/>
              <a:t>Институт </a:t>
            </a:r>
            <a:r>
              <a:rPr lang="ru-RU" altLang="ru-RU" sz="3200" b="1" dirty="0"/>
              <a:t>следователей</a:t>
            </a:r>
          </a:p>
          <a:p>
            <a:pPr>
              <a:lnSpc>
                <a:spcPct val="80000"/>
              </a:lnSpc>
            </a:pPr>
            <a:r>
              <a:rPr lang="ru-RU" altLang="ru-RU" sz="3200" dirty="0"/>
              <a:t>Но! Сохранились </a:t>
            </a:r>
            <a:r>
              <a:rPr lang="ru-RU" altLang="ru-RU" sz="3200" b="1" dirty="0"/>
              <a:t>сословные суды</a:t>
            </a:r>
            <a:r>
              <a:rPr lang="ru-RU" altLang="ru-RU" sz="3200" dirty="0"/>
              <a:t> (для крестьян, духовенства, военных и высших чиновников).</a:t>
            </a:r>
          </a:p>
        </p:txBody>
      </p:sp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3148149" y="253322"/>
            <a:ext cx="8503920" cy="439328"/>
          </a:xfrm>
          <a:prstGeom prst="wedgeRectCallout">
            <a:avLst>
              <a:gd name="adj1" fmla="val -20575"/>
              <a:gd name="adj2" fmla="val 12412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dirty="0">
                <a:solidFill>
                  <a:srgbClr val="FF0000"/>
                </a:solidFill>
              </a:rPr>
              <a:t>Наиболее последовательная и прогрессивная</a:t>
            </a:r>
          </a:p>
        </p:txBody>
      </p:sp>
      <p:sp>
        <p:nvSpPr>
          <p:cNvPr id="28677" name="Rectangle 2"/>
          <p:cNvSpPr>
            <a:spLocks noChangeArrowheads="1"/>
          </p:cNvSpPr>
          <p:nvPr/>
        </p:nvSpPr>
        <p:spPr bwMode="auto">
          <a:xfrm>
            <a:off x="1981199" y="692650"/>
            <a:ext cx="9187543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ru-RU" altLang="ru-RU" b="1" i="1" dirty="0">
                <a:solidFill>
                  <a:srgbClr val="FF0000"/>
                </a:solidFill>
                <a:effectLst/>
              </a:rPr>
              <a:t>Судебная реформа 1864 г.</a:t>
            </a:r>
          </a:p>
        </p:txBody>
      </p:sp>
    </p:spTree>
    <p:extLst>
      <p:ext uri="{BB962C8B-B14F-4D97-AF65-F5344CB8AC3E}">
        <p14:creationId xmlns:p14="http://schemas.microsoft.com/office/powerpoint/2010/main" val="46558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  <p:bldP spid="3379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394959" y="233107"/>
            <a:ext cx="8506994" cy="922579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ru-RU" altLang="ru-RU" b="1" i="1" dirty="0">
                <a:solidFill>
                  <a:srgbClr val="FF0000"/>
                </a:solidFill>
              </a:rPr>
              <a:t>Военная  реформа 1863 - 1874 гг.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4958" y="1096963"/>
            <a:ext cx="11585243" cy="5761037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ru-RU" altLang="ru-RU" b="1" dirty="0" smtClean="0"/>
              <a:t>	Д.А</a:t>
            </a:r>
            <a:r>
              <a:rPr lang="ru-RU" altLang="ru-RU" b="1" dirty="0"/>
              <a:t>. </a:t>
            </a:r>
            <a:r>
              <a:rPr lang="ru-RU" altLang="ru-RU" b="1" dirty="0" err="1"/>
              <a:t>Милютин</a:t>
            </a:r>
            <a:r>
              <a:rPr lang="ru-RU" altLang="ru-RU" dirty="0"/>
              <a:t> – военный министр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ru-RU" altLang="ru-RU" sz="3200" b="1" i="1" dirty="0">
                <a:solidFill>
                  <a:srgbClr val="FF0000"/>
                </a:solidFill>
              </a:rPr>
              <a:t>1863-1864 гг. </a:t>
            </a:r>
            <a:endParaRPr lang="ru-RU" altLang="ru-RU" sz="3200" b="1" i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altLang="ru-RU" sz="3200" dirty="0" smtClean="0"/>
              <a:t>реформирование военно-учебных заведений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ru-RU" altLang="ru-RU" sz="3200" dirty="0" smtClean="0"/>
              <a:t> (военные гимназии, военные училища, юнкерские училища, Военно-юридическая академия (1867), Морская академия (1877)), </a:t>
            </a:r>
          </a:p>
          <a:p>
            <a:pPr>
              <a:defRPr/>
            </a:pPr>
            <a:r>
              <a:rPr lang="ru-RU" altLang="ru-RU" sz="3200" dirty="0" smtClean="0"/>
              <a:t>образование </a:t>
            </a:r>
            <a:r>
              <a:rPr lang="ru-RU" altLang="ru-RU" sz="3200" dirty="0"/>
              <a:t>военных </a:t>
            </a:r>
            <a:r>
              <a:rPr lang="ru-RU" altLang="ru-RU" sz="3200" dirty="0" smtClean="0"/>
              <a:t>округов</a:t>
            </a:r>
            <a:endParaRPr lang="ru-RU" alt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8070" y="233107"/>
            <a:ext cx="2092132" cy="231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86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357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6"/>
            <a:ext cx="11049000" cy="6166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>
                <a:solidFill>
                  <a:srgbClr val="FF0000"/>
                </a:solidFill>
              </a:rPr>
              <a:t>1874 г. </a:t>
            </a:r>
            <a:r>
              <a:rPr lang="ru-RU" sz="4000" dirty="0"/>
              <a:t>– «Устав о воинской повинности»</a:t>
            </a:r>
          </a:p>
          <a:p>
            <a:r>
              <a:rPr lang="ru-RU" sz="4000" dirty="0" smtClean="0"/>
              <a:t> введение </a:t>
            </a:r>
            <a:r>
              <a:rPr lang="ru-RU" sz="4000" dirty="0"/>
              <a:t>всеобщей воинской повинности с 20 (21) лет</a:t>
            </a:r>
          </a:p>
          <a:p>
            <a:r>
              <a:rPr lang="ru-RU" sz="4000" dirty="0"/>
              <a:t>сокращение срока службы:</a:t>
            </a:r>
          </a:p>
          <a:p>
            <a:pPr marL="0" indent="0">
              <a:buNone/>
            </a:pPr>
            <a:r>
              <a:rPr lang="ru-RU" sz="4000" dirty="0"/>
              <a:t>сухопутные 15 лет (6+9), флот 10 лет (7+3)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000" dirty="0"/>
              <a:t>Отмена телесных наказаний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000" dirty="0"/>
              <a:t>Улучшение быта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000" dirty="0"/>
              <a:t>Перевооружение армии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000" dirty="0"/>
              <a:t>Изменена система боевой подготовки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257034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294" y="211139"/>
            <a:ext cx="12012706" cy="528449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4000" b="1" i="1" dirty="0">
                <a:solidFill>
                  <a:srgbClr val="FF0000"/>
                </a:solidFill>
              </a:rPr>
              <a:t>Реформы в области народного образования 1863-1864 гг.</a:t>
            </a: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1048871" y="848425"/>
            <a:ext cx="2887335" cy="85099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latin typeface="Arial" panose="020B0604020202020204" pitchFamily="34" charset="0"/>
              </a:rPr>
              <a:t>Начальное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latin typeface="Arial" panose="020B0604020202020204" pitchFamily="34" charset="0"/>
              </a:rPr>
              <a:t>образование</a:t>
            </a:r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4760680" y="793611"/>
            <a:ext cx="2887335" cy="90580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latin typeface="Arial" panose="020B0604020202020204" pitchFamily="34" charset="0"/>
              </a:rPr>
              <a:t>Среднее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latin typeface="Arial" panose="020B0604020202020204" pitchFamily="34" charset="0"/>
              </a:rPr>
              <a:t>образование</a:t>
            </a:r>
          </a:p>
        </p:txBody>
      </p:sp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8472489" y="793610"/>
            <a:ext cx="2880519" cy="90580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latin typeface="Arial" panose="020B0604020202020204" pitchFamily="34" charset="0"/>
              </a:rPr>
              <a:t>Высшее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latin typeface="Arial" panose="020B0604020202020204" pitchFamily="34" charset="0"/>
              </a:rPr>
              <a:t>образование</a:t>
            </a: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457200" y="1701800"/>
            <a:ext cx="3765176" cy="119877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latin typeface="Arial" panose="020B0604020202020204" pitchFamily="34" charset="0"/>
              </a:rPr>
              <a:t>«Положение о начальных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latin typeface="Arial" panose="020B0604020202020204" pitchFamily="34" charset="0"/>
              </a:rPr>
              <a:t>народных училищах»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latin typeface="Arial" panose="020B0604020202020204" pitchFamily="34" charset="0"/>
              </a:rPr>
              <a:t>1864 г.</a:t>
            </a: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457200" y="2889250"/>
            <a:ext cx="3765176" cy="14747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latin typeface="Arial" panose="020B0604020202020204" pitchFamily="34" charset="0"/>
              </a:rPr>
              <a:t>Учебные заведения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latin typeface="Arial" panose="020B0604020202020204" pitchFamily="34" charset="0"/>
              </a:rPr>
              <a:t>могли открывать земства,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latin typeface="Arial" panose="020B0604020202020204" pitchFamily="34" charset="0"/>
              </a:rPr>
              <a:t>общественные </a:t>
            </a:r>
            <a:r>
              <a:rPr lang="ru-RU" altLang="ru-RU" sz="2000" dirty="0" smtClean="0">
                <a:latin typeface="Arial" panose="020B0604020202020204" pitchFamily="34" charset="0"/>
              </a:rPr>
              <a:t>организации,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 smtClean="0">
                <a:latin typeface="Arial" panose="020B0604020202020204" pitchFamily="34" charset="0"/>
              </a:rPr>
              <a:t> </a:t>
            </a:r>
            <a:r>
              <a:rPr lang="ru-RU" altLang="ru-RU" sz="2000" dirty="0">
                <a:latin typeface="Arial" panose="020B0604020202020204" pitchFamily="34" charset="0"/>
              </a:rPr>
              <a:t>частные лица</a:t>
            </a: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4510881" y="1698228"/>
            <a:ext cx="3490119" cy="120234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latin typeface="Arial" panose="020B0604020202020204" pitchFamily="34" charset="0"/>
              </a:rPr>
              <a:t>«Положение гимназий и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latin typeface="Arial" panose="020B0604020202020204" pitchFamily="34" charset="0"/>
              </a:rPr>
              <a:t>прогимназий»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latin typeface="Arial" panose="020B0604020202020204" pitchFamily="34" charset="0"/>
              </a:rPr>
              <a:t>1864 г.</a:t>
            </a: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4510880" y="2889250"/>
            <a:ext cx="3490119" cy="8612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latin typeface="Arial" panose="020B0604020202020204" pitchFamily="34" charset="0"/>
              </a:rPr>
              <a:t>Прогимназии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latin typeface="Arial" panose="020B0604020202020204" pitchFamily="34" charset="0"/>
              </a:rPr>
              <a:t>(4 года обучения)</a:t>
            </a:r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4510882" y="3739028"/>
            <a:ext cx="3490117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Гимназии</a:t>
            </a:r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3359151" y="4724400"/>
            <a:ext cx="2447925" cy="11654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u="sng" dirty="0">
                <a:latin typeface="Arial" panose="020B0604020202020204" pitchFamily="34" charset="0"/>
              </a:rPr>
              <a:t>Реальные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latin typeface="Arial" panose="020B0604020202020204" pitchFamily="34" charset="0"/>
              </a:rPr>
              <a:t>Готовили к поступлению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latin typeface="Arial" panose="020B0604020202020204" pitchFamily="34" charset="0"/>
              </a:rPr>
              <a:t>в высшие технические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latin typeface="Arial" panose="020B0604020202020204" pitchFamily="34" charset="0"/>
              </a:rPr>
              <a:t>учебные заведения</a:t>
            </a:r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6024564" y="4778466"/>
            <a:ext cx="2662236" cy="111134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u="sng" dirty="0">
                <a:latin typeface="Arial" panose="020B0604020202020204" pitchFamily="34" charset="0"/>
              </a:rPr>
              <a:t>Классические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Готовили к поступлению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в университет</a:t>
            </a:r>
          </a:p>
        </p:txBody>
      </p:sp>
      <p:sp>
        <p:nvSpPr>
          <p:cNvPr id="34832" name="Rectangle 16"/>
          <p:cNvSpPr>
            <a:spLocks noChangeArrowheads="1"/>
          </p:cNvSpPr>
          <p:nvPr/>
        </p:nvSpPr>
        <p:spPr bwMode="auto">
          <a:xfrm>
            <a:off x="8186319" y="1692112"/>
            <a:ext cx="3485728" cy="120846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«Университетский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устав» 1863 г.</a:t>
            </a:r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8186319" y="2900572"/>
            <a:ext cx="3485728" cy="18238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latin typeface="Arial" panose="020B0604020202020204" pitchFamily="34" charset="0"/>
              </a:rPr>
              <a:t>Автономия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latin typeface="Arial" panose="020B0604020202020204" pitchFamily="34" charset="0"/>
              </a:rPr>
              <a:t>(выборность ректоров,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latin typeface="Arial" panose="020B0604020202020204" pitchFamily="34" charset="0"/>
              </a:rPr>
              <a:t>проректоров, деканов,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latin typeface="Arial" panose="020B0604020202020204" pitchFamily="34" charset="0"/>
              </a:rPr>
              <a:t>профессоров;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latin typeface="Arial" panose="020B0604020202020204" pitchFamily="34" charset="0"/>
              </a:rPr>
              <a:t>создание советов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latin typeface="Arial" panose="020B0604020202020204" pitchFamily="34" charset="0"/>
              </a:rPr>
              <a:t>университетов)</a:t>
            </a:r>
          </a:p>
        </p:txBody>
      </p:sp>
      <p:sp>
        <p:nvSpPr>
          <p:cNvPr id="34834" name="AutoShape 18"/>
          <p:cNvSpPr>
            <a:spLocks noChangeArrowheads="1"/>
          </p:cNvSpPr>
          <p:nvPr/>
        </p:nvSpPr>
        <p:spPr bwMode="auto">
          <a:xfrm>
            <a:off x="179294" y="6021387"/>
            <a:ext cx="11833411" cy="690563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latin typeface="Arial" panose="020B0604020202020204" pitchFamily="34" charset="0"/>
              </a:rPr>
              <a:t>Образование стало более доступным </a:t>
            </a:r>
            <a:r>
              <a:rPr lang="ru-RU" altLang="ru-RU" sz="2400" dirty="0" smtClean="0">
                <a:latin typeface="Arial" panose="020B0604020202020204" pitchFamily="34" charset="0"/>
              </a:rPr>
              <a:t>для представителей </a:t>
            </a:r>
            <a:r>
              <a:rPr lang="ru-RU" altLang="ru-RU" sz="2400" dirty="0">
                <a:latin typeface="Arial" panose="020B0604020202020204" pitchFamily="34" charset="0"/>
              </a:rPr>
              <a:t>различных сословий </a:t>
            </a:r>
          </a:p>
        </p:txBody>
      </p:sp>
      <p:sp>
        <p:nvSpPr>
          <p:cNvPr id="34836" name="Rectangle 20"/>
          <p:cNvSpPr>
            <a:spLocks noChangeArrowheads="1"/>
          </p:cNvSpPr>
          <p:nvPr/>
        </p:nvSpPr>
        <p:spPr bwMode="auto">
          <a:xfrm>
            <a:off x="1882588" y="4868863"/>
            <a:ext cx="1382900" cy="91337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latin typeface="Arial" panose="020B0604020202020204" pitchFamily="34" charset="0"/>
              </a:rPr>
              <a:t>+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latin typeface="Arial" panose="020B0604020202020204" pitchFamily="34" charset="0"/>
              </a:rPr>
              <a:t>женские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latin typeface="Arial" panose="020B0604020202020204" pitchFamily="34" charset="0"/>
              </a:rPr>
              <a:t>гимназии</a:t>
            </a:r>
          </a:p>
        </p:txBody>
      </p:sp>
    </p:spTree>
    <p:extLst>
      <p:ext uri="{BB962C8B-B14F-4D97-AF65-F5344CB8AC3E}">
        <p14:creationId xmlns:p14="http://schemas.microsoft.com/office/powerpoint/2010/main" val="52182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4" grpId="0" animBg="1"/>
      <p:bldP spid="34826" grpId="0" animBg="1"/>
      <p:bldP spid="34827" grpId="0" animBg="1"/>
      <p:bldP spid="34828" grpId="0" animBg="1"/>
      <p:bldP spid="34829" grpId="0" animBg="1"/>
      <p:bldP spid="34830" grpId="0" animBg="1"/>
      <p:bldP spid="34831" grpId="0" animBg="1"/>
      <p:bldP spid="34832" grpId="0" animBg="1"/>
      <p:bldP spid="34833" grpId="0" animBg="1"/>
      <p:bldP spid="34834" grpId="0" animBg="1"/>
      <p:bldP spid="348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Домашнее задание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/>
              <a:t>Параграф 21-22</a:t>
            </a:r>
          </a:p>
          <a:p>
            <a:pPr marL="0" indent="0">
              <a:buNone/>
            </a:pPr>
            <a:r>
              <a:rPr lang="ru-RU" sz="4800" dirty="0" smtClean="0"/>
              <a:t>Вопросы – устно</a:t>
            </a:r>
          </a:p>
          <a:p>
            <a:pPr marL="0" indent="0">
              <a:buNone/>
            </a:pPr>
            <a:r>
              <a:rPr lang="ru-RU" sz="4800" dirty="0" smtClean="0"/>
              <a:t>Задания к документу 2-4 - письменно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408804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9252857" cy="3227568"/>
          </a:xfrm>
        </p:spPr>
        <p:txBody>
          <a:bodyPr>
            <a:normAutofit/>
          </a:bodyPr>
          <a:lstStyle/>
          <a:p>
            <a:r>
              <a:rPr lang="ru-RU" sz="7200" b="1" dirty="0" smtClean="0"/>
              <a:t>Либеральные реформы 60 -70-х гг. </a:t>
            </a:r>
            <a:r>
              <a:rPr lang="en-US" sz="7200" b="1" dirty="0" smtClean="0"/>
              <a:t>XIX </a:t>
            </a:r>
            <a:r>
              <a:rPr lang="ru-RU" sz="7200" b="1" dirty="0" smtClean="0"/>
              <a:t>века</a:t>
            </a:r>
            <a:endParaRPr lang="ru-RU" sz="7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9" y="5107577"/>
            <a:ext cx="9144000" cy="1489166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 smtClean="0"/>
              <a:t>История России</a:t>
            </a:r>
          </a:p>
          <a:p>
            <a:r>
              <a:rPr lang="ru-RU" sz="3200" dirty="0" smtClean="0"/>
              <a:t>8 класс</a:t>
            </a:r>
          </a:p>
          <a:p>
            <a:r>
              <a:rPr lang="ru-RU" sz="3200" dirty="0" smtClean="0"/>
              <a:t>Урок 1 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889966" y="234088"/>
            <a:ext cx="41409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Шитова О. Г.</a:t>
            </a:r>
          </a:p>
          <a:p>
            <a:r>
              <a:rPr lang="ru-RU" sz="3200" dirty="0"/>
              <a:t>МОУ «Лицей № 86»</a:t>
            </a:r>
          </a:p>
          <a:p>
            <a:r>
              <a:rPr lang="ru-RU" sz="3200" dirty="0"/>
              <a:t>г. Ярославль </a:t>
            </a:r>
          </a:p>
        </p:txBody>
      </p:sp>
    </p:spTree>
    <p:extLst>
      <p:ext uri="{BB962C8B-B14F-4D97-AF65-F5344CB8AC3E}">
        <p14:creationId xmlns:p14="http://schemas.microsoft.com/office/powerpoint/2010/main" val="104228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738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873" y="116931"/>
            <a:ext cx="11610703" cy="65973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Дворянское</a:t>
            </a:r>
            <a:r>
              <a:rPr lang="ru-RU" sz="3600" dirty="0" smtClean="0"/>
              <a:t> или </a:t>
            </a:r>
            <a:r>
              <a:rPr lang="ru-RU" sz="3600" b="1" dirty="0" smtClean="0">
                <a:solidFill>
                  <a:srgbClr val="FF0000"/>
                </a:solidFill>
              </a:rPr>
              <a:t>Благородное собрание </a:t>
            </a:r>
            <a:r>
              <a:rPr lang="ru-RU" sz="3600" dirty="0" smtClean="0"/>
              <a:t>— орган дворянского самоуправления в Российской империи, существовавший в период с 1766 по 1917 годы.</a:t>
            </a:r>
          </a:p>
          <a:p>
            <a:pPr marL="0" indent="0">
              <a:buNone/>
            </a:pPr>
            <a:r>
              <a:rPr lang="ru-RU" sz="3600" dirty="0" smtClean="0"/>
              <a:t>Было учреждено в 1785 году </a:t>
            </a:r>
            <a:r>
              <a:rPr lang="ru-RU" sz="3600" b="1" i="1" dirty="0" smtClean="0"/>
              <a:t>Жалованной грамотой дворянству </a:t>
            </a:r>
            <a:r>
              <a:rPr lang="ru-RU" sz="3600" dirty="0" smtClean="0"/>
              <a:t>Екатерины II.</a:t>
            </a:r>
            <a:endParaRPr lang="ru-RU" sz="3600" dirty="0"/>
          </a:p>
          <a:p>
            <a:pPr marL="0" indent="0">
              <a:buNone/>
            </a:pPr>
            <a:r>
              <a:rPr lang="ru-RU" sz="3600" dirty="0" smtClean="0"/>
              <a:t> Участниками собрания являлись представители дворянского общества определенной территории (губерния, уезд). Глава дворянского собрания имел звание </a:t>
            </a:r>
            <a:r>
              <a:rPr lang="ru-RU" sz="3600" b="1" i="1" dirty="0" smtClean="0"/>
              <a:t>предводителя</a:t>
            </a:r>
            <a:r>
              <a:rPr lang="ru-RU" sz="3600" dirty="0" smtClean="0"/>
              <a:t> (выборная должность ). </a:t>
            </a:r>
          </a:p>
          <a:p>
            <a:pPr marL="0" indent="0">
              <a:buNone/>
            </a:pPr>
            <a:r>
              <a:rPr lang="ru-RU" sz="3600" dirty="0" smtClean="0"/>
              <a:t>Дворянские собрания занимались решением локальных общественных вопросов, при этом им запрещалось обсуждение вопросов государственного устройства.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07962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121238"/>
            <a:ext cx="10515600" cy="53380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Дворянское собрание во времена Екатерины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824" y="365125"/>
            <a:ext cx="8240351" cy="549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25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357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83326"/>
            <a:ext cx="10515600" cy="5693637"/>
          </a:xfrm>
        </p:spPr>
        <p:txBody>
          <a:bodyPr>
            <a:noAutofit/>
          </a:bodyPr>
          <a:lstStyle/>
          <a:p>
            <a:r>
              <a:rPr lang="ru-RU" sz="4000" dirty="0" smtClean="0"/>
              <a:t> После отмены крепостного права помещики утратили административную и судебную власть над крестьянами</a:t>
            </a:r>
          </a:p>
          <a:p>
            <a:r>
              <a:rPr lang="ru-RU" sz="4000" dirty="0" smtClean="0"/>
              <a:t> Государство не могло осуществлять всё местное управление руками чиновников: для этого не хватало ни кадров, ни финансовых средств</a:t>
            </a:r>
          </a:p>
          <a:p>
            <a:r>
              <a:rPr lang="ru-RU" sz="4000" dirty="0" smtClean="0"/>
              <a:t> Дворянство требовало повысить его роль в местном управлении в качестве компенсации за утрату власти над крестьянами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76289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31838" y="241151"/>
            <a:ext cx="9478962" cy="961589"/>
          </a:xfrm>
        </p:spPr>
        <p:txBody>
          <a:bodyPr>
            <a:noAutofit/>
          </a:bodyPr>
          <a:lstStyle/>
          <a:p>
            <a:r>
              <a:rPr lang="ru-RU" altLang="ru-RU" sz="5400" b="1" i="1" dirty="0">
                <a:solidFill>
                  <a:srgbClr val="FF0000"/>
                </a:solidFill>
              </a:rPr>
              <a:t>Земская реформа 1864 г.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2950029" y="1236225"/>
            <a:ext cx="7527608" cy="125842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dirty="0"/>
              <a:t>Разработчики проекта реформы – комиссия</a:t>
            </a:r>
          </a:p>
          <a:p>
            <a:pPr algn="ctr"/>
            <a:r>
              <a:rPr lang="ru-RU" altLang="ru-RU" sz="2800" dirty="0"/>
              <a:t>во главе с </a:t>
            </a:r>
            <a:r>
              <a:rPr lang="ru-RU" altLang="ru-RU" sz="2800" b="1" dirty="0"/>
              <a:t>Н.А. </a:t>
            </a:r>
            <a:r>
              <a:rPr lang="ru-RU" altLang="ru-RU" sz="2800" b="1" dirty="0" err="1"/>
              <a:t>Милютиным</a:t>
            </a:r>
            <a:endParaRPr lang="ru-RU" altLang="ru-RU" sz="2800" b="1" dirty="0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875530" y="2773438"/>
            <a:ext cx="10632848" cy="96229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b="1" dirty="0"/>
              <a:t>Суть: </a:t>
            </a:r>
            <a:r>
              <a:rPr lang="ru-RU" altLang="ru-RU" sz="3200" dirty="0"/>
              <a:t>создание в уездах и губерниях </a:t>
            </a:r>
            <a:r>
              <a:rPr lang="ru-RU" altLang="ru-RU" sz="3200" dirty="0" smtClean="0"/>
              <a:t>выборных</a:t>
            </a:r>
          </a:p>
          <a:p>
            <a:pPr algn="ctr"/>
            <a:r>
              <a:rPr lang="ru-RU" altLang="ru-RU" sz="3200" dirty="0" smtClean="0"/>
              <a:t>органов местного самоуправления </a:t>
            </a:r>
            <a:r>
              <a:rPr lang="ru-RU" altLang="ru-RU" sz="3200" b="1" dirty="0" smtClean="0"/>
              <a:t>(</a:t>
            </a:r>
            <a:r>
              <a:rPr lang="ru-RU" altLang="ru-RU" sz="3200" b="1" dirty="0" smtClean="0">
                <a:solidFill>
                  <a:srgbClr val="FF0000"/>
                </a:solidFill>
              </a:rPr>
              <a:t>земств</a:t>
            </a:r>
            <a:r>
              <a:rPr lang="ru-RU" altLang="ru-RU" sz="3200" b="1" dirty="0" smtClean="0"/>
              <a:t>)</a:t>
            </a:r>
            <a:endParaRPr lang="ru-RU" altLang="ru-RU" sz="3200" b="1" dirty="0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4369526" y="3870886"/>
            <a:ext cx="3383280" cy="6507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b="1" dirty="0"/>
              <a:t>Принципы: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287383" y="5368163"/>
            <a:ext cx="3474720" cy="137227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dirty="0"/>
              <a:t>Отделение от </a:t>
            </a:r>
          </a:p>
          <a:p>
            <a:pPr algn="ctr"/>
            <a:r>
              <a:rPr lang="ru-RU" altLang="ru-RU" sz="2800" dirty="0"/>
              <a:t>административной </a:t>
            </a:r>
          </a:p>
          <a:p>
            <a:pPr algn="ctr"/>
            <a:r>
              <a:rPr lang="ru-RU" altLang="ru-RU" sz="2800" dirty="0"/>
              <a:t>власти 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467656" y="5368163"/>
            <a:ext cx="3474720" cy="137227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dirty="0"/>
              <a:t>Выборность, </a:t>
            </a:r>
          </a:p>
          <a:p>
            <a:pPr algn="ctr"/>
            <a:r>
              <a:rPr lang="ru-RU" altLang="ru-RU" sz="3200" dirty="0" err="1"/>
              <a:t>всесословность</a:t>
            </a:r>
            <a:endParaRPr lang="ru-RU" altLang="ru-RU" sz="3200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8472488" y="5368163"/>
            <a:ext cx="3474720" cy="137227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dirty="0"/>
              <a:t>Хозяйственно-</a:t>
            </a:r>
          </a:p>
          <a:p>
            <a:pPr algn="ctr"/>
            <a:r>
              <a:rPr lang="ru-RU" altLang="ru-RU" sz="2800" dirty="0"/>
              <a:t>финансовая </a:t>
            </a:r>
          </a:p>
          <a:p>
            <a:pPr algn="ctr"/>
            <a:r>
              <a:rPr lang="ru-RU" altLang="ru-RU" sz="2800" dirty="0"/>
              <a:t>самостоятельность</a:t>
            </a:r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 flipH="1">
            <a:off x="1848576" y="4656749"/>
            <a:ext cx="2520950" cy="5762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7612517" y="4678030"/>
            <a:ext cx="2712720" cy="53369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>
            <a:off x="6096000" y="4656748"/>
            <a:ext cx="0" cy="5762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321" y="1057884"/>
            <a:ext cx="1223887" cy="142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2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  <p:bldP spid="30726" grpId="0" animBg="1"/>
      <p:bldP spid="30727" grpId="0" animBg="1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29" y="2288280"/>
            <a:ext cx="4980864" cy="7681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653" y="2268740"/>
            <a:ext cx="4980864" cy="719363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22733" y="13405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Земские органы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6747" y="1302860"/>
            <a:ext cx="4032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РАСПОРЯДИТЕЛЬНЫЕ</a:t>
            </a:r>
            <a:endParaRPr lang="ru-RU" sz="32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289559" y="1302859"/>
            <a:ext cx="3647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ИСПОЛНИТЕЛЬНЫЕ</a:t>
            </a:r>
            <a:endParaRPr lang="ru-RU" sz="3200" b="1" i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733" y="3666508"/>
            <a:ext cx="4980864" cy="8047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6750" y="3666508"/>
            <a:ext cx="4974767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38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449170" y="522379"/>
            <a:ext cx="4962617" cy="64770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800" dirty="0" smtClean="0"/>
              <a:t>Губернское земское </a:t>
            </a:r>
            <a:r>
              <a:rPr lang="ru-RU" altLang="ru-RU" sz="2800" dirty="0"/>
              <a:t>собрания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6096000" y="333375"/>
            <a:ext cx="5750422" cy="719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800" dirty="0" smtClean="0"/>
              <a:t>Губернская земская </a:t>
            </a:r>
            <a:r>
              <a:rPr lang="ru-RU" altLang="ru-RU" sz="2800" dirty="0"/>
              <a:t>управа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63846" y="2978468"/>
            <a:ext cx="2761954" cy="113259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800" dirty="0">
                <a:solidFill>
                  <a:srgbClr val="C00000"/>
                </a:solidFill>
              </a:rPr>
              <a:t>Курия </a:t>
            </a:r>
          </a:p>
          <a:p>
            <a:pPr algn="ctr"/>
            <a:r>
              <a:rPr lang="ru-RU" altLang="ru-RU" sz="2800" dirty="0">
                <a:solidFill>
                  <a:srgbClr val="C00000"/>
                </a:solidFill>
              </a:rPr>
              <a:t>землевладельцев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2013284" y="6152669"/>
            <a:ext cx="5238206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 b="1" dirty="0" smtClean="0">
                <a:solidFill>
                  <a:srgbClr val="C00000"/>
                </a:solidFill>
              </a:rPr>
              <a:t>ИЗБИРАТЕЛИ</a:t>
            </a:r>
            <a:endParaRPr lang="ru-RU" altLang="ru-RU" sz="3200" b="1" dirty="0">
              <a:solidFill>
                <a:srgbClr val="C00000"/>
              </a:solidFill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3226217" y="3032410"/>
            <a:ext cx="2592388" cy="10986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800" dirty="0">
                <a:solidFill>
                  <a:srgbClr val="C00000"/>
                </a:solidFill>
              </a:rPr>
              <a:t>Курия городских</a:t>
            </a:r>
          </a:p>
          <a:p>
            <a:pPr algn="ctr"/>
            <a:r>
              <a:rPr lang="ru-RU" altLang="ru-RU" sz="2800" dirty="0">
                <a:solidFill>
                  <a:srgbClr val="C00000"/>
                </a:solidFill>
              </a:rPr>
              <a:t> избирателей</a:t>
            </a:r>
            <a:endParaRPr lang="ru-RU" altLang="ru-RU" sz="2000" dirty="0">
              <a:solidFill>
                <a:srgbClr val="C00000"/>
              </a:solidFill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7200184" y="5007299"/>
            <a:ext cx="3542053" cy="107284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800" dirty="0">
                <a:solidFill>
                  <a:srgbClr val="C00000"/>
                </a:solidFill>
              </a:rPr>
              <a:t>Курия выборных от </a:t>
            </a:r>
          </a:p>
          <a:p>
            <a:pPr algn="ctr"/>
            <a:r>
              <a:rPr lang="ru-RU" altLang="ru-RU" sz="2800" dirty="0">
                <a:solidFill>
                  <a:srgbClr val="C00000"/>
                </a:solidFill>
              </a:rPr>
              <a:t>крестьянских обществ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7904372" y="4148967"/>
            <a:ext cx="3814247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800" dirty="0"/>
              <a:t>Сельские сходы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7385103" y="3514528"/>
            <a:ext cx="3824065" cy="433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800" dirty="0"/>
              <a:t>Волостные сходы</a:t>
            </a: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6770394" y="2590163"/>
            <a:ext cx="3824065" cy="81794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800" dirty="0"/>
              <a:t>Уездный съезд </a:t>
            </a:r>
          </a:p>
          <a:p>
            <a:pPr algn="ctr"/>
            <a:r>
              <a:rPr lang="ru-RU" altLang="ru-RU" sz="2800" dirty="0"/>
              <a:t>в</a:t>
            </a:r>
            <a:r>
              <a:rPr lang="ru-RU" altLang="ru-RU" sz="2800" dirty="0" smtClean="0"/>
              <a:t>ыборщиков</a:t>
            </a:r>
            <a:endParaRPr lang="ru-RU" altLang="ru-RU" sz="2800" dirty="0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>
            <a:off x="5302252" y="728378"/>
            <a:ext cx="79374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 flipH="1" flipV="1">
            <a:off x="883226" y="4332405"/>
            <a:ext cx="3142017" cy="15197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 flipV="1">
            <a:off x="4656138" y="4338706"/>
            <a:ext cx="0" cy="145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 flipV="1">
            <a:off x="5411787" y="5394650"/>
            <a:ext cx="13684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 flipV="1">
            <a:off x="8967048" y="4646937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 flipH="1" flipV="1">
            <a:off x="11174331" y="3680189"/>
            <a:ext cx="543051" cy="213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 flipV="1">
            <a:off x="1708149" y="2265000"/>
            <a:ext cx="285751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 flipH="1" flipV="1">
            <a:off x="4656138" y="2276475"/>
            <a:ext cx="262232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 flipH="1" flipV="1">
            <a:off x="5087939" y="2276476"/>
            <a:ext cx="1512887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338138" y="1555751"/>
            <a:ext cx="4964113" cy="72072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800" dirty="0"/>
              <a:t>Уездное </a:t>
            </a:r>
            <a:r>
              <a:rPr lang="ru-RU" altLang="ru-RU" sz="2800" dirty="0" smtClean="0"/>
              <a:t>земское </a:t>
            </a:r>
            <a:r>
              <a:rPr lang="ru-RU" altLang="ru-RU" sz="2800" dirty="0"/>
              <a:t>собрания </a:t>
            </a:r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 flipV="1">
            <a:off x="3503613" y="105251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6096001" y="1521617"/>
            <a:ext cx="5750421" cy="719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800" dirty="0"/>
              <a:t>Уездная  </a:t>
            </a:r>
            <a:r>
              <a:rPr lang="ru-RU" altLang="ru-RU" sz="2800" dirty="0" smtClean="0"/>
              <a:t>земская </a:t>
            </a:r>
            <a:r>
              <a:rPr lang="ru-RU" altLang="ru-RU" sz="2800" dirty="0"/>
              <a:t>управа</a:t>
            </a:r>
          </a:p>
        </p:txBody>
      </p:sp>
      <p:sp>
        <p:nvSpPr>
          <p:cNvPr id="26647" name="Line 23"/>
          <p:cNvSpPr>
            <a:spLocks noChangeShapeType="1"/>
          </p:cNvSpPr>
          <p:nvPr/>
        </p:nvSpPr>
        <p:spPr bwMode="auto">
          <a:xfrm flipV="1">
            <a:off x="5303839" y="1843088"/>
            <a:ext cx="79216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48" name="Line 24"/>
          <p:cNvSpPr>
            <a:spLocks noChangeShapeType="1"/>
          </p:cNvSpPr>
          <p:nvPr/>
        </p:nvSpPr>
        <p:spPr bwMode="auto">
          <a:xfrm flipV="1">
            <a:off x="11209168" y="29972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49" name="Line 25"/>
          <p:cNvSpPr>
            <a:spLocks noChangeShapeType="1"/>
          </p:cNvSpPr>
          <p:nvPr/>
        </p:nvSpPr>
        <p:spPr bwMode="auto">
          <a:xfrm flipH="1">
            <a:off x="10632905" y="2985725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2135188" y="4050574"/>
            <a:ext cx="1944688" cy="5867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800" dirty="0"/>
              <a:t>6 тыс. руб</a:t>
            </a:r>
            <a:r>
              <a:rPr lang="ru-RU" altLang="ru-RU" sz="2000" dirty="0"/>
              <a:t>.</a:t>
            </a:r>
          </a:p>
        </p:txBody>
      </p:sp>
      <p:sp>
        <p:nvSpPr>
          <p:cNvPr id="26651" name="Rectangle 27"/>
          <p:cNvSpPr>
            <a:spLocks noChangeArrowheads="1"/>
          </p:cNvSpPr>
          <p:nvPr/>
        </p:nvSpPr>
        <p:spPr bwMode="auto">
          <a:xfrm>
            <a:off x="6096000" y="199923"/>
            <a:ext cx="5966322" cy="218580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altLang="ru-RU" sz="2800" dirty="0"/>
              <a:t>Вопросы местного </a:t>
            </a:r>
            <a:endParaRPr lang="ru-RU" altLang="ru-RU" sz="2800" dirty="0" smtClean="0"/>
          </a:p>
          <a:p>
            <a:r>
              <a:rPr lang="ru-RU" altLang="ru-RU" sz="2800" dirty="0" smtClean="0"/>
              <a:t>хозяйственного значения:</a:t>
            </a:r>
          </a:p>
          <a:p>
            <a:r>
              <a:rPr lang="ru-RU" altLang="ru-RU" sz="2800" dirty="0" smtClean="0"/>
              <a:t>- </a:t>
            </a:r>
            <a:r>
              <a:rPr lang="ru-RU" altLang="ru-RU" sz="2800" dirty="0"/>
              <a:t>строительство школ, </a:t>
            </a:r>
            <a:r>
              <a:rPr lang="ru-RU" altLang="ru-RU" sz="2800" dirty="0" smtClean="0"/>
              <a:t>больниц</a:t>
            </a:r>
            <a:r>
              <a:rPr lang="ru-RU" altLang="ru-RU" sz="2800" dirty="0"/>
              <a:t>, дорог</a:t>
            </a:r>
          </a:p>
          <a:p>
            <a:pPr>
              <a:buFontTx/>
              <a:buChar char="-"/>
            </a:pPr>
            <a:r>
              <a:rPr lang="ru-RU" altLang="ru-RU" sz="2800" dirty="0"/>
              <a:t> развитие местной </a:t>
            </a:r>
            <a:r>
              <a:rPr lang="ru-RU" altLang="ru-RU" sz="2800" dirty="0" smtClean="0"/>
              <a:t>промышленности </a:t>
            </a:r>
          </a:p>
          <a:p>
            <a:r>
              <a:rPr lang="ru-RU" altLang="ru-RU" sz="2800" dirty="0" smtClean="0"/>
              <a:t>и </a:t>
            </a:r>
            <a:r>
              <a:rPr lang="ru-RU" altLang="ru-RU" sz="2800" dirty="0"/>
              <a:t>др.</a:t>
            </a:r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 flipV="1">
            <a:off x="11719856" y="3696296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98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4079" y="379141"/>
            <a:ext cx="8496300" cy="633412"/>
          </a:xfrm>
        </p:spPr>
        <p:txBody>
          <a:bodyPr>
            <a:noAutofit/>
          </a:bodyPr>
          <a:lstStyle/>
          <a:p>
            <a:r>
              <a:rPr lang="ru-RU" altLang="ru-RU" sz="6000" b="1" i="1" dirty="0">
                <a:solidFill>
                  <a:srgbClr val="FF0000"/>
                </a:solidFill>
              </a:rPr>
              <a:t>Недостатки реформы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2623" y="1358536"/>
            <a:ext cx="11586754" cy="5133703"/>
          </a:xfrm>
        </p:spPr>
        <p:txBody>
          <a:bodyPr>
            <a:noAutofit/>
          </a:bodyPr>
          <a:lstStyle/>
          <a:p>
            <a:r>
              <a:rPr lang="ru-RU" altLang="ru-RU" sz="4400" dirty="0" smtClean="0"/>
              <a:t> Земства </a:t>
            </a:r>
            <a:r>
              <a:rPr lang="ru-RU" altLang="ru-RU" sz="4400" dirty="0"/>
              <a:t>не имели политической силы и находились под контролем губернаторов</a:t>
            </a:r>
            <a:r>
              <a:rPr lang="ru-RU" altLang="ru-RU" sz="4400" dirty="0" smtClean="0"/>
              <a:t>.</a:t>
            </a:r>
            <a:endParaRPr lang="ru-RU" altLang="ru-RU" sz="4400" dirty="0"/>
          </a:p>
          <a:p>
            <a:r>
              <a:rPr lang="ru-RU" altLang="ru-RU" sz="4400" dirty="0" smtClean="0"/>
              <a:t> Земства </a:t>
            </a:r>
            <a:r>
              <a:rPr lang="ru-RU" altLang="ru-RU" sz="4400" dirty="0"/>
              <a:t>были созданы в губерниях, где преобладало русское </a:t>
            </a:r>
            <a:r>
              <a:rPr lang="ru-RU" altLang="ru-RU" sz="4400" dirty="0" smtClean="0"/>
              <a:t>дворянство</a:t>
            </a:r>
            <a:endParaRPr lang="ru-RU" altLang="ru-RU" sz="4400" dirty="0"/>
          </a:p>
          <a:p>
            <a:r>
              <a:rPr lang="ru-RU" altLang="ru-RU" sz="4400" dirty="0" smtClean="0"/>
              <a:t> Избирательная </a:t>
            </a:r>
            <a:r>
              <a:rPr lang="ru-RU" altLang="ru-RU" sz="4400" dirty="0"/>
              <a:t>система обеспечивала в них большинство дворян (выборы были многоступенчатыми и неравными).</a:t>
            </a:r>
          </a:p>
        </p:txBody>
      </p:sp>
    </p:spTree>
    <p:extLst>
      <p:ext uri="{BB962C8B-B14F-4D97-AF65-F5344CB8AC3E}">
        <p14:creationId xmlns:p14="http://schemas.microsoft.com/office/powerpoint/2010/main" val="67123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673</Words>
  <Application>Microsoft Office PowerPoint</Application>
  <PresentationFormat>Широкоэкранный</PresentationFormat>
  <Paragraphs>169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Tahoma</vt:lpstr>
      <vt:lpstr>Wingdings</vt:lpstr>
      <vt:lpstr>Тема Office</vt:lpstr>
      <vt:lpstr>Презентация PowerPoint</vt:lpstr>
      <vt:lpstr>Либеральные реформы 60 -70-х гг. XIX века</vt:lpstr>
      <vt:lpstr>Презентация PowerPoint</vt:lpstr>
      <vt:lpstr>Презентация PowerPoint</vt:lpstr>
      <vt:lpstr>Презентация PowerPoint</vt:lpstr>
      <vt:lpstr>Земская реформа 1864 г.</vt:lpstr>
      <vt:lpstr>Земские органы</vt:lpstr>
      <vt:lpstr>Презентация PowerPoint</vt:lpstr>
      <vt:lpstr>Недостатки реформы</vt:lpstr>
      <vt:lpstr>Городская реформа 187 0 г.</vt:lpstr>
      <vt:lpstr>Домашнее задание</vt:lpstr>
      <vt:lpstr>Презентация PowerPoint</vt:lpstr>
      <vt:lpstr>Презентация PowerPoint</vt:lpstr>
      <vt:lpstr>Военная  реформа 1863 - 1874 гг.</vt:lpstr>
      <vt:lpstr>Презентация PowerPoint</vt:lpstr>
      <vt:lpstr>Реформы в области народного образования 1863-1864 гг.</vt:lpstr>
      <vt:lpstr>Домашнее задание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Либеральные реформы 60 -70-х гг. XIX века</dc:title>
  <dc:creator>Пользователь</dc:creator>
  <cp:lastModifiedBy>Пользователь</cp:lastModifiedBy>
  <cp:revision>19</cp:revision>
  <dcterms:created xsi:type="dcterms:W3CDTF">2017-03-12T08:32:39Z</dcterms:created>
  <dcterms:modified xsi:type="dcterms:W3CDTF">2017-03-13T17:05:01Z</dcterms:modified>
</cp:coreProperties>
</file>