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/>
              <a:t/>
            </a:r>
            <a:br>
              <a:rPr lang="ru-RU"/>
            </a:br>
            <a:r>
              <a:rPr lang="ru-RU" smtClean="0"/>
              <a:t/>
            </a:r>
            <a:br>
              <a:rPr lang="ru-RU" smtClean="0"/>
            </a:br>
            <a:r>
              <a:rPr lang="ru-RU"/>
              <a:t/>
            </a:r>
            <a:br>
              <a:rPr lang="ru-RU"/>
            </a:br>
            <a:r>
              <a:rPr lang="ru-RU" smtClean="0"/>
              <a:t/>
            </a:r>
            <a:br>
              <a:rPr lang="ru-RU" smtClean="0"/>
            </a:br>
            <a:r>
              <a:rPr lang="ru-RU"/>
              <a:t/>
            </a:r>
            <a:br>
              <a:rPr lang="ru-RU"/>
            </a:br>
            <a:r>
              <a:rPr lang="ru-RU" smtClean="0"/>
              <a:t/>
            </a:r>
            <a:br>
              <a:rPr lang="ru-RU" smtClean="0"/>
            </a:br>
            <a:r>
              <a:rPr lang="ru-RU"/>
              <a:t/>
            </a:r>
            <a:br>
              <a:rPr lang="ru-RU"/>
            </a:br>
            <a:r>
              <a:rPr lang="ru-RU" smtClean="0"/>
              <a:t>Легкая </a:t>
            </a:r>
            <a:r>
              <a:rPr lang="ru-RU" dirty="0"/>
              <a:t>а</a:t>
            </a:r>
            <a:r>
              <a:rPr lang="ru-RU" smtClean="0"/>
              <a:t>тлетика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26199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dirty="0">
                <a:effectLst/>
              </a:rPr>
              <a:t>9. Женские соревнования по легкой атлетики были включены в программу Олимпийских Игр в …..?</a:t>
            </a:r>
            <a:br>
              <a:rPr lang="ru-RU" b="0" dirty="0">
                <a:effectLst/>
              </a:rPr>
            </a:b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3200" b="1" dirty="0"/>
              <a:t>а) </a:t>
            </a:r>
            <a:r>
              <a:rPr lang="ru-RU" sz="3200" b="1" dirty="0" smtClean="0"/>
              <a:t>1916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б) </a:t>
            </a:r>
            <a:r>
              <a:rPr lang="ru-RU" sz="3200" b="1" dirty="0" smtClean="0"/>
              <a:t>1928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в) </a:t>
            </a:r>
            <a:r>
              <a:rPr lang="ru-RU" sz="3200" b="1" dirty="0" smtClean="0"/>
              <a:t>1924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г) </a:t>
            </a:r>
            <a:r>
              <a:rPr lang="ru-RU" sz="3200" b="1" dirty="0" smtClean="0"/>
              <a:t>1932</a:t>
            </a: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 </a:t>
            </a:r>
          </a:p>
          <a:p>
            <a:pPr marL="13716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3484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10.В лёгкой атлетике снаряд, метание которого выполняется после «скачка» </a:t>
            </a:r>
            <a:r>
              <a:rPr lang="ru-RU" dirty="0" smtClean="0">
                <a:effectLst/>
              </a:rPr>
              <a:t>называется: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3200" b="1" dirty="0" smtClean="0"/>
              <a:t>Правильный ответ - ядро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31620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11. Спортивный снаряд для метания, представляющий со­бой цельнометаллический шар, прикрепляемый тросом к руко­ятке, </a:t>
            </a:r>
            <a:r>
              <a:rPr lang="ru-RU" dirty="0" smtClean="0">
                <a:effectLst/>
              </a:rPr>
              <a:t>называется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924944"/>
            <a:ext cx="82296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3200" b="1" dirty="0" smtClean="0"/>
              <a:t>Легкоатлетическим молотом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91667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12. Спортсмена бегающего длинные дистанции называют</a:t>
            </a:r>
            <a:r>
              <a:rPr lang="ru-RU" dirty="0" smtClean="0">
                <a:effectLst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3200" b="1" dirty="0" smtClean="0"/>
              <a:t>Стайер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62028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13. бегуна на короткие дистанции называют</a:t>
            </a:r>
            <a:r>
              <a:rPr lang="ru-RU" dirty="0" smtClean="0">
                <a:effectLst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3200" b="1" dirty="0" smtClean="0"/>
              <a:t>Спринтер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7538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dirty="0">
                <a:effectLst/>
              </a:rPr>
              <a:t>14. До </a:t>
            </a:r>
            <a:r>
              <a:rPr lang="en-US" b="0" dirty="0">
                <a:effectLst/>
              </a:rPr>
              <a:t>I</a:t>
            </a:r>
            <a:r>
              <a:rPr lang="ru-RU" b="0" dirty="0">
                <a:effectLst/>
              </a:rPr>
              <a:t> современных Олимпийских игр такой дисциплины не </a:t>
            </a:r>
            <a:r>
              <a:rPr lang="ru-RU" b="0" dirty="0" smtClean="0">
                <a:effectLst/>
              </a:rPr>
              <a:t>существовало: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709160"/>
          </a:xfrm>
        </p:spPr>
        <p:txBody>
          <a:bodyPr/>
          <a:lstStyle/>
          <a:p>
            <a:pPr marL="137160" indent="0">
              <a:buNone/>
            </a:pPr>
            <a:r>
              <a:rPr lang="ru-RU" sz="3200" b="1" dirty="0"/>
              <a:t>А</a:t>
            </a:r>
            <a:r>
              <a:rPr lang="ru-RU" sz="3200" b="1" dirty="0" smtClean="0"/>
              <a:t>) прыжок </a:t>
            </a:r>
            <a:r>
              <a:rPr lang="ru-RU" sz="3200" b="1" dirty="0"/>
              <a:t>в </a:t>
            </a:r>
            <a:r>
              <a:rPr lang="ru-RU" sz="3200" b="1" dirty="0" smtClean="0"/>
              <a:t>длину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Б</a:t>
            </a:r>
            <a:r>
              <a:rPr lang="ru-RU" sz="3200" b="1" dirty="0" smtClean="0"/>
              <a:t>) метание копья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 smtClean="0"/>
              <a:t>В) марафон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 smtClean="0"/>
              <a:t>Г) метание </a:t>
            </a:r>
            <a:r>
              <a:rPr lang="ru-RU" sz="3200" b="1" dirty="0"/>
              <a:t>диска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107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effectLst/>
              </a:rPr>
              <a:t>15. Главной </a:t>
            </a:r>
            <a:r>
              <a:rPr lang="ru-RU" b="0" dirty="0">
                <a:effectLst/>
              </a:rPr>
              <a:t>фазой в технике метания снарядов </a:t>
            </a:r>
            <a:r>
              <a:rPr lang="ru-RU" b="0" dirty="0" smtClean="0">
                <a:effectLst/>
              </a:rPr>
              <a:t>является: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sz="3200" b="1" dirty="0"/>
              <a:t>а) финальное </a:t>
            </a:r>
            <a:r>
              <a:rPr lang="ru-RU" sz="3200" b="1" dirty="0" smtClean="0"/>
              <a:t>усилие</a:t>
            </a:r>
          </a:p>
          <a:p>
            <a:pPr marL="137160" indent="0">
              <a:buNone/>
            </a:pPr>
            <a:r>
              <a:rPr lang="ru-RU" sz="3200" b="1" dirty="0"/>
              <a:t>		</a:t>
            </a:r>
          </a:p>
          <a:p>
            <a:pPr marL="137160" indent="0">
              <a:buNone/>
            </a:pPr>
            <a:r>
              <a:rPr lang="ru-RU" sz="3200" b="1" dirty="0"/>
              <a:t>б) </a:t>
            </a:r>
            <a:r>
              <a:rPr lang="ru-RU" sz="3200" b="1" dirty="0" smtClean="0"/>
              <a:t>замах</a:t>
            </a:r>
          </a:p>
          <a:p>
            <a:pPr marL="137160" indent="0">
              <a:buNone/>
            </a:pPr>
            <a:r>
              <a:rPr lang="ru-RU" sz="3200" b="1" dirty="0"/>
              <a:t>		</a:t>
            </a:r>
          </a:p>
          <a:p>
            <a:pPr marL="137160" indent="0">
              <a:buNone/>
            </a:pPr>
            <a:r>
              <a:rPr lang="ru-RU" sz="3200" b="1" dirty="0"/>
              <a:t>в) </a:t>
            </a:r>
            <a:r>
              <a:rPr lang="ru-RU" sz="3200" b="1" dirty="0" smtClean="0"/>
              <a:t>разбег</a:t>
            </a:r>
          </a:p>
          <a:p>
            <a:pPr marL="137160" indent="0">
              <a:buNone/>
            </a:pPr>
            <a:r>
              <a:rPr lang="ru-RU" sz="3200" b="1" dirty="0"/>
              <a:t>		</a:t>
            </a:r>
          </a:p>
          <a:p>
            <a:pPr marL="137160" indent="0">
              <a:buNone/>
            </a:pPr>
            <a:r>
              <a:rPr lang="ru-RU" sz="3200" b="1" dirty="0"/>
              <a:t>г) </a:t>
            </a:r>
            <a:r>
              <a:rPr lang="ru-RU" sz="3200" b="1" dirty="0" err="1"/>
              <a:t>скрестные</a:t>
            </a:r>
            <a:r>
              <a:rPr lang="ru-RU" sz="3200" b="1" dirty="0"/>
              <a:t> шаги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475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>
                <a:effectLst/>
              </a:rPr>
              <a:t>16. Что </a:t>
            </a:r>
            <a:r>
              <a:rPr lang="ru-RU" b="0" dirty="0">
                <a:effectLst/>
              </a:rPr>
              <a:t>такое кросс?</a:t>
            </a:r>
            <a:br>
              <a:rPr lang="ru-RU" b="0" dirty="0">
                <a:effectLst/>
              </a:rPr>
            </a:b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sz="3200" b="1" dirty="0"/>
              <a:t>а) бег с </a:t>
            </a:r>
            <a:r>
              <a:rPr lang="ru-RU" sz="3200" b="1" dirty="0" smtClean="0"/>
              <a:t>препятствиями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б) полоса </a:t>
            </a:r>
            <a:r>
              <a:rPr lang="ru-RU" sz="3200" b="1" dirty="0" smtClean="0"/>
              <a:t>препятствий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 smtClean="0"/>
              <a:t>в</a:t>
            </a:r>
            <a:r>
              <a:rPr lang="ru-RU" sz="3200" b="1" dirty="0"/>
              <a:t>) бег по пересечённой </a:t>
            </a:r>
            <a:r>
              <a:rPr lang="ru-RU" sz="3200" b="1" dirty="0" smtClean="0"/>
              <a:t>местности</a:t>
            </a:r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09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effectLst/>
              </a:rPr>
              <a:t>17. Устройство </a:t>
            </a:r>
            <a:r>
              <a:rPr lang="ru-RU" b="0" dirty="0">
                <a:effectLst/>
              </a:rPr>
              <a:t>для выполнения низкого старта называется: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sz="3200" b="1" dirty="0"/>
              <a:t>а) стартовая </a:t>
            </a:r>
            <a:r>
              <a:rPr lang="ru-RU" sz="3200" b="1" dirty="0" smtClean="0"/>
              <a:t>подставка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б) </a:t>
            </a:r>
            <a:r>
              <a:rPr lang="ru-RU" sz="3200" b="1" dirty="0" smtClean="0"/>
              <a:t>стартёр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в) стартовая </a:t>
            </a:r>
            <a:r>
              <a:rPr lang="ru-RU" sz="3200" b="1" dirty="0" smtClean="0"/>
              <a:t>колодка</a:t>
            </a:r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60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effectLst/>
              </a:rPr>
              <a:t>18. Лёгкую </a:t>
            </a:r>
            <a:r>
              <a:rPr lang="ru-RU" b="0" dirty="0">
                <a:effectLst/>
              </a:rPr>
              <a:t>атлетику спортсмены часто называют:</a:t>
            </a:r>
            <a:br>
              <a:rPr lang="ru-RU" b="0" dirty="0">
                <a:effectLst/>
              </a:rPr>
            </a:b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sz="3200" b="1" dirty="0"/>
              <a:t>а) Принцессой </a:t>
            </a:r>
            <a:r>
              <a:rPr lang="ru-RU" sz="3200" b="1" dirty="0" smtClean="0"/>
              <a:t>стадиона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б) королевой </a:t>
            </a:r>
            <a:r>
              <a:rPr lang="ru-RU" sz="3200" b="1" dirty="0" smtClean="0"/>
              <a:t>спорта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в) царицей </a:t>
            </a:r>
            <a:r>
              <a:rPr lang="ru-RU" sz="3200" b="1" dirty="0" smtClean="0"/>
              <a:t>спортзала</a:t>
            </a:r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18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effectLst/>
              </a:rPr>
              <a:t>1. С низкого старта бегают: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3200" b="1" dirty="0"/>
              <a:t>а) на короткие </a:t>
            </a:r>
            <a:r>
              <a:rPr lang="ru-RU" sz="3200" b="1" dirty="0" smtClean="0"/>
              <a:t>дистанции</a:t>
            </a:r>
          </a:p>
          <a:p>
            <a:pPr marL="137160" indent="0">
              <a:buNone/>
            </a:pP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б) на средние </a:t>
            </a:r>
            <a:r>
              <a:rPr lang="ru-RU" sz="3200" b="1" dirty="0" smtClean="0"/>
              <a:t>дистанции</a:t>
            </a:r>
          </a:p>
          <a:p>
            <a:pPr marL="137160" indent="0">
              <a:buNone/>
            </a:pP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в) на длинные </a:t>
            </a:r>
            <a:r>
              <a:rPr lang="ru-RU" sz="3200" b="1" dirty="0" smtClean="0"/>
              <a:t>дистанции</a:t>
            </a:r>
          </a:p>
          <a:p>
            <a:pPr marL="137160" indent="0">
              <a:buNone/>
            </a:pP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г) </a:t>
            </a:r>
            <a:r>
              <a:rPr lang="ru-RU" sz="3200" b="1" dirty="0" smtClean="0"/>
              <a:t>кроссы</a:t>
            </a:r>
            <a:endParaRPr lang="ru-RU" sz="3200" b="1" dirty="0"/>
          </a:p>
          <a:p>
            <a:pPr marL="13716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5274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effectLst/>
              </a:rPr>
              <a:t>19. По </a:t>
            </a:r>
            <a:r>
              <a:rPr lang="ru-RU" b="0" dirty="0">
                <a:effectLst/>
              </a:rPr>
              <a:t>какой части тела замеряется длина прыжка?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sz="3200" b="1" dirty="0"/>
              <a:t>а) По руке и </a:t>
            </a:r>
            <a:r>
              <a:rPr lang="ru-RU" sz="3200" b="1" dirty="0" smtClean="0"/>
              <a:t>ноге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б) По части тела, ближайшей к зоне </a:t>
            </a:r>
            <a:r>
              <a:rPr lang="ru-RU" sz="3200" b="1" dirty="0" smtClean="0"/>
              <a:t>отталкивания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в) По части тела, наиболее удаленной от зоны </a:t>
            </a:r>
            <a:r>
              <a:rPr lang="ru-RU" sz="3200" b="1" dirty="0" smtClean="0"/>
              <a:t>отталкивания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г) По любой части </a:t>
            </a:r>
            <a:r>
              <a:rPr lang="ru-RU" sz="3200" b="1" dirty="0" smtClean="0"/>
              <a:t>тела</a:t>
            </a:r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249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effectLst/>
              </a:rPr>
              <a:t>20. Сколько </a:t>
            </a:r>
            <a:r>
              <a:rPr lang="ru-RU" b="0" dirty="0">
                <a:effectLst/>
              </a:rPr>
              <a:t>видов  проводится в женских дисциплинах по легкой атлетики на Олимпийских Играх?</a:t>
            </a:r>
            <a:br>
              <a:rPr lang="ru-RU" b="0" dirty="0">
                <a:effectLst/>
              </a:rPr>
            </a:b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09160"/>
          </a:xfrm>
        </p:spPr>
        <p:txBody>
          <a:bodyPr/>
          <a:lstStyle/>
          <a:p>
            <a:pPr marL="137160" indent="0">
              <a:buNone/>
            </a:pPr>
            <a:r>
              <a:rPr lang="ru-RU" sz="3200" b="1" dirty="0"/>
              <a:t>а) </a:t>
            </a:r>
            <a:r>
              <a:rPr lang="ru-RU" sz="3200" b="1" dirty="0" smtClean="0"/>
              <a:t>18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б) </a:t>
            </a:r>
            <a:r>
              <a:rPr lang="ru-RU" sz="3200" b="1" dirty="0" smtClean="0"/>
              <a:t>24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в) </a:t>
            </a:r>
            <a:r>
              <a:rPr lang="ru-RU" sz="3200" b="1" dirty="0" smtClean="0"/>
              <a:t>23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г) </a:t>
            </a:r>
            <a:r>
              <a:rPr lang="ru-RU" sz="3200" b="1" dirty="0" smtClean="0"/>
              <a:t>12</a:t>
            </a:r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284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effectLst/>
              </a:rPr>
              <a:t>21. </a:t>
            </a:r>
            <a:r>
              <a:rPr lang="ru-RU" b="0" dirty="0">
                <a:effectLst/>
              </a:rPr>
              <a:t>Длина дистанции марафонского бега </a:t>
            </a:r>
            <a:r>
              <a:rPr lang="ru-RU" b="0" dirty="0" smtClean="0">
                <a:effectLst/>
              </a:rPr>
              <a:t>равна: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b="1" dirty="0"/>
              <a:t>а) 32 км 180 </a:t>
            </a:r>
            <a:r>
              <a:rPr lang="ru-RU" b="1" dirty="0" smtClean="0"/>
              <a:t>м</a:t>
            </a:r>
          </a:p>
          <a:p>
            <a:pPr marL="137160" indent="0">
              <a:buNone/>
            </a:pPr>
            <a:endParaRPr lang="ru-RU" b="1" dirty="0"/>
          </a:p>
          <a:p>
            <a:pPr marL="137160" indent="0">
              <a:buNone/>
            </a:pPr>
            <a:r>
              <a:rPr lang="ru-RU" b="1" dirty="0"/>
              <a:t>б) 40 км 190 </a:t>
            </a:r>
            <a:r>
              <a:rPr lang="ru-RU" b="1" dirty="0" smtClean="0"/>
              <a:t>м</a:t>
            </a:r>
          </a:p>
          <a:p>
            <a:pPr marL="137160" indent="0">
              <a:buNone/>
            </a:pPr>
            <a:endParaRPr lang="ru-RU" b="1" dirty="0"/>
          </a:p>
          <a:p>
            <a:pPr marL="137160" indent="0">
              <a:buNone/>
            </a:pPr>
            <a:r>
              <a:rPr lang="ru-RU" b="1" dirty="0"/>
              <a:t>в) 42 км 195 </a:t>
            </a:r>
            <a:r>
              <a:rPr lang="ru-RU" b="1" dirty="0" smtClean="0"/>
              <a:t>м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994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effectLst/>
              </a:rPr>
              <a:t>22. </a:t>
            </a:r>
            <a:r>
              <a:rPr lang="ru-RU" b="0" dirty="0">
                <a:effectLst/>
              </a:rPr>
              <a:t>Какая из дистанций считается спринтерской?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sz="3200" b="1" dirty="0"/>
              <a:t>а) 800 </a:t>
            </a:r>
            <a:r>
              <a:rPr lang="ru-RU" sz="3200" b="1" dirty="0" smtClean="0"/>
              <a:t>м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б) 1500 </a:t>
            </a:r>
            <a:r>
              <a:rPr lang="ru-RU" sz="3200" b="1" dirty="0" smtClean="0"/>
              <a:t>м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в) 100 </a:t>
            </a:r>
            <a:r>
              <a:rPr lang="ru-RU" sz="3200" b="1" dirty="0" smtClean="0"/>
              <a:t>м</a:t>
            </a:r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2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effectLst/>
              </a:rPr>
              <a:t>23. Как </a:t>
            </a:r>
            <a:r>
              <a:rPr lang="ru-RU" b="0" dirty="0">
                <a:effectLst/>
              </a:rPr>
              <a:t>наказывается бегун, допустивший второй фальстарт в беге на 100м?</a:t>
            </a:r>
            <a:br>
              <a:rPr lang="ru-RU" b="0" dirty="0">
                <a:effectLst/>
              </a:rPr>
            </a:b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709160"/>
          </a:xfrm>
        </p:spPr>
        <p:txBody>
          <a:bodyPr/>
          <a:lstStyle/>
          <a:p>
            <a:pPr marL="137160" indent="0">
              <a:buNone/>
            </a:pPr>
            <a:r>
              <a:rPr lang="ru-RU" sz="3200" b="1" dirty="0"/>
              <a:t>а) снимается с </a:t>
            </a:r>
            <a:r>
              <a:rPr lang="ru-RU" sz="3200" b="1" dirty="0" smtClean="0"/>
              <a:t>соревнований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б) </a:t>
            </a:r>
            <a:r>
              <a:rPr lang="ru-RU" sz="3200" b="1" dirty="0" smtClean="0"/>
              <a:t>предупреждается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в) ставится на 1 м позади всех </a:t>
            </a:r>
            <a:r>
              <a:rPr lang="ru-RU" sz="3200" b="1" dirty="0" smtClean="0"/>
              <a:t>стартующих</a:t>
            </a:r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723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effectLst/>
              </a:rPr>
              <a:t>24. </a:t>
            </a:r>
            <a:r>
              <a:rPr lang="ru-RU" b="0" dirty="0">
                <a:effectLst/>
              </a:rPr>
              <a:t>Если при метании метатель переходит контрольную линию, то </a:t>
            </a:r>
            <a:r>
              <a:rPr lang="ru-RU" b="0" dirty="0" smtClean="0">
                <a:effectLst/>
              </a:rPr>
              <a:t>ему…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709160"/>
          </a:xfrm>
        </p:spPr>
        <p:txBody>
          <a:bodyPr/>
          <a:lstStyle/>
          <a:p>
            <a:pPr marL="137160" indent="0">
              <a:buNone/>
            </a:pPr>
            <a:r>
              <a:rPr lang="ru-RU" sz="3200" b="1" dirty="0"/>
              <a:t>а) разрешается дополнительный </a:t>
            </a:r>
            <a:r>
              <a:rPr lang="ru-RU" sz="3200" b="1" dirty="0" smtClean="0"/>
              <a:t>бросок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б) попытка и результат </a:t>
            </a:r>
            <a:r>
              <a:rPr lang="ru-RU" sz="3200" b="1" dirty="0" smtClean="0"/>
              <a:t>засчитываются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в) попытка засчитывается, а результат – нет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727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>
                <a:effectLst/>
              </a:rPr>
              <a:t>25. </a:t>
            </a:r>
            <a:r>
              <a:rPr lang="ru-RU" b="0" dirty="0">
                <a:effectLst/>
              </a:rPr>
              <a:t>Стартовыми являются следующие команды: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sz="3200" b="1" dirty="0"/>
              <a:t>а) «На старт!», «Внимание!», «Марш</a:t>
            </a:r>
            <a:r>
              <a:rPr lang="ru-RU" sz="3200" b="1" dirty="0" smtClean="0"/>
              <a:t>!»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б) «Приготовились!», «Начали</a:t>
            </a:r>
            <a:r>
              <a:rPr lang="ru-RU" sz="3200" b="1" dirty="0" smtClean="0"/>
              <a:t>!»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в) «Внимание!», «Пошёл</a:t>
            </a:r>
            <a:r>
              <a:rPr lang="ru-RU" sz="3200" b="1" dirty="0" smtClean="0"/>
              <a:t>!»</a:t>
            </a:r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693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effectLst/>
              </a:rPr>
              <a:t>26. Невозможно </a:t>
            </a:r>
            <a:r>
              <a:rPr lang="ru-RU" b="0" dirty="0">
                <a:effectLst/>
              </a:rPr>
              <a:t>выполнить метание без…</a:t>
            </a:r>
            <a:br>
              <a:rPr lang="ru-RU" b="0" dirty="0">
                <a:effectLst/>
              </a:rPr>
            </a:br>
            <a:endParaRPr lang="ru-RU" b="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sz="3200" b="1" dirty="0"/>
              <a:t>а) </a:t>
            </a:r>
            <a:r>
              <a:rPr lang="ru-RU" sz="3200" b="1" dirty="0" smtClean="0"/>
              <a:t>Разбега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б) </a:t>
            </a:r>
            <a:r>
              <a:rPr lang="ru-RU" sz="3200" b="1" dirty="0" smtClean="0"/>
              <a:t>замаха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в) </a:t>
            </a:r>
            <a:r>
              <a:rPr lang="ru-RU" sz="3200" b="1" dirty="0" smtClean="0"/>
              <a:t>торможения</a:t>
            </a:r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137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effectLst/>
              </a:rPr>
              <a:t>27. Какой </a:t>
            </a:r>
            <a:r>
              <a:rPr lang="ru-RU" b="0" dirty="0">
                <a:effectLst/>
              </a:rPr>
              <a:t>вид старта применяется в беге на короткие дистанции?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ru-RU" dirty="0"/>
          </a:p>
          <a:p>
            <a:pPr marL="137160" indent="0">
              <a:buNone/>
            </a:pPr>
            <a:r>
              <a:rPr lang="ru-RU" sz="3200" b="1" dirty="0"/>
              <a:t>а) </a:t>
            </a:r>
            <a:r>
              <a:rPr lang="ru-RU" sz="3200" b="1" dirty="0" smtClean="0"/>
              <a:t>высокий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б) </a:t>
            </a:r>
            <a:r>
              <a:rPr lang="ru-RU" sz="3200" b="1" dirty="0" smtClean="0"/>
              <a:t>средний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в) </a:t>
            </a:r>
            <a:r>
              <a:rPr lang="ru-RU" sz="3200" b="1" dirty="0" smtClean="0"/>
              <a:t>низкий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г) </a:t>
            </a:r>
            <a:r>
              <a:rPr lang="ru-RU" sz="3200" b="1" dirty="0" smtClean="0"/>
              <a:t>любой</a:t>
            </a:r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211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effectLst/>
              </a:rPr>
              <a:t>28. Сколько </a:t>
            </a:r>
            <a:r>
              <a:rPr lang="ru-RU" b="0" dirty="0">
                <a:effectLst/>
              </a:rPr>
              <a:t>попыток дается участнику соревнований по прыжкам в высоту?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709160"/>
          </a:xfrm>
        </p:spPr>
        <p:txBody>
          <a:bodyPr/>
          <a:lstStyle/>
          <a:p>
            <a:pPr marL="137160" indent="0">
              <a:buNone/>
            </a:pPr>
            <a:r>
              <a:rPr lang="ru-RU" sz="3200" b="1" dirty="0"/>
              <a:t>а) две попытки на каждой </a:t>
            </a:r>
            <a:r>
              <a:rPr lang="ru-RU" sz="3200" b="1" dirty="0" smtClean="0"/>
              <a:t>высоте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б) три попытки на каждой </a:t>
            </a:r>
            <a:r>
              <a:rPr lang="ru-RU" sz="3200" b="1" dirty="0" smtClean="0"/>
              <a:t>высоте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в) одна попытка на каждой </a:t>
            </a:r>
            <a:r>
              <a:rPr lang="ru-RU" sz="3200" b="1" dirty="0" smtClean="0"/>
              <a:t>высоте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г) четыре попытки на каждой </a:t>
            </a:r>
            <a:r>
              <a:rPr lang="ru-RU" sz="3200" b="1" dirty="0" smtClean="0"/>
              <a:t>высоте</a:t>
            </a:r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807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dirty="0">
                <a:effectLst/>
              </a:rPr>
              <a:t>2. Бег на длинные дистанции развивает: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sz="3200" b="1" dirty="0"/>
              <a:t>а) </a:t>
            </a:r>
            <a:r>
              <a:rPr lang="ru-RU" sz="3200" b="1" dirty="0" smtClean="0"/>
              <a:t>гибкость</a:t>
            </a:r>
          </a:p>
          <a:p>
            <a:pPr marL="137160" indent="0">
              <a:buNone/>
            </a:pP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б) </a:t>
            </a:r>
            <a:r>
              <a:rPr lang="ru-RU" sz="3200" b="1" dirty="0" smtClean="0"/>
              <a:t>ловкость</a:t>
            </a:r>
          </a:p>
          <a:p>
            <a:pPr marL="137160" indent="0">
              <a:buNone/>
            </a:pP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в) </a:t>
            </a:r>
            <a:r>
              <a:rPr lang="ru-RU" sz="3200" b="1" dirty="0" smtClean="0"/>
              <a:t>быстроту</a:t>
            </a:r>
          </a:p>
          <a:p>
            <a:pPr marL="137160" indent="0">
              <a:buNone/>
            </a:pP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г) </a:t>
            </a:r>
            <a:r>
              <a:rPr lang="ru-RU" sz="3200" b="1" dirty="0" smtClean="0"/>
              <a:t>выносливость</a:t>
            </a:r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560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>
                <a:effectLst/>
              </a:rPr>
              <a:t>29. Чем </a:t>
            </a:r>
            <a:r>
              <a:rPr lang="ru-RU" b="0" dirty="0">
                <a:effectLst/>
              </a:rPr>
              <a:t>отличается кроссовый бег от длительного бега?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sz="3200" b="1" dirty="0"/>
              <a:t>а) техникой </a:t>
            </a:r>
            <a:r>
              <a:rPr lang="ru-RU" sz="3200" b="1" dirty="0" smtClean="0"/>
              <a:t>бега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б) скоростью </a:t>
            </a:r>
            <a:r>
              <a:rPr lang="ru-RU" sz="3200" b="1" dirty="0" smtClean="0"/>
              <a:t>бега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в) местом проведения </a:t>
            </a:r>
            <a:r>
              <a:rPr lang="ru-RU" sz="3200" b="1" dirty="0" smtClean="0"/>
              <a:t>занятий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г) работой </a:t>
            </a:r>
            <a:r>
              <a:rPr lang="ru-RU" sz="3200" b="1" dirty="0" smtClean="0"/>
              <a:t>рук</a:t>
            </a:r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549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dirty="0">
                <a:effectLst/>
              </a:rPr>
              <a:t>3. Бег по пересеченной местности называется: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sz="3200" b="1" dirty="0"/>
              <a:t>а) </a:t>
            </a:r>
            <a:r>
              <a:rPr lang="ru-RU" sz="3200" b="1" dirty="0" smtClean="0"/>
              <a:t>стипль-чез</a:t>
            </a:r>
          </a:p>
          <a:p>
            <a:pPr marL="137160" indent="0">
              <a:buNone/>
            </a:pP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б) </a:t>
            </a:r>
            <a:r>
              <a:rPr lang="ru-RU" sz="3200" b="1" dirty="0" smtClean="0"/>
              <a:t>марш-бросок</a:t>
            </a:r>
          </a:p>
          <a:p>
            <a:pPr marL="137160" indent="0">
              <a:buNone/>
            </a:pP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в) </a:t>
            </a:r>
            <a:r>
              <a:rPr lang="ru-RU" sz="3200" b="1" dirty="0" smtClean="0"/>
              <a:t>кросс</a:t>
            </a:r>
          </a:p>
          <a:p>
            <a:pPr marL="137160" indent="0">
              <a:buNone/>
            </a:pP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г) </a:t>
            </a:r>
            <a:r>
              <a:rPr lang="ru-RU" sz="3200" b="1" dirty="0" smtClean="0"/>
              <a:t>конкур</a:t>
            </a:r>
            <a:endParaRPr lang="ru-RU" sz="3200" b="1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416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dirty="0">
                <a:effectLst/>
              </a:rPr>
              <a:t>4. Один из способов прыжка в высоту называется: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sz="3200" b="1" dirty="0"/>
              <a:t>а) </a:t>
            </a:r>
            <a:r>
              <a:rPr lang="ru-RU" sz="3200" b="1" dirty="0" smtClean="0"/>
              <a:t>перешагивание</a:t>
            </a:r>
          </a:p>
          <a:p>
            <a:pPr marL="137160" indent="0">
              <a:buNone/>
            </a:pP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б) </a:t>
            </a:r>
            <a:r>
              <a:rPr lang="ru-RU" sz="3200" b="1" dirty="0" smtClean="0"/>
              <a:t>перекатывание</a:t>
            </a:r>
          </a:p>
          <a:p>
            <a:pPr marL="137160" indent="0">
              <a:buNone/>
            </a:pP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в) </a:t>
            </a:r>
            <a:r>
              <a:rPr lang="ru-RU" sz="3200" b="1" dirty="0" smtClean="0"/>
              <a:t>переступание</a:t>
            </a:r>
          </a:p>
          <a:p>
            <a:pPr marL="137160" indent="0">
              <a:buNone/>
            </a:pP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г) </a:t>
            </a:r>
            <a:r>
              <a:rPr lang="ru-RU" sz="3200" b="1" dirty="0" smtClean="0"/>
              <a:t>перемахивание</a:t>
            </a:r>
            <a:endParaRPr lang="ru-RU" sz="3200" b="1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31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effectLst/>
              </a:rPr>
              <a:t>5.Туфли для бега называются: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sz="3200" b="1" dirty="0"/>
              <a:t>а) </a:t>
            </a:r>
            <a:r>
              <a:rPr lang="ru-RU" sz="3200" b="1" dirty="0" smtClean="0"/>
              <a:t>кеды</a:t>
            </a:r>
          </a:p>
          <a:p>
            <a:pPr marL="137160" indent="0">
              <a:buNone/>
            </a:pP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б) </a:t>
            </a:r>
            <a:r>
              <a:rPr lang="ru-RU" sz="3200" b="1" dirty="0" smtClean="0"/>
              <a:t>пуанты</a:t>
            </a:r>
          </a:p>
          <a:p>
            <a:pPr marL="137160" indent="0">
              <a:buNone/>
            </a:pP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в) </a:t>
            </a:r>
            <a:r>
              <a:rPr lang="ru-RU" sz="3200" b="1" dirty="0" smtClean="0"/>
              <a:t>чешки</a:t>
            </a:r>
          </a:p>
          <a:p>
            <a:pPr marL="137160" indent="0">
              <a:buNone/>
            </a:pP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г) </a:t>
            </a:r>
            <a:r>
              <a:rPr lang="ru-RU" sz="3200" b="1" dirty="0" smtClean="0"/>
              <a:t>шиповки</a:t>
            </a:r>
          </a:p>
          <a:p>
            <a:pPr marL="137160" indent="0">
              <a:buNone/>
            </a:pPr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443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>
                <a:effectLst/>
              </a:rPr>
              <a:t>6.Какая дистанция в легкой атлетике не является классической?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sz="3200" b="1" dirty="0"/>
              <a:t>а)  100 </a:t>
            </a:r>
            <a:r>
              <a:rPr lang="ru-RU" sz="3200" b="1" dirty="0" smtClean="0"/>
              <a:t>м</a:t>
            </a:r>
          </a:p>
          <a:p>
            <a:pPr marL="137160" indent="0">
              <a:buNone/>
            </a:pPr>
            <a:r>
              <a:rPr lang="ru-RU" sz="3200" b="1" u="sng" dirty="0" smtClean="0"/>
              <a:t> </a:t>
            </a: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б)  200 </a:t>
            </a:r>
            <a:r>
              <a:rPr lang="ru-RU" sz="3200" b="1" dirty="0" smtClean="0"/>
              <a:t>м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 smtClean="0"/>
              <a:t>в</a:t>
            </a:r>
            <a:r>
              <a:rPr lang="ru-RU" sz="3200" b="1" dirty="0"/>
              <a:t>)  500 </a:t>
            </a:r>
            <a:r>
              <a:rPr lang="ru-RU" sz="3200" b="1" dirty="0" smtClean="0"/>
              <a:t>м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г) 400 </a:t>
            </a:r>
            <a:r>
              <a:rPr lang="ru-RU" sz="3200" b="1" dirty="0" smtClean="0"/>
              <a:t>м</a:t>
            </a:r>
            <a:endParaRPr lang="ru-RU" sz="3200" b="1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60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dirty="0">
                <a:effectLst/>
              </a:rPr>
              <a:t>7.Сколько видов  проводится в женских дисциплинах по легкой атлетики на Олимпийских Играх?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709160"/>
          </a:xfrm>
        </p:spPr>
        <p:txBody>
          <a:bodyPr/>
          <a:lstStyle/>
          <a:p>
            <a:pPr marL="137160" indent="0">
              <a:buNone/>
            </a:pPr>
            <a:r>
              <a:rPr lang="ru-RU" sz="3200" b="1" dirty="0"/>
              <a:t>а) </a:t>
            </a:r>
            <a:r>
              <a:rPr lang="ru-RU" sz="3200" b="1" dirty="0" smtClean="0"/>
              <a:t>18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б) </a:t>
            </a:r>
            <a:r>
              <a:rPr lang="ru-RU" sz="3200" b="1" dirty="0" smtClean="0"/>
              <a:t>24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в) </a:t>
            </a:r>
            <a:r>
              <a:rPr lang="ru-RU" sz="3200" b="1" dirty="0" smtClean="0"/>
              <a:t>23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г) </a:t>
            </a:r>
            <a:r>
              <a:rPr lang="ru-RU" sz="3200" b="1" dirty="0" smtClean="0"/>
              <a:t>12</a:t>
            </a:r>
            <a:endParaRPr lang="ru-RU" sz="3200" b="1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926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0" dirty="0">
                <a:effectLst/>
              </a:rPr>
              <a:t>8. Первой спортсменкой преодолевшей высоту 5 метров в прыжках с шестом стала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3200" b="1" dirty="0"/>
              <a:t>а) </a:t>
            </a:r>
            <a:r>
              <a:rPr lang="ru-RU" sz="3200" b="1" dirty="0" err="1"/>
              <a:t>Стейси</a:t>
            </a:r>
            <a:r>
              <a:rPr lang="ru-RU" sz="3200" b="1" dirty="0"/>
              <a:t> </a:t>
            </a:r>
            <a:r>
              <a:rPr lang="ru-RU" sz="3200" b="1" dirty="0" err="1" smtClean="0"/>
              <a:t>Драгила</a:t>
            </a:r>
            <a:endParaRPr lang="ru-RU" sz="3200" b="1" dirty="0"/>
          </a:p>
          <a:p>
            <a:pPr marL="137160" indent="0">
              <a:buNone/>
            </a:pPr>
            <a:endParaRPr lang="ru-RU" sz="3200" b="1" dirty="0" smtClean="0"/>
          </a:p>
          <a:p>
            <a:pPr marL="137160" indent="0">
              <a:buNone/>
            </a:pPr>
            <a:r>
              <a:rPr lang="ru-RU" sz="3200" b="1" dirty="0" smtClean="0"/>
              <a:t>б</a:t>
            </a:r>
            <a:r>
              <a:rPr lang="ru-RU" sz="3200" b="1" dirty="0"/>
              <a:t>) Светлана </a:t>
            </a:r>
            <a:r>
              <a:rPr lang="ru-RU" sz="3200" b="1" dirty="0" smtClean="0"/>
              <a:t>Феофанова</a:t>
            </a:r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/>
              <a:t>в) Дженнифер </a:t>
            </a:r>
            <a:r>
              <a:rPr lang="ru-RU" sz="3200" b="1" dirty="0" err="1" smtClean="0"/>
              <a:t>Стучински</a:t>
            </a:r>
            <a:endParaRPr lang="ru-RU" sz="3200" b="1" dirty="0"/>
          </a:p>
          <a:p>
            <a:pPr marL="137160" indent="0">
              <a:buNone/>
            </a:pPr>
            <a:endParaRPr lang="ru-RU" sz="3200" b="1" dirty="0"/>
          </a:p>
          <a:p>
            <a:pPr marL="137160" indent="0">
              <a:buNone/>
            </a:pPr>
            <a:r>
              <a:rPr lang="ru-RU" sz="3200" b="1" dirty="0" smtClean="0"/>
              <a:t>г</a:t>
            </a:r>
            <a:r>
              <a:rPr lang="ru-RU" sz="3200" b="1" dirty="0"/>
              <a:t>) Елена </a:t>
            </a:r>
            <a:r>
              <a:rPr lang="ru-RU" sz="3200" b="1" dirty="0" smtClean="0"/>
              <a:t>Исинбаева</a:t>
            </a:r>
            <a:endParaRPr lang="ru-RU" sz="3200" b="1" dirty="0"/>
          </a:p>
          <a:p>
            <a:pPr marL="137160" indent="0">
              <a:buNone/>
            </a:pP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41728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643</Words>
  <Application>Microsoft Office PowerPoint</Application>
  <PresentationFormat>Экран (4:3)</PresentationFormat>
  <Paragraphs>178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Апекс</vt:lpstr>
      <vt:lpstr>        Легкая атлетика</vt:lpstr>
      <vt:lpstr>1. С низкого старта бегают:</vt:lpstr>
      <vt:lpstr>2. Бег на длинные дистанции развивает: </vt:lpstr>
      <vt:lpstr>3. Бег по пересеченной местности называется: </vt:lpstr>
      <vt:lpstr>4. Один из способов прыжка в высоту называется: </vt:lpstr>
      <vt:lpstr>5.Туфли для бега называются:</vt:lpstr>
      <vt:lpstr>6.Какая дистанция в легкой атлетике не является классической? </vt:lpstr>
      <vt:lpstr>7.Сколько видов  проводится в женских дисциплинах по легкой атлетики на Олимпийских Играх? </vt:lpstr>
      <vt:lpstr>8. Первой спортсменкой преодолевшей высоту 5 метров в прыжках с шестом стала  </vt:lpstr>
      <vt:lpstr>9. Женские соревнования по легкой атлетики были включены в программу Олимпийских Игр в …..? </vt:lpstr>
      <vt:lpstr>10.В лёгкой атлетике снаряд, метание которого выполняется после «скачка» называется: </vt:lpstr>
      <vt:lpstr>11. Спортивный снаряд для метания, представляющий со­бой цельнометаллический шар, прикрепляемый тросом к руко­ятке, называется</vt:lpstr>
      <vt:lpstr>12. Спортсмена бегающего длинные дистанции называют:</vt:lpstr>
      <vt:lpstr>13. бегуна на короткие дистанции называют:</vt:lpstr>
      <vt:lpstr>14. До I современных Олимпийских игр такой дисциплины не существовало: </vt:lpstr>
      <vt:lpstr>15. Главной фазой в технике метания снарядов является: </vt:lpstr>
      <vt:lpstr>16. Что такое кросс? </vt:lpstr>
      <vt:lpstr>17. Устройство для выполнения низкого старта называется: </vt:lpstr>
      <vt:lpstr>18. Лёгкую атлетику спортсмены часто называют: </vt:lpstr>
      <vt:lpstr>19. По какой части тела замеряется длина прыжка? </vt:lpstr>
      <vt:lpstr>20. Сколько видов  проводится в женских дисциплинах по легкой атлетики на Олимпийских Играх? </vt:lpstr>
      <vt:lpstr>21. Длина дистанции марафонского бега равна: </vt:lpstr>
      <vt:lpstr>22. Какая из дистанций считается спринтерской? </vt:lpstr>
      <vt:lpstr>23. Как наказывается бегун, допустивший второй фальстарт в беге на 100м? </vt:lpstr>
      <vt:lpstr>24. Если при метании метатель переходит контрольную линию, то ему… </vt:lpstr>
      <vt:lpstr>25. Стартовыми являются следующие команды:</vt:lpstr>
      <vt:lpstr>26. Невозможно выполнить метание без… </vt:lpstr>
      <vt:lpstr>27. Какой вид старта применяется в беге на короткие дистанции? </vt:lpstr>
      <vt:lpstr>28. Сколько попыток дается участнику соревнований по прыжкам в высоту? </vt:lpstr>
      <vt:lpstr>29. Чем отличается кроссовый бег от длительного бега?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Легкая Атлетика</dc:title>
  <dc:creator>admin</dc:creator>
  <cp:lastModifiedBy>OBJ</cp:lastModifiedBy>
  <cp:revision>12</cp:revision>
  <dcterms:created xsi:type="dcterms:W3CDTF">2012-10-28T18:45:11Z</dcterms:created>
  <dcterms:modified xsi:type="dcterms:W3CDTF">2012-11-08T10:28:10Z</dcterms:modified>
</cp:coreProperties>
</file>