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1" d="100"/>
          <a:sy n="81" d="100"/>
        </p:scale>
        <p:origin x="-18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C1E10E1C-69D8-4EC6-BEF5-A9CD2C2E3615}" type="datetimeFigureOut">
              <a:rPr lang="ru-RU" smtClean="0"/>
              <a:pPr/>
              <a:t>25.01.2017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C6E19A5-2C5A-4D50-AC9A-5D212F221D8B}"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1E10E1C-69D8-4EC6-BEF5-A9CD2C2E3615}" type="datetimeFigureOut">
              <a:rPr lang="ru-RU" smtClean="0"/>
              <a:pPr/>
              <a:t>25.01.2017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C6E19A5-2C5A-4D50-AC9A-5D212F221D8B}"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1E10E1C-69D8-4EC6-BEF5-A9CD2C2E3615}" type="datetimeFigureOut">
              <a:rPr lang="ru-RU" smtClean="0"/>
              <a:pPr/>
              <a:t>25.01.2017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C6E19A5-2C5A-4D50-AC9A-5D212F221D8B}"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1E10E1C-69D8-4EC6-BEF5-A9CD2C2E3615}" type="datetimeFigureOut">
              <a:rPr lang="ru-RU" smtClean="0"/>
              <a:pPr/>
              <a:t>25.01.2017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C6E19A5-2C5A-4D50-AC9A-5D212F221D8B}"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C1E10E1C-69D8-4EC6-BEF5-A9CD2C2E3615}" type="datetimeFigureOut">
              <a:rPr lang="ru-RU" smtClean="0"/>
              <a:pPr/>
              <a:t>25.01.2017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C6E19A5-2C5A-4D50-AC9A-5D212F221D8B}"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C1E10E1C-69D8-4EC6-BEF5-A9CD2C2E3615}" type="datetimeFigureOut">
              <a:rPr lang="ru-RU" smtClean="0"/>
              <a:pPr/>
              <a:t>25.01.2017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C6E19A5-2C5A-4D50-AC9A-5D212F221D8B}"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C1E10E1C-69D8-4EC6-BEF5-A9CD2C2E3615}" type="datetimeFigureOut">
              <a:rPr lang="ru-RU" smtClean="0"/>
              <a:pPr/>
              <a:t>25.01.2017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FC6E19A5-2C5A-4D50-AC9A-5D212F221D8B}"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C1E10E1C-69D8-4EC6-BEF5-A9CD2C2E3615}" type="datetimeFigureOut">
              <a:rPr lang="ru-RU" smtClean="0"/>
              <a:pPr/>
              <a:t>25.01.2017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FC6E19A5-2C5A-4D50-AC9A-5D212F221D8B}"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1E10E1C-69D8-4EC6-BEF5-A9CD2C2E3615}" type="datetimeFigureOut">
              <a:rPr lang="ru-RU" smtClean="0"/>
              <a:pPr/>
              <a:t>25.01.2017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FC6E19A5-2C5A-4D50-AC9A-5D212F221D8B}"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C1E10E1C-69D8-4EC6-BEF5-A9CD2C2E3615}" type="datetimeFigureOut">
              <a:rPr lang="ru-RU" smtClean="0"/>
              <a:pPr/>
              <a:t>25.01.2017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C6E19A5-2C5A-4D50-AC9A-5D212F221D8B}"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C1E10E1C-69D8-4EC6-BEF5-A9CD2C2E3615}" type="datetimeFigureOut">
              <a:rPr lang="ru-RU" smtClean="0"/>
              <a:pPr/>
              <a:t>25.01.2017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C6E19A5-2C5A-4D50-AC9A-5D212F221D8B}"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E10E1C-69D8-4EC6-BEF5-A9CD2C2E3615}" type="datetimeFigureOut">
              <a:rPr lang="ru-RU" smtClean="0"/>
              <a:pPr/>
              <a:t>25.01.2017</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6E19A5-2C5A-4D50-AC9A-5D212F221D8B}"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357167"/>
            <a:ext cx="7772400" cy="983601"/>
          </a:xfrm>
        </p:spPr>
        <p:txBody>
          <a:bodyPr>
            <a:normAutofit fontScale="90000"/>
          </a:bodyPr>
          <a:lstStyle/>
          <a:p>
            <a:r>
              <a:rPr lang="ru-RU" b="1" dirty="0" smtClean="0">
                <a:solidFill>
                  <a:schemeClr val="bg1"/>
                </a:solidFill>
                <a:latin typeface="Times New Roman" pitchFamily="18" charset="0"/>
                <a:cs typeface="Times New Roman" pitchFamily="18" charset="0"/>
              </a:rPr>
              <a:t>ПЕДАГОГИЧЕСКИЙ АНАЛИЗ</a:t>
            </a:r>
            <a:endParaRPr lang="ru-RU" b="1" dirty="0">
              <a:solidFill>
                <a:schemeClr val="bg1"/>
              </a:solidFill>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107504" y="1412776"/>
            <a:ext cx="8856984" cy="5328592"/>
          </a:xfrm>
        </p:spPr>
        <p:txBody>
          <a:bodyPr>
            <a:normAutofit fontScale="92500" lnSpcReduction="10000"/>
          </a:bodyPr>
          <a:lstStyle/>
          <a:p>
            <a:pPr algn="just"/>
            <a:endParaRPr lang="ru-RU" sz="2600" i="1" dirty="0" smtClean="0">
              <a:solidFill>
                <a:schemeClr val="bg1"/>
              </a:solidFill>
              <a:latin typeface="Times New Roman" pitchFamily="18" charset="0"/>
              <a:cs typeface="Times New Roman" pitchFamily="18" charset="0"/>
            </a:endParaRPr>
          </a:p>
          <a:p>
            <a:pPr algn="r"/>
            <a:endParaRPr lang="ru-RU" sz="2600" i="1" dirty="0">
              <a:solidFill>
                <a:schemeClr val="bg1"/>
              </a:solidFill>
              <a:latin typeface="Times New Roman" pitchFamily="18" charset="0"/>
              <a:cs typeface="Times New Roman" pitchFamily="18" charset="0"/>
            </a:endParaRPr>
          </a:p>
          <a:p>
            <a:pPr algn="r"/>
            <a:r>
              <a:rPr lang="ru-RU" sz="2600" i="1" dirty="0" smtClean="0">
                <a:solidFill>
                  <a:schemeClr val="bg1"/>
                </a:solidFill>
                <a:latin typeface="Times New Roman" pitchFamily="18" charset="0"/>
                <a:cs typeface="Times New Roman" pitchFamily="18" charset="0"/>
              </a:rPr>
              <a:t>			«Страна, не умеющая развивать знания, в ХХI веке обречена на провал.  </a:t>
            </a:r>
          </a:p>
          <a:p>
            <a:pPr algn="r"/>
            <a:r>
              <a:rPr lang="ru-RU" sz="2600" i="1" dirty="0" smtClean="0">
                <a:solidFill>
                  <a:schemeClr val="bg1"/>
                </a:solidFill>
                <a:latin typeface="Times New Roman" pitchFamily="18" charset="0"/>
                <a:cs typeface="Times New Roman" pitchFamily="18" charset="0"/>
              </a:rPr>
              <a:t>			Мы должны сформировать кадровый задел для </a:t>
            </a:r>
          </a:p>
          <a:p>
            <a:pPr algn="r"/>
            <a:r>
              <a:rPr lang="ru-RU" sz="2600" i="1" dirty="0" smtClean="0">
                <a:solidFill>
                  <a:schemeClr val="bg1"/>
                </a:solidFill>
                <a:latin typeface="Times New Roman" pitchFamily="18" charset="0"/>
                <a:cs typeface="Times New Roman" pitchFamily="18" charset="0"/>
              </a:rPr>
              <a:t>			высокотехнологичных и наукоемких производств будущего. </a:t>
            </a:r>
          </a:p>
          <a:p>
            <a:pPr algn="r"/>
            <a:r>
              <a:rPr lang="ru-RU" sz="2600" i="1" dirty="0" smtClean="0">
                <a:solidFill>
                  <a:schemeClr val="bg1"/>
                </a:solidFill>
                <a:latin typeface="Times New Roman" pitchFamily="18" charset="0"/>
                <a:cs typeface="Times New Roman" pitchFamily="18" charset="0"/>
              </a:rPr>
              <a:t>Без современной системы образования и современных менеджеров, мыслящих широко, </a:t>
            </a:r>
          </a:p>
          <a:p>
            <a:pPr algn="r"/>
            <a:r>
              <a:rPr lang="ru-RU" sz="2600" i="1" dirty="0" smtClean="0">
                <a:solidFill>
                  <a:schemeClr val="bg1"/>
                </a:solidFill>
                <a:latin typeface="Times New Roman" pitchFamily="18" charset="0"/>
                <a:cs typeface="Times New Roman" pitchFamily="18" charset="0"/>
              </a:rPr>
              <a:t>масштабно, по‐новому,  </a:t>
            </a:r>
          </a:p>
          <a:p>
            <a:pPr algn="r"/>
            <a:r>
              <a:rPr lang="ru-RU" sz="2600" i="1" dirty="0" smtClean="0">
                <a:solidFill>
                  <a:schemeClr val="bg1"/>
                </a:solidFill>
                <a:latin typeface="Times New Roman" pitchFamily="18" charset="0"/>
                <a:cs typeface="Times New Roman" pitchFamily="18" charset="0"/>
              </a:rPr>
              <a:t>мы не сможем создать инновационную экономику»  </a:t>
            </a:r>
          </a:p>
          <a:p>
            <a:pPr algn="r"/>
            <a:r>
              <a:rPr lang="ru-RU" sz="2600" i="1" dirty="0" err="1" smtClean="0">
                <a:solidFill>
                  <a:schemeClr val="bg1"/>
                </a:solidFill>
                <a:latin typeface="Times New Roman" pitchFamily="18" charset="0"/>
                <a:cs typeface="Times New Roman" pitchFamily="18" charset="0"/>
              </a:rPr>
              <a:t>Н.А.Назарбаев</a:t>
            </a:r>
            <a:r>
              <a:rPr lang="ru-RU" i="1" dirty="0" smtClean="0">
                <a:solidFill>
                  <a:schemeClr val="bg1"/>
                </a:solidFill>
                <a:latin typeface="Times New Roman" pitchFamily="18" charset="0"/>
                <a:cs typeface="Times New Roman" pitchFamily="18" charset="0"/>
              </a:rPr>
              <a:t>.</a:t>
            </a:r>
            <a:r>
              <a:rPr lang="ru-RU" dirty="0" smtClean="0">
                <a:solidFill>
                  <a:schemeClr val="bg1"/>
                </a:solidFill>
                <a:latin typeface="Times New Roman" pitchFamily="18" charset="0"/>
                <a:cs typeface="Times New Roman" pitchFamily="18" charset="0"/>
              </a:rPr>
              <a:t> </a:t>
            </a:r>
            <a:endParaRPr lang="ru-RU" dirty="0">
              <a:solidFill>
                <a:schemeClr val="bg1"/>
              </a:solidFill>
              <a:latin typeface="Times New Roman" pitchFamily="18" charset="0"/>
              <a:cs typeface="Times New Roman" pitchFamily="18" charset="0"/>
            </a:endParaRPr>
          </a:p>
        </p:txBody>
      </p:sp>
      <p:pic>
        <p:nvPicPr>
          <p:cNvPr id="4" name="Рисунок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79512" y="1196752"/>
            <a:ext cx="2952328" cy="324036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1000"/>
                                        <p:tgtEl>
                                          <p:spTgt spid="3">
                                            <p:txEl>
                                              <p:pRg st="4" end="4"/>
                                            </p:txEl>
                                          </p:spTgt>
                                        </p:tgtEl>
                                      </p:cBhvr>
                                    </p:animEffect>
                                    <p:anim calcmode="lin" valueType="num">
                                      <p:cBhvr>
                                        <p:cTn id="1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1000"/>
                                        <p:tgtEl>
                                          <p:spTgt spid="3">
                                            <p:txEl>
                                              <p:pRg st="5" end="5"/>
                                            </p:txEl>
                                          </p:spTgt>
                                        </p:tgtEl>
                                      </p:cBhvr>
                                    </p:animEffect>
                                    <p:anim calcmode="lin" valueType="num">
                                      <p:cBhvr>
                                        <p:cTn id="2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1000"/>
                                        <p:tgtEl>
                                          <p:spTgt spid="3">
                                            <p:txEl>
                                              <p:pRg st="6" end="6"/>
                                            </p:txEl>
                                          </p:spTgt>
                                        </p:tgtEl>
                                      </p:cBhvr>
                                    </p:animEffect>
                                    <p:anim calcmode="lin" valueType="num">
                                      <p:cBhvr>
                                        <p:cTn id="2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1000"/>
                                        <p:tgtEl>
                                          <p:spTgt spid="3">
                                            <p:txEl>
                                              <p:pRg st="7" end="7"/>
                                            </p:txEl>
                                          </p:spTgt>
                                        </p:tgtEl>
                                      </p:cBhvr>
                                    </p:animEffect>
                                    <p:anim calcmode="lin" valueType="num">
                                      <p:cBhvr>
                                        <p:cTn id="3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7" end="7"/>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1000"/>
                                        <p:tgtEl>
                                          <p:spTgt spid="3">
                                            <p:txEl>
                                              <p:pRg st="8" end="8"/>
                                            </p:txEl>
                                          </p:spTgt>
                                        </p:tgtEl>
                                      </p:cBhvr>
                                    </p:animEffect>
                                    <p:anim calcmode="lin" valueType="num">
                                      <p:cBhvr>
                                        <p:cTn id="38"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solidFill>
                  <a:schemeClr val="bg1"/>
                </a:solidFill>
                <a:latin typeface="Times New Roman" pitchFamily="18" charset="0"/>
                <a:cs typeface="Times New Roman" pitchFamily="18" charset="0"/>
              </a:rPr>
              <a:t>Источники получения информации для анализа: </a:t>
            </a:r>
            <a:endParaRPr lang="ru-RU" b="1" dirty="0">
              <a:solidFill>
                <a:schemeClr val="bg1"/>
              </a:solidFill>
              <a:latin typeface="Times New Roman" pitchFamily="18" charset="0"/>
              <a:cs typeface="Times New Roman" pitchFamily="18" charset="0"/>
            </a:endParaRPr>
          </a:p>
        </p:txBody>
      </p:sp>
      <p:sp>
        <p:nvSpPr>
          <p:cNvPr id="3" name="Содержимое 2"/>
          <p:cNvSpPr>
            <a:spLocks noGrp="1"/>
          </p:cNvSpPr>
          <p:nvPr>
            <p:ph idx="1"/>
          </p:nvPr>
        </p:nvSpPr>
        <p:spPr>
          <a:xfrm>
            <a:off x="457200" y="1600200"/>
            <a:ext cx="8229600" cy="5069160"/>
          </a:xfrm>
        </p:spPr>
        <p:txBody>
          <a:bodyPr>
            <a:normAutofit fontScale="92500" lnSpcReduction="10000"/>
          </a:bodyPr>
          <a:lstStyle/>
          <a:p>
            <a:pPr marL="0" indent="0" algn="just">
              <a:buNone/>
            </a:pPr>
            <a:r>
              <a:rPr lang="ru-RU" dirty="0" smtClean="0">
                <a:solidFill>
                  <a:schemeClr val="bg1"/>
                </a:solidFill>
                <a:latin typeface="Times New Roman" pitchFamily="18" charset="0"/>
                <a:cs typeface="Times New Roman" pitchFamily="18" charset="0"/>
              </a:rPr>
              <a:t>	Для подготовки к анализу необходимо собрать разнообразную информацию  в  течение  учебного  года.  </a:t>
            </a:r>
          </a:p>
          <a:p>
            <a:pPr marL="0" indent="0" algn="just">
              <a:buNone/>
            </a:pPr>
            <a:r>
              <a:rPr lang="ru-RU" dirty="0">
                <a:solidFill>
                  <a:schemeClr val="bg1"/>
                </a:solidFill>
                <a:latin typeface="Times New Roman" pitchFamily="18" charset="0"/>
                <a:cs typeface="Times New Roman" pitchFamily="18" charset="0"/>
              </a:rPr>
              <a:t>	</a:t>
            </a:r>
            <a:r>
              <a:rPr lang="ru-RU" dirty="0" smtClean="0">
                <a:solidFill>
                  <a:schemeClr val="bg1"/>
                </a:solidFill>
                <a:latin typeface="Times New Roman" pitchFamily="18" charset="0"/>
                <a:cs typeface="Times New Roman" pitchFamily="18" charset="0"/>
              </a:rPr>
              <a:t>Источниками  анализа </a:t>
            </a:r>
            <a:r>
              <a:rPr lang="ru-RU" b="1" dirty="0" smtClean="0">
                <a:solidFill>
                  <a:schemeClr val="bg1"/>
                </a:solidFill>
                <a:latin typeface="Times New Roman" pitchFamily="18" charset="0"/>
                <a:cs typeface="Times New Roman" pitchFamily="18" charset="0"/>
              </a:rPr>
              <a:t>могут быть</a:t>
            </a:r>
            <a:r>
              <a:rPr lang="ru-RU" dirty="0" smtClean="0">
                <a:solidFill>
                  <a:schemeClr val="bg1"/>
                </a:solidFill>
                <a:latin typeface="Times New Roman" pitchFamily="18" charset="0"/>
                <a:cs typeface="Times New Roman" pitchFamily="18" charset="0"/>
              </a:rPr>
              <a:t>: </a:t>
            </a:r>
          </a:p>
          <a:p>
            <a:pPr marL="0" indent="0" algn="just">
              <a:buNone/>
            </a:pPr>
            <a:r>
              <a:rPr lang="ru-RU" dirty="0" smtClean="0">
                <a:solidFill>
                  <a:schemeClr val="bg1"/>
                </a:solidFill>
                <a:latin typeface="Times New Roman" pitchFamily="18" charset="0"/>
                <a:cs typeface="Times New Roman" pitchFamily="18" charset="0"/>
              </a:rPr>
              <a:t>─ материалы педагогических, психологических и </a:t>
            </a:r>
          </a:p>
          <a:p>
            <a:pPr marL="0" indent="0" algn="just">
              <a:buNone/>
            </a:pPr>
            <a:r>
              <a:rPr lang="ru-RU" dirty="0" smtClean="0">
                <a:solidFill>
                  <a:schemeClr val="bg1"/>
                </a:solidFill>
                <a:latin typeface="Times New Roman" pitchFamily="18" charset="0"/>
                <a:cs typeface="Times New Roman" pitchFamily="18" charset="0"/>
              </a:rPr>
              <a:t>социологических исследований; </a:t>
            </a:r>
          </a:p>
          <a:p>
            <a:pPr marL="0" indent="0" algn="just">
              <a:buNone/>
            </a:pPr>
            <a:r>
              <a:rPr lang="ru-RU" dirty="0" smtClean="0">
                <a:solidFill>
                  <a:schemeClr val="bg1"/>
                </a:solidFill>
                <a:latin typeface="Times New Roman" pitchFamily="18" charset="0"/>
                <a:cs typeface="Times New Roman" pitchFamily="18" charset="0"/>
              </a:rPr>
              <a:t>─ данные диагностики и мониторинга; </a:t>
            </a:r>
          </a:p>
          <a:p>
            <a:pPr marL="0" indent="0" algn="just">
              <a:buNone/>
            </a:pPr>
            <a:r>
              <a:rPr lang="ru-RU" dirty="0" smtClean="0">
                <a:solidFill>
                  <a:schemeClr val="bg1"/>
                </a:solidFill>
                <a:latin typeface="Times New Roman" pitchFamily="18" charset="0"/>
                <a:cs typeface="Times New Roman" pitchFamily="18" charset="0"/>
              </a:rPr>
              <a:t>─ результаты контроля; </a:t>
            </a:r>
          </a:p>
          <a:p>
            <a:pPr marL="0" indent="0" algn="just">
              <a:buNone/>
            </a:pPr>
            <a:r>
              <a:rPr lang="ru-RU" dirty="0" smtClean="0">
                <a:solidFill>
                  <a:schemeClr val="bg1"/>
                </a:solidFill>
                <a:latin typeface="Times New Roman" pitchFamily="18" charset="0"/>
                <a:cs typeface="Times New Roman" pitchFamily="18" charset="0"/>
              </a:rPr>
              <a:t>─ статистические материалы; </a:t>
            </a:r>
          </a:p>
          <a:p>
            <a:pPr marL="0" indent="0" algn="just">
              <a:buNone/>
            </a:pPr>
            <a:r>
              <a:rPr lang="ru-RU" dirty="0" smtClean="0">
                <a:solidFill>
                  <a:schemeClr val="bg1"/>
                </a:solidFill>
                <a:latin typeface="Times New Roman" pitchFamily="18" charset="0"/>
                <a:cs typeface="Times New Roman" pitchFamily="18" charset="0"/>
              </a:rPr>
              <a:t>─ различная документация. </a:t>
            </a:r>
            <a:endParaRPr lang="ru-RU"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smtClean="0">
                <a:solidFill>
                  <a:schemeClr val="bg1"/>
                </a:solidFill>
                <a:latin typeface="Times New Roman" pitchFamily="18" charset="0"/>
                <a:cs typeface="Times New Roman" pitchFamily="18" charset="0"/>
              </a:rPr>
              <a:t>Виды педагогического анализа </a:t>
            </a:r>
            <a:endParaRPr lang="ru-RU" b="1" dirty="0">
              <a:solidFill>
                <a:schemeClr val="bg1"/>
              </a:solidFill>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a:bodyPr>
          <a:lstStyle/>
          <a:p>
            <a:pPr algn="just">
              <a:buNone/>
            </a:pPr>
            <a:r>
              <a:rPr lang="ru-RU" dirty="0" smtClean="0">
                <a:solidFill>
                  <a:schemeClr val="bg1"/>
                </a:solidFill>
                <a:latin typeface="Times New Roman" pitchFamily="18" charset="0"/>
                <a:cs typeface="Times New Roman" pitchFamily="18" charset="0"/>
              </a:rPr>
              <a:t>		В  теории  и  практике  </a:t>
            </a:r>
            <a:r>
              <a:rPr lang="ru-RU" dirty="0" err="1" smtClean="0">
                <a:solidFill>
                  <a:schemeClr val="bg1"/>
                </a:solidFill>
                <a:latin typeface="Times New Roman" pitchFamily="18" charset="0"/>
                <a:cs typeface="Times New Roman" pitchFamily="18" charset="0"/>
              </a:rPr>
              <a:t>внутришкольного</a:t>
            </a:r>
            <a:r>
              <a:rPr lang="ru-RU" dirty="0" smtClean="0">
                <a:solidFill>
                  <a:schemeClr val="bg1"/>
                </a:solidFill>
                <a:latin typeface="Times New Roman" pitchFamily="18" charset="0"/>
                <a:cs typeface="Times New Roman" pitchFamily="18" charset="0"/>
              </a:rPr>
              <a:t>  управления  (Ю.А. </a:t>
            </a:r>
            <a:r>
              <a:rPr lang="ru-RU" dirty="0" err="1" smtClean="0">
                <a:solidFill>
                  <a:schemeClr val="bg1"/>
                </a:solidFill>
                <a:latin typeface="Times New Roman" pitchFamily="18" charset="0"/>
                <a:cs typeface="Times New Roman" pitchFamily="18" charset="0"/>
              </a:rPr>
              <a:t>Конаржевский</a:t>
            </a:r>
            <a:r>
              <a:rPr lang="ru-RU" dirty="0" smtClean="0">
                <a:solidFill>
                  <a:schemeClr val="bg1"/>
                </a:solidFill>
                <a:latin typeface="Times New Roman" pitchFamily="18" charset="0"/>
                <a:cs typeface="Times New Roman" pitchFamily="18" charset="0"/>
              </a:rPr>
              <a:t>, Т.И.Шамова и др.) определены основные виды педагогического  анализа.  	</a:t>
            </a:r>
            <a:r>
              <a:rPr lang="ru-RU" i="1" dirty="0" smtClean="0">
                <a:solidFill>
                  <a:schemeClr val="bg1"/>
                </a:solidFill>
                <a:latin typeface="Times New Roman" pitchFamily="18" charset="0"/>
                <a:cs typeface="Times New Roman" pitchFamily="18" charset="0"/>
              </a:rPr>
              <a:t>Существуют  различные  его  классификации  в  зависимости  от  субъекта  анализа  (что  анализируется),  от цели  анализа  (для  чего  анализируется)  и  т.д.</a:t>
            </a:r>
            <a:endParaRPr lang="ru-RU" i="1"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071594"/>
            <a:ext cx="8229600" cy="214314"/>
          </a:xfrm>
        </p:spPr>
        <p:txBody>
          <a:bodyPr>
            <a:normAutofit fontScale="90000"/>
          </a:bodyPr>
          <a:lstStyle/>
          <a:p>
            <a:endParaRPr lang="ru-RU" dirty="0"/>
          </a:p>
        </p:txBody>
      </p:sp>
      <p:sp>
        <p:nvSpPr>
          <p:cNvPr id="3" name="Содержимое 2"/>
          <p:cNvSpPr>
            <a:spLocks noGrp="1"/>
          </p:cNvSpPr>
          <p:nvPr>
            <p:ph idx="1"/>
          </p:nvPr>
        </p:nvSpPr>
        <p:spPr>
          <a:xfrm>
            <a:off x="214282" y="214290"/>
            <a:ext cx="8715436" cy="6429420"/>
          </a:xfrm>
        </p:spPr>
        <p:txBody>
          <a:bodyPr>
            <a:normAutofit fontScale="62500" lnSpcReduction="20000"/>
          </a:bodyPr>
          <a:lstStyle/>
          <a:p>
            <a:pPr algn="just">
              <a:buNone/>
            </a:pPr>
            <a:r>
              <a:rPr lang="en-US" sz="3800" b="1" dirty="0" smtClean="0">
                <a:solidFill>
                  <a:schemeClr val="bg1"/>
                </a:solidFill>
                <a:latin typeface="Times New Roman" pitchFamily="18" charset="0"/>
                <a:cs typeface="Times New Roman" pitchFamily="18" charset="0"/>
              </a:rPr>
              <a:t>I</a:t>
            </a:r>
            <a:r>
              <a:rPr lang="ru-RU" sz="3800" b="1" dirty="0" smtClean="0">
                <a:solidFill>
                  <a:schemeClr val="bg1"/>
                </a:solidFill>
                <a:latin typeface="Times New Roman" pitchFamily="18" charset="0"/>
                <a:cs typeface="Times New Roman" pitchFamily="18" charset="0"/>
              </a:rPr>
              <a:t>.</a:t>
            </a:r>
            <a:r>
              <a:rPr lang="en-US" sz="3800" b="1" dirty="0" smtClean="0">
                <a:solidFill>
                  <a:schemeClr val="bg1"/>
                </a:solidFill>
                <a:latin typeface="Times New Roman" pitchFamily="18" charset="0"/>
                <a:cs typeface="Times New Roman" pitchFamily="18" charset="0"/>
              </a:rPr>
              <a:t> </a:t>
            </a:r>
            <a:r>
              <a:rPr lang="ru-RU" sz="3800" b="1" dirty="0" smtClean="0">
                <a:solidFill>
                  <a:schemeClr val="bg1"/>
                </a:solidFill>
                <a:latin typeface="Times New Roman" pitchFamily="18" charset="0"/>
                <a:cs typeface="Times New Roman" pitchFamily="18" charset="0"/>
              </a:rPr>
              <a:t>Классификация по Ю.А. </a:t>
            </a:r>
            <a:r>
              <a:rPr lang="ru-RU" sz="3800" b="1" dirty="0" err="1" smtClean="0">
                <a:solidFill>
                  <a:schemeClr val="bg1"/>
                </a:solidFill>
                <a:latin typeface="Times New Roman" pitchFamily="18" charset="0"/>
                <a:cs typeface="Times New Roman" pitchFamily="18" charset="0"/>
              </a:rPr>
              <a:t>Конаржевскому</a:t>
            </a:r>
            <a:endParaRPr lang="ru-RU" sz="3800" b="1" dirty="0" smtClean="0">
              <a:solidFill>
                <a:schemeClr val="bg1"/>
              </a:solidFill>
              <a:latin typeface="Times New Roman" pitchFamily="18" charset="0"/>
              <a:cs typeface="Times New Roman" pitchFamily="18" charset="0"/>
            </a:endParaRPr>
          </a:p>
          <a:p>
            <a:pPr algn="just">
              <a:buNone/>
            </a:pPr>
            <a:endParaRPr lang="ru-RU" dirty="0" smtClean="0">
              <a:solidFill>
                <a:schemeClr val="bg1"/>
              </a:solidFill>
              <a:latin typeface="Times New Roman" pitchFamily="18" charset="0"/>
              <a:cs typeface="Times New Roman" pitchFamily="18" charset="0"/>
            </a:endParaRPr>
          </a:p>
          <a:p>
            <a:pPr algn="just">
              <a:buNone/>
            </a:pPr>
            <a:r>
              <a:rPr lang="ru-RU" dirty="0">
                <a:solidFill>
                  <a:schemeClr val="bg1"/>
                </a:solidFill>
                <a:latin typeface="Times New Roman" pitchFamily="18" charset="0"/>
                <a:cs typeface="Times New Roman" pitchFamily="18" charset="0"/>
              </a:rPr>
              <a:t>	</a:t>
            </a:r>
            <a:r>
              <a:rPr lang="ru-RU" dirty="0" smtClean="0">
                <a:solidFill>
                  <a:schemeClr val="bg1"/>
                </a:solidFill>
                <a:latin typeface="Times New Roman" pitchFamily="18" charset="0"/>
                <a:cs typeface="Times New Roman" pitchFamily="18" charset="0"/>
              </a:rPr>
              <a:t>В принятой классификации выделяется </a:t>
            </a:r>
            <a:r>
              <a:rPr lang="ru-RU" b="1" dirty="0" smtClean="0">
                <a:solidFill>
                  <a:schemeClr val="bg1"/>
                </a:solidFill>
                <a:latin typeface="Times New Roman" pitchFamily="18" charset="0"/>
                <a:cs typeface="Times New Roman" pitchFamily="18" charset="0"/>
              </a:rPr>
              <a:t>три вида анализа</a:t>
            </a:r>
            <a:r>
              <a:rPr lang="ru-RU" dirty="0" smtClean="0">
                <a:solidFill>
                  <a:schemeClr val="bg1"/>
                </a:solidFill>
                <a:latin typeface="Times New Roman" pitchFamily="18" charset="0"/>
                <a:cs typeface="Times New Roman" pitchFamily="18" charset="0"/>
              </a:rPr>
              <a:t>: </a:t>
            </a:r>
            <a:r>
              <a:rPr lang="ru-RU" b="1" i="1" dirty="0" smtClean="0">
                <a:solidFill>
                  <a:schemeClr val="bg1"/>
                </a:solidFill>
                <a:latin typeface="Times New Roman" pitchFamily="18" charset="0"/>
                <a:cs typeface="Times New Roman" pitchFamily="18" charset="0"/>
              </a:rPr>
              <a:t>параметрический, тематический и итоговый. </a:t>
            </a:r>
          </a:p>
          <a:p>
            <a:pPr algn="just">
              <a:buNone/>
            </a:pPr>
            <a:r>
              <a:rPr lang="ru-RU" b="1" i="1" dirty="0" smtClean="0">
                <a:solidFill>
                  <a:schemeClr val="bg1"/>
                </a:solidFill>
                <a:latin typeface="Times New Roman" pitchFamily="18" charset="0"/>
                <a:cs typeface="Times New Roman" pitchFamily="18" charset="0"/>
              </a:rPr>
              <a:t>	</a:t>
            </a:r>
          </a:p>
          <a:p>
            <a:pPr algn="just">
              <a:buNone/>
            </a:pPr>
            <a:r>
              <a:rPr lang="ru-RU" b="1" i="1" dirty="0">
                <a:solidFill>
                  <a:schemeClr val="bg1"/>
                </a:solidFill>
                <a:latin typeface="Times New Roman" pitchFamily="18" charset="0"/>
                <a:cs typeface="Times New Roman" pitchFamily="18" charset="0"/>
              </a:rPr>
              <a:t>	</a:t>
            </a:r>
            <a:r>
              <a:rPr lang="ru-RU" b="1" i="1" dirty="0" smtClean="0">
                <a:solidFill>
                  <a:schemeClr val="bg1"/>
                </a:solidFill>
                <a:latin typeface="Times New Roman" pitchFamily="18" charset="0"/>
                <a:cs typeface="Times New Roman" pitchFamily="18" charset="0"/>
              </a:rPr>
              <a:t>	</a:t>
            </a:r>
            <a:r>
              <a:rPr lang="ru-RU" sz="4500" b="1" i="1" dirty="0" smtClean="0">
                <a:solidFill>
                  <a:schemeClr val="bg1"/>
                </a:solidFill>
                <a:latin typeface="Times New Roman" pitchFamily="18" charset="0"/>
                <a:cs typeface="Times New Roman" pitchFamily="18" charset="0"/>
              </a:rPr>
              <a:t>Параметрический  анализ  </a:t>
            </a:r>
            <a:r>
              <a:rPr lang="ru-RU" dirty="0" smtClean="0">
                <a:solidFill>
                  <a:schemeClr val="bg1"/>
                </a:solidFill>
                <a:latin typeface="Times New Roman" pitchFamily="18" charset="0"/>
                <a:cs typeface="Times New Roman" pitchFamily="18" charset="0"/>
              </a:rPr>
              <a:t>направлен  на </a:t>
            </a:r>
            <a:r>
              <a:rPr lang="ru-RU" b="1" u="sng" dirty="0" smtClean="0">
                <a:solidFill>
                  <a:schemeClr val="bg1"/>
                </a:solidFill>
                <a:latin typeface="Times New Roman" pitchFamily="18" charset="0"/>
                <a:cs typeface="Times New Roman" pitchFamily="18" charset="0"/>
              </a:rPr>
              <a:t> изучение  ежедневной информации  о  ходе  и  результатах  образовательного  процесса, выявление  причин,  нарушающих  его.  </a:t>
            </a:r>
            <a:r>
              <a:rPr lang="ru-RU" dirty="0">
                <a:solidFill>
                  <a:schemeClr val="bg1"/>
                </a:solidFill>
                <a:latin typeface="Times New Roman" pitchFamily="18" charset="0"/>
                <a:cs typeface="Times New Roman" pitchFamily="18" charset="0"/>
              </a:rPr>
              <a:t>П</a:t>
            </a:r>
            <a:r>
              <a:rPr lang="ru-RU" dirty="0" smtClean="0">
                <a:solidFill>
                  <a:schemeClr val="bg1"/>
                </a:solidFill>
                <a:latin typeface="Times New Roman" pitchFamily="18" charset="0"/>
                <a:cs typeface="Times New Roman" pitchFamily="18" charset="0"/>
              </a:rPr>
              <a:t>о  итогам параметрического анализа вносятся поправки и изменения в ход регулирования целостного педагогического процесса. </a:t>
            </a:r>
          </a:p>
          <a:p>
            <a:pPr algn="just">
              <a:buNone/>
            </a:pPr>
            <a:r>
              <a:rPr lang="ru-RU" dirty="0">
                <a:solidFill>
                  <a:schemeClr val="bg1"/>
                </a:solidFill>
                <a:latin typeface="Times New Roman" pitchFamily="18" charset="0"/>
                <a:cs typeface="Times New Roman" pitchFamily="18" charset="0"/>
              </a:rPr>
              <a:t>	</a:t>
            </a:r>
            <a:r>
              <a:rPr lang="ru-RU" dirty="0" smtClean="0">
                <a:solidFill>
                  <a:schemeClr val="bg1"/>
                </a:solidFill>
                <a:latin typeface="Times New Roman" pitchFamily="18" charset="0"/>
                <a:cs typeface="Times New Roman" pitchFamily="18" charset="0"/>
              </a:rPr>
              <a:t>	</a:t>
            </a:r>
            <a:r>
              <a:rPr lang="ru-RU" b="1" dirty="0" smtClean="0">
                <a:solidFill>
                  <a:schemeClr val="bg1"/>
                </a:solidFill>
                <a:latin typeface="Times New Roman" pitchFamily="18" charset="0"/>
                <a:cs typeface="Times New Roman" pitchFamily="18" charset="0"/>
              </a:rPr>
              <a:t>Предметом </a:t>
            </a:r>
            <a:r>
              <a:rPr lang="ru-RU" dirty="0" smtClean="0">
                <a:solidFill>
                  <a:schemeClr val="bg1"/>
                </a:solidFill>
                <a:latin typeface="Times New Roman" pitchFamily="18" charset="0"/>
                <a:cs typeface="Times New Roman" pitchFamily="18" charset="0"/>
              </a:rPr>
              <a:t>параметрического  анализа  является  </a:t>
            </a:r>
            <a:r>
              <a:rPr lang="ru-RU" b="1" i="1" dirty="0" smtClean="0">
                <a:solidFill>
                  <a:schemeClr val="bg1"/>
                </a:solidFill>
                <a:latin typeface="Times New Roman" pitchFamily="18" charset="0"/>
                <a:cs typeface="Times New Roman" pitchFamily="18" charset="0"/>
              </a:rPr>
              <a:t>изучение  текущей успеваемости, дисциплины в классах и в школе за день и за неделю,  посещаемости  уроков  и  внеклассных  занятий, санитарного состояния школы, соблюдения расписания занятий и др. </a:t>
            </a:r>
          </a:p>
          <a:p>
            <a:pPr algn="just">
              <a:buNone/>
            </a:pPr>
            <a:r>
              <a:rPr lang="ru-RU" dirty="0" smtClean="0">
                <a:solidFill>
                  <a:schemeClr val="bg1"/>
                </a:solidFill>
                <a:latin typeface="Times New Roman" pitchFamily="18" charset="0"/>
                <a:cs typeface="Times New Roman" pitchFamily="18" charset="0"/>
              </a:rPr>
              <a:t>		</a:t>
            </a:r>
            <a:r>
              <a:rPr lang="ru-RU" b="1" dirty="0" smtClean="0">
                <a:solidFill>
                  <a:schemeClr val="bg1"/>
                </a:solidFill>
                <a:latin typeface="Times New Roman" pitchFamily="18" charset="0"/>
                <a:cs typeface="Times New Roman" pitchFamily="18" charset="0"/>
              </a:rPr>
              <a:t>Основное содержание </a:t>
            </a:r>
            <a:r>
              <a:rPr lang="ru-RU" dirty="0" smtClean="0">
                <a:solidFill>
                  <a:schemeClr val="bg1"/>
                </a:solidFill>
                <a:latin typeface="Times New Roman" pitchFamily="18" charset="0"/>
                <a:cs typeface="Times New Roman" pitchFamily="18" charset="0"/>
              </a:rPr>
              <a:t>параметрического анализа, проводимого  директором  школы  и  его  заместителями,  составляет  </a:t>
            </a:r>
            <a:r>
              <a:rPr lang="ru-RU" b="1" i="1" dirty="0" smtClean="0">
                <a:solidFill>
                  <a:schemeClr val="bg1"/>
                </a:solidFill>
                <a:latin typeface="Times New Roman" pitchFamily="18" charset="0"/>
                <a:cs typeface="Times New Roman" pitchFamily="18" charset="0"/>
              </a:rPr>
              <a:t>посещение  уроков  и  внеклассных  занятий. </a:t>
            </a:r>
          </a:p>
          <a:p>
            <a:pPr algn="just">
              <a:buNone/>
            </a:pPr>
            <a:r>
              <a:rPr lang="ru-RU" dirty="0" smtClean="0">
                <a:solidFill>
                  <a:schemeClr val="bg1"/>
                </a:solidFill>
                <a:latin typeface="Times New Roman" pitchFamily="18" charset="0"/>
                <a:cs typeface="Times New Roman" pitchFamily="18" charset="0"/>
              </a:rPr>
              <a:t>		</a:t>
            </a:r>
            <a:r>
              <a:rPr lang="ru-RU" b="1" dirty="0" smtClean="0">
                <a:solidFill>
                  <a:schemeClr val="bg1"/>
                </a:solidFill>
                <a:latin typeface="Times New Roman" pitchFamily="18" charset="0"/>
                <a:cs typeface="Times New Roman" pitchFamily="18" charset="0"/>
              </a:rPr>
              <a:t>Параметрический  анализ  </a:t>
            </a:r>
            <a:r>
              <a:rPr lang="ru-RU" dirty="0" smtClean="0">
                <a:solidFill>
                  <a:schemeClr val="bg1"/>
                </a:solidFill>
                <a:latin typeface="Times New Roman" pitchFamily="18" charset="0"/>
                <a:cs typeface="Times New Roman" pitchFamily="18" charset="0"/>
              </a:rPr>
              <a:t>—  это  </a:t>
            </a:r>
            <a:r>
              <a:rPr lang="ru-RU" b="1" i="1" dirty="0" smtClean="0">
                <a:solidFill>
                  <a:schemeClr val="bg1"/>
                </a:solidFill>
                <a:latin typeface="Times New Roman" pitchFamily="18" charset="0"/>
                <a:cs typeface="Times New Roman" pitchFamily="18" charset="0"/>
              </a:rPr>
              <a:t>не  просто  констатация фактов</a:t>
            </a:r>
            <a:r>
              <a:rPr lang="ru-RU" dirty="0" smtClean="0">
                <a:solidFill>
                  <a:schemeClr val="bg1"/>
                </a:solidFill>
                <a:latin typeface="Times New Roman" pitchFamily="18" charset="0"/>
                <a:cs typeface="Times New Roman" pitchFamily="18" charset="0"/>
              </a:rPr>
              <a:t>,  а  их  сравнение,  обобщение,  поиск  причин  их возникновения  и  прогнозирование  возможных  последствий. </a:t>
            </a:r>
          </a:p>
          <a:p>
            <a:pPr algn="just">
              <a:buNone/>
            </a:pPr>
            <a:r>
              <a:rPr lang="ru-RU" dirty="0">
                <a:solidFill>
                  <a:schemeClr val="bg1"/>
                </a:solidFill>
                <a:latin typeface="Times New Roman" pitchFamily="18" charset="0"/>
                <a:cs typeface="Times New Roman" pitchFamily="18" charset="0"/>
              </a:rPr>
              <a:t>	</a:t>
            </a:r>
            <a:r>
              <a:rPr lang="ru-RU" dirty="0" smtClean="0">
                <a:solidFill>
                  <a:schemeClr val="bg1"/>
                </a:solidFill>
                <a:latin typeface="Times New Roman" pitchFamily="18" charset="0"/>
                <a:cs typeface="Times New Roman" pitchFamily="18" charset="0"/>
              </a:rPr>
              <a:t>	</a:t>
            </a:r>
            <a:r>
              <a:rPr lang="ru-RU" b="1" dirty="0" smtClean="0">
                <a:solidFill>
                  <a:schemeClr val="bg1"/>
                </a:solidFill>
                <a:latin typeface="Times New Roman" pitchFamily="18" charset="0"/>
                <a:cs typeface="Times New Roman" pitchFamily="18" charset="0"/>
              </a:rPr>
              <a:t>Результаты анализа  </a:t>
            </a:r>
            <a:r>
              <a:rPr lang="ru-RU" dirty="0" smtClean="0">
                <a:solidFill>
                  <a:schemeClr val="bg1"/>
                </a:solidFill>
                <a:latin typeface="Times New Roman" pitchFamily="18" charset="0"/>
                <a:cs typeface="Times New Roman" pitchFamily="18" charset="0"/>
              </a:rPr>
              <a:t>и  принятые  на  их  основе  решения требуют оперативного выполнения. </a:t>
            </a:r>
            <a:endParaRPr lang="ru-RU"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000156"/>
            <a:ext cx="8229600" cy="357190"/>
          </a:xfrm>
        </p:spPr>
        <p:txBody>
          <a:bodyPr>
            <a:normAutofit fontScale="90000"/>
          </a:bodyPr>
          <a:lstStyle/>
          <a:p>
            <a:endParaRPr lang="ru-RU" dirty="0"/>
          </a:p>
        </p:txBody>
      </p:sp>
      <p:sp>
        <p:nvSpPr>
          <p:cNvPr id="3" name="Содержимое 2"/>
          <p:cNvSpPr>
            <a:spLocks noGrp="1"/>
          </p:cNvSpPr>
          <p:nvPr>
            <p:ph idx="1"/>
          </p:nvPr>
        </p:nvSpPr>
        <p:spPr>
          <a:xfrm>
            <a:off x="214282" y="285728"/>
            <a:ext cx="8715436" cy="6357982"/>
          </a:xfrm>
        </p:spPr>
        <p:txBody>
          <a:bodyPr>
            <a:normAutofit fontScale="85000" lnSpcReduction="20000"/>
          </a:bodyPr>
          <a:lstStyle/>
          <a:p>
            <a:pPr marL="0" indent="0" algn="just">
              <a:buNone/>
            </a:pPr>
            <a:r>
              <a:rPr lang="ru-RU" b="1" i="1" dirty="0" smtClean="0">
                <a:solidFill>
                  <a:schemeClr val="bg1"/>
                </a:solidFill>
                <a:latin typeface="Times New Roman" pitchFamily="18" charset="0"/>
                <a:cs typeface="Times New Roman" pitchFamily="18" charset="0"/>
              </a:rPr>
              <a:t>	Тематический  анализ  </a:t>
            </a:r>
            <a:r>
              <a:rPr lang="ru-RU" dirty="0" smtClean="0">
                <a:solidFill>
                  <a:schemeClr val="bg1"/>
                </a:solidFill>
                <a:latin typeface="Times New Roman" pitchFamily="18" charset="0"/>
                <a:cs typeface="Times New Roman" pitchFamily="18" charset="0"/>
              </a:rPr>
              <a:t>направлен  на  изучение  более  устойчивых,  повторяющихся  зависимостей, тенденций в ходе и результатах педагогического процесса.  </a:t>
            </a:r>
          </a:p>
          <a:p>
            <a:pPr marL="0" indent="0" algn="just">
              <a:buNone/>
            </a:pPr>
            <a:r>
              <a:rPr lang="ru-RU" b="1" dirty="0" smtClean="0">
                <a:solidFill>
                  <a:schemeClr val="bg1"/>
                </a:solidFill>
                <a:latin typeface="Times New Roman" pitchFamily="18" charset="0"/>
                <a:cs typeface="Times New Roman" pitchFamily="18" charset="0"/>
              </a:rPr>
              <a:t>	Цель тематического анализа </a:t>
            </a:r>
            <a:r>
              <a:rPr lang="ru-RU" dirty="0" smtClean="0">
                <a:solidFill>
                  <a:schemeClr val="bg1"/>
                </a:solidFill>
                <a:latin typeface="Times New Roman" pitchFamily="18" charset="0"/>
                <a:cs typeface="Times New Roman" pitchFamily="18" charset="0"/>
              </a:rPr>
              <a:t>– диагностика наиболее  значимых  сторон  педагогического  процесса, установление их взаимосвязей, выработка рекомендаций. </a:t>
            </a:r>
          </a:p>
          <a:p>
            <a:pPr marL="0" indent="0" algn="just">
              <a:buNone/>
            </a:pPr>
            <a:r>
              <a:rPr lang="ru-RU" dirty="0">
                <a:solidFill>
                  <a:schemeClr val="bg1"/>
                </a:solidFill>
                <a:latin typeface="Times New Roman" pitchFamily="18" charset="0"/>
                <a:cs typeface="Times New Roman" pitchFamily="18" charset="0"/>
              </a:rPr>
              <a:t>	</a:t>
            </a:r>
            <a:r>
              <a:rPr lang="ru-RU" dirty="0" smtClean="0">
                <a:solidFill>
                  <a:schemeClr val="bg1"/>
                </a:solidFill>
                <a:latin typeface="Times New Roman" pitchFamily="18" charset="0"/>
                <a:cs typeface="Times New Roman" pitchFamily="18" charset="0"/>
              </a:rPr>
              <a:t>В </a:t>
            </a:r>
            <a:r>
              <a:rPr lang="ru-RU" b="1" dirty="0" smtClean="0">
                <a:solidFill>
                  <a:schemeClr val="bg1"/>
                </a:solidFill>
                <a:latin typeface="Times New Roman" pitchFamily="18" charset="0"/>
                <a:cs typeface="Times New Roman" pitchFamily="18" charset="0"/>
              </a:rPr>
              <a:t>содержании тематического анализа </a:t>
            </a:r>
            <a:r>
              <a:rPr lang="ru-RU" dirty="0" smtClean="0">
                <a:solidFill>
                  <a:schemeClr val="bg1"/>
                </a:solidFill>
                <a:latin typeface="Times New Roman" pitchFamily="18" charset="0"/>
                <a:cs typeface="Times New Roman" pitchFamily="18" charset="0"/>
              </a:rPr>
              <a:t>в большей мере </a:t>
            </a:r>
            <a:r>
              <a:rPr lang="ru-RU" b="1" dirty="0" smtClean="0">
                <a:solidFill>
                  <a:schemeClr val="bg1"/>
                </a:solidFill>
                <a:latin typeface="Times New Roman" pitchFamily="18" charset="0"/>
                <a:cs typeface="Times New Roman" pitchFamily="18" charset="0"/>
              </a:rPr>
              <a:t>проявляется  системный  подход  </a:t>
            </a:r>
            <a:r>
              <a:rPr lang="ru-RU" dirty="0" smtClean="0">
                <a:solidFill>
                  <a:schemeClr val="bg1"/>
                </a:solidFill>
                <a:latin typeface="Times New Roman" pitchFamily="18" charset="0"/>
                <a:cs typeface="Times New Roman" pitchFamily="18" charset="0"/>
              </a:rPr>
              <a:t>к  изучению  урочной  и внеурочной  деятельности.  </a:t>
            </a:r>
          </a:p>
          <a:p>
            <a:pPr marL="0" indent="0" algn="just">
              <a:buNone/>
            </a:pPr>
            <a:r>
              <a:rPr lang="ru-RU" dirty="0">
                <a:solidFill>
                  <a:schemeClr val="bg1"/>
                </a:solidFill>
                <a:latin typeface="Times New Roman" pitchFamily="18" charset="0"/>
                <a:cs typeface="Times New Roman" pitchFamily="18" charset="0"/>
              </a:rPr>
              <a:t>	</a:t>
            </a:r>
            <a:r>
              <a:rPr lang="ru-RU" dirty="0" smtClean="0">
                <a:solidFill>
                  <a:schemeClr val="bg1"/>
                </a:solidFill>
                <a:latin typeface="Times New Roman" pitchFamily="18" charset="0"/>
                <a:cs typeface="Times New Roman" pitchFamily="18" charset="0"/>
              </a:rPr>
              <a:t>Если  предметом  параметрического анализа  может  выступать  отдельный  урок  или  внеклассное занятие,  то  </a:t>
            </a:r>
            <a:r>
              <a:rPr lang="ru-RU" b="1" dirty="0" smtClean="0">
                <a:solidFill>
                  <a:schemeClr val="bg1"/>
                </a:solidFill>
                <a:latin typeface="Times New Roman" pitchFamily="18" charset="0"/>
                <a:cs typeface="Times New Roman" pitchFamily="18" charset="0"/>
              </a:rPr>
              <a:t>предметом  тематического  анализа является система  уроков,  система  внеклассной  работы  и  т.д.  </a:t>
            </a:r>
          </a:p>
          <a:p>
            <a:pPr marL="0" indent="0" algn="just">
              <a:buNone/>
            </a:pPr>
            <a:r>
              <a:rPr lang="ru-RU" b="1" dirty="0">
                <a:solidFill>
                  <a:schemeClr val="bg1"/>
                </a:solidFill>
                <a:latin typeface="Times New Roman" pitchFamily="18" charset="0"/>
                <a:cs typeface="Times New Roman" pitchFamily="18" charset="0"/>
              </a:rPr>
              <a:t>	</a:t>
            </a:r>
            <a:r>
              <a:rPr lang="ru-RU" i="1" dirty="0" smtClean="0">
                <a:solidFill>
                  <a:schemeClr val="bg1"/>
                </a:solidFill>
                <a:latin typeface="Times New Roman" pitchFamily="18" charset="0"/>
                <a:cs typeface="Times New Roman" pitchFamily="18" charset="0"/>
              </a:rPr>
              <a:t>Директор школы/ завуч  могут  получить  наиболее  полное  представление  о  работе  учителя,  лишь  проанализировав  ряд  уроков, получив,  таким  образом,  представление  о  систематической работе учител</a:t>
            </a:r>
            <a:r>
              <a:rPr lang="ru-RU" dirty="0" smtClean="0">
                <a:solidFill>
                  <a:schemeClr val="bg1"/>
                </a:solidFill>
                <a:latin typeface="Times New Roman" pitchFamily="18" charset="0"/>
                <a:cs typeface="Times New Roman" pitchFamily="18" charset="0"/>
              </a:rPr>
              <a:t>я. </a:t>
            </a:r>
            <a:endParaRPr lang="ru-RU"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457200" y="-1107504"/>
            <a:ext cx="8229600" cy="504056"/>
          </a:xfrm>
        </p:spPr>
        <p:txBody>
          <a:bodyPr>
            <a:normAutofit fontScale="90000"/>
          </a:bodyPr>
          <a:lstStyle/>
          <a:p>
            <a:endParaRPr lang="ru-RU" dirty="0"/>
          </a:p>
        </p:txBody>
      </p:sp>
      <p:sp>
        <p:nvSpPr>
          <p:cNvPr id="3" name="Содержимое 2"/>
          <p:cNvSpPr>
            <a:spLocks noGrp="1"/>
          </p:cNvSpPr>
          <p:nvPr>
            <p:ph idx="1"/>
          </p:nvPr>
        </p:nvSpPr>
        <p:spPr>
          <a:xfrm>
            <a:off x="457200" y="188640"/>
            <a:ext cx="8229600" cy="6552728"/>
          </a:xfrm>
        </p:spPr>
        <p:txBody>
          <a:bodyPr>
            <a:normAutofit fontScale="70000" lnSpcReduction="20000"/>
          </a:bodyPr>
          <a:lstStyle/>
          <a:p>
            <a:pPr marL="0" indent="0" algn="just">
              <a:buNone/>
            </a:pPr>
            <a:r>
              <a:rPr lang="ru-RU" b="1" dirty="0" smtClean="0">
                <a:solidFill>
                  <a:schemeClr val="bg1"/>
                </a:solidFill>
                <a:latin typeface="Times New Roman" pitchFamily="18" charset="0"/>
                <a:cs typeface="Times New Roman" pitchFamily="18" charset="0"/>
              </a:rPr>
              <a:t>	Содержание  тематического  анализа  </a:t>
            </a:r>
            <a:r>
              <a:rPr lang="ru-RU" dirty="0" smtClean="0">
                <a:solidFill>
                  <a:schemeClr val="bg1"/>
                </a:solidFill>
                <a:latin typeface="Times New Roman" pitchFamily="18" charset="0"/>
                <a:cs typeface="Times New Roman" pitchFamily="18" charset="0"/>
              </a:rPr>
              <a:t>составляют  такие </a:t>
            </a:r>
            <a:r>
              <a:rPr lang="ru-RU" b="1" dirty="0" smtClean="0">
                <a:solidFill>
                  <a:schemeClr val="bg1"/>
                </a:solidFill>
                <a:latin typeface="Times New Roman" pitchFamily="18" charset="0"/>
                <a:cs typeface="Times New Roman" pitchFamily="18" charset="0"/>
              </a:rPr>
              <a:t>комплексные  проблемы</a:t>
            </a:r>
            <a:r>
              <a:rPr lang="ru-RU" dirty="0" smtClean="0">
                <a:solidFill>
                  <a:schemeClr val="bg1"/>
                </a:solidFill>
                <a:latin typeface="Times New Roman" pitchFamily="18" charset="0"/>
                <a:cs typeface="Times New Roman" pitchFamily="18" charset="0"/>
              </a:rPr>
              <a:t>,  как:  </a:t>
            </a:r>
          </a:p>
          <a:p>
            <a:pPr marL="0" indent="0" algn="just">
              <a:buNone/>
            </a:pPr>
            <a:r>
              <a:rPr lang="ru-RU" dirty="0">
                <a:solidFill>
                  <a:schemeClr val="bg1"/>
                </a:solidFill>
                <a:latin typeface="Times New Roman" pitchFamily="18" charset="0"/>
                <a:cs typeface="Times New Roman" pitchFamily="18" charset="0"/>
              </a:rPr>
              <a:t>-</a:t>
            </a:r>
            <a:r>
              <a:rPr lang="ru-RU" dirty="0" smtClean="0">
                <a:solidFill>
                  <a:schemeClr val="bg1"/>
                </a:solidFill>
                <a:latin typeface="Times New Roman" pitchFamily="18" charset="0"/>
                <a:cs typeface="Times New Roman" pitchFamily="18" charset="0"/>
              </a:rPr>
              <a:t>оптимальное  сочетание  методов обучения,  формирование  системы  знаний  учащихся;  </a:t>
            </a:r>
          </a:p>
          <a:p>
            <a:pPr algn="just">
              <a:buFontTx/>
              <a:buChar char="-"/>
            </a:pPr>
            <a:r>
              <a:rPr lang="ru-RU" dirty="0" smtClean="0">
                <a:solidFill>
                  <a:schemeClr val="bg1"/>
                </a:solidFill>
                <a:latin typeface="Times New Roman" pitchFamily="18" charset="0"/>
                <a:cs typeface="Times New Roman" pitchFamily="18" charset="0"/>
              </a:rPr>
              <a:t>система работы учителей, классных руководителей по воспитанию нравственной,  эстетической,  физической,  интеллектуальной культуры и др.;</a:t>
            </a:r>
          </a:p>
          <a:p>
            <a:pPr algn="just">
              <a:buFontTx/>
              <a:buChar char="-"/>
            </a:pPr>
            <a:r>
              <a:rPr lang="ru-RU" dirty="0" smtClean="0">
                <a:solidFill>
                  <a:schemeClr val="bg1"/>
                </a:solidFill>
                <a:latin typeface="Times New Roman" pitchFamily="18" charset="0"/>
                <a:cs typeface="Times New Roman" pitchFamily="18" charset="0"/>
              </a:rPr>
              <a:t>система работы учителя по повышению уровня педагогической  культуры;  </a:t>
            </a:r>
          </a:p>
          <a:p>
            <a:pPr algn="just">
              <a:buFontTx/>
              <a:buChar char="-"/>
            </a:pPr>
            <a:r>
              <a:rPr lang="ru-RU" dirty="0" smtClean="0">
                <a:solidFill>
                  <a:schemeClr val="bg1"/>
                </a:solidFill>
                <a:latin typeface="Times New Roman" pitchFamily="18" charset="0"/>
                <a:cs typeface="Times New Roman" pitchFamily="18" charset="0"/>
              </a:rPr>
              <a:t>деятельность  педагогического коллектива  по  формированию  инновационной  среды  в  школе  и др. </a:t>
            </a:r>
          </a:p>
          <a:p>
            <a:pPr marL="0" indent="0" algn="just">
              <a:buNone/>
            </a:pPr>
            <a:r>
              <a:rPr lang="ru-RU" dirty="0" smtClean="0">
                <a:solidFill>
                  <a:schemeClr val="bg1"/>
                </a:solidFill>
                <a:latin typeface="Times New Roman" pitchFamily="18" charset="0"/>
                <a:cs typeface="Times New Roman" pitchFamily="18" charset="0"/>
              </a:rPr>
              <a:t>	Этот вид педагогического анализа </a:t>
            </a:r>
            <a:r>
              <a:rPr lang="ru-RU" b="1" u="sng" dirty="0" smtClean="0">
                <a:solidFill>
                  <a:schemeClr val="bg1"/>
                </a:solidFill>
                <a:latin typeface="Times New Roman" pitchFamily="18" charset="0"/>
                <a:cs typeface="Times New Roman" pitchFamily="18" charset="0"/>
              </a:rPr>
              <a:t>позволяет директору </a:t>
            </a:r>
          </a:p>
          <a:p>
            <a:pPr marL="0" indent="0" algn="just">
              <a:buNone/>
            </a:pPr>
            <a:r>
              <a:rPr lang="ru-RU" b="1" u="sng" dirty="0" smtClean="0">
                <a:solidFill>
                  <a:schemeClr val="bg1"/>
                </a:solidFill>
                <a:latin typeface="Times New Roman" pitchFamily="18" charset="0"/>
                <a:cs typeface="Times New Roman" pitchFamily="18" charset="0"/>
              </a:rPr>
              <a:t>школы сосредоточиться на изучении и выявлении особенностей проявления тех или иных сторон педагогического процесса, определить их взаимодействие с другими сторонами, компонентами  и  системой  в  целом.  </a:t>
            </a:r>
          </a:p>
          <a:p>
            <a:pPr marL="0" indent="0" algn="just">
              <a:buNone/>
            </a:pPr>
            <a:r>
              <a:rPr lang="ru-RU" dirty="0">
                <a:solidFill>
                  <a:schemeClr val="bg1"/>
                </a:solidFill>
                <a:latin typeface="Times New Roman" pitchFamily="18" charset="0"/>
                <a:cs typeface="Times New Roman" pitchFamily="18" charset="0"/>
              </a:rPr>
              <a:t>	</a:t>
            </a:r>
            <a:r>
              <a:rPr lang="ru-RU" i="1" dirty="0" smtClean="0">
                <a:solidFill>
                  <a:schemeClr val="bg1"/>
                </a:solidFill>
                <a:latin typeface="Times New Roman" pitchFamily="18" charset="0"/>
                <a:cs typeface="Times New Roman" pitchFamily="18" charset="0"/>
              </a:rPr>
              <a:t>Опираясь  на  данные параметрического  анализа,  руководители  школы  в  ходе тематического  анализа  подготавливают  и  обосновывают содержание и технологию итогового анализа</a:t>
            </a:r>
            <a:r>
              <a:rPr lang="ru-RU" dirty="0" smtClean="0">
                <a:solidFill>
                  <a:schemeClr val="bg1"/>
                </a:solidFill>
                <a:latin typeface="Times New Roman" pitchFamily="18" charset="0"/>
                <a:cs typeface="Times New Roman" pitchFamily="18" charset="0"/>
              </a:rPr>
              <a:t>.</a:t>
            </a:r>
          </a:p>
          <a:p>
            <a:pPr marL="0" indent="0" algn="just">
              <a:buNone/>
            </a:pPr>
            <a:endParaRPr lang="ru-RU"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47464"/>
            <a:ext cx="8229600" cy="576064"/>
          </a:xfrm>
        </p:spPr>
        <p:txBody>
          <a:bodyPr>
            <a:normAutofit fontScale="90000"/>
          </a:bodyPr>
          <a:lstStyle/>
          <a:p>
            <a:endParaRPr lang="ru-RU" dirty="0"/>
          </a:p>
        </p:txBody>
      </p:sp>
      <p:sp>
        <p:nvSpPr>
          <p:cNvPr id="3" name="Содержимое 2"/>
          <p:cNvSpPr>
            <a:spLocks noGrp="1"/>
          </p:cNvSpPr>
          <p:nvPr>
            <p:ph idx="1"/>
          </p:nvPr>
        </p:nvSpPr>
        <p:spPr>
          <a:xfrm>
            <a:off x="323528" y="188640"/>
            <a:ext cx="8534752" cy="6369571"/>
          </a:xfrm>
        </p:spPr>
        <p:txBody>
          <a:bodyPr>
            <a:normAutofit fontScale="85000" lnSpcReduction="10000"/>
          </a:bodyPr>
          <a:lstStyle/>
          <a:p>
            <a:pPr marL="0" indent="0" algn="just">
              <a:buNone/>
            </a:pPr>
            <a:r>
              <a:rPr lang="ru-RU" dirty="0" smtClean="0">
                <a:solidFill>
                  <a:schemeClr val="bg1"/>
                </a:solidFill>
                <a:latin typeface="Times New Roman" pitchFamily="18" charset="0"/>
                <a:cs typeface="Times New Roman" pitchFamily="18" charset="0"/>
              </a:rPr>
              <a:t>	</a:t>
            </a:r>
            <a:r>
              <a:rPr lang="ru-RU" b="1" dirty="0" smtClean="0">
                <a:solidFill>
                  <a:schemeClr val="bg1"/>
                </a:solidFill>
                <a:latin typeface="Times New Roman" pitchFamily="18" charset="0"/>
                <a:cs typeface="Times New Roman" pitchFamily="18" charset="0"/>
              </a:rPr>
              <a:t>Методика  </a:t>
            </a:r>
            <a:r>
              <a:rPr lang="ru-RU" dirty="0" smtClean="0">
                <a:solidFill>
                  <a:schemeClr val="bg1"/>
                </a:solidFill>
                <a:latin typeface="Times New Roman" pitchFamily="18" charset="0"/>
                <a:cs typeface="Times New Roman" pitchFamily="18" charset="0"/>
              </a:rPr>
              <a:t>тематического  анализа  предусматривает </a:t>
            </a:r>
            <a:r>
              <a:rPr lang="ru-RU" dirty="0" smtClean="0">
                <a:solidFill>
                  <a:schemeClr val="bg1"/>
                </a:solidFill>
                <a:latin typeface="Times New Roman" pitchFamily="18" charset="0"/>
                <a:cs typeface="Times New Roman" pitchFamily="18" charset="0"/>
              </a:rPr>
              <a:t> </a:t>
            </a:r>
            <a:r>
              <a:rPr lang="ru-RU" b="1" dirty="0" smtClean="0">
                <a:solidFill>
                  <a:schemeClr val="bg1"/>
                </a:solidFill>
                <a:latin typeface="Times New Roman" pitchFamily="18" charset="0"/>
                <a:cs typeface="Times New Roman" pitchFamily="18" charset="0"/>
              </a:rPr>
              <a:t>этапы</a:t>
            </a:r>
            <a:r>
              <a:rPr lang="ru-RU" dirty="0" smtClean="0">
                <a:solidFill>
                  <a:schemeClr val="bg1"/>
                </a:solidFill>
                <a:latin typeface="Times New Roman" pitchFamily="18" charset="0"/>
                <a:cs typeface="Times New Roman" pitchFamily="18" charset="0"/>
              </a:rPr>
              <a:t>: </a:t>
            </a:r>
          </a:p>
          <a:p>
            <a:pPr marL="0" indent="0" algn="just">
              <a:buNone/>
            </a:pPr>
            <a:r>
              <a:rPr lang="ru-RU" b="1" dirty="0" smtClean="0">
                <a:solidFill>
                  <a:schemeClr val="bg1"/>
                </a:solidFill>
                <a:latin typeface="Times New Roman" pitchFamily="18" charset="0"/>
                <a:cs typeface="Times New Roman" pitchFamily="18" charset="0"/>
              </a:rPr>
              <a:t>1.  Этап предварительного ознакомления с объектом анализа, </a:t>
            </a:r>
            <a:r>
              <a:rPr lang="ru-RU" dirty="0" smtClean="0">
                <a:solidFill>
                  <a:schemeClr val="bg1"/>
                </a:solidFill>
                <a:latin typeface="Times New Roman" pitchFamily="18" charset="0"/>
                <a:cs typeface="Times New Roman" pitchFamily="18" charset="0"/>
              </a:rPr>
              <a:t>который  включает  формирование  проблемы,  цели,  гипотезы, составление  плана  анализа,  сбор  необходимого  материала,  его </a:t>
            </a:r>
          </a:p>
          <a:p>
            <a:pPr marL="0" indent="0" algn="just">
              <a:buNone/>
            </a:pPr>
            <a:r>
              <a:rPr lang="ru-RU" dirty="0" smtClean="0">
                <a:solidFill>
                  <a:schemeClr val="bg1"/>
                </a:solidFill>
                <a:latin typeface="Times New Roman" pitchFamily="18" charset="0"/>
                <a:cs typeface="Times New Roman" pitchFamily="18" charset="0"/>
              </a:rPr>
              <a:t>группировку и классификацию. </a:t>
            </a:r>
          </a:p>
          <a:p>
            <a:pPr marL="0" indent="0" algn="just">
              <a:buNone/>
            </a:pPr>
            <a:r>
              <a:rPr lang="ru-RU" b="1" dirty="0" smtClean="0">
                <a:solidFill>
                  <a:schemeClr val="bg1"/>
                </a:solidFill>
                <a:latin typeface="Times New Roman" pitchFamily="18" charset="0"/>
                <a:cs typeface="Times New Roman" pitchFamily="18" charset="0"/>
              </a:rPr>
              <a:t>2.  Этап  выявления  системы  факторов,  оказывающих влияние  на  анализируемые  процессы  влияния,  </a:t>
            </a:r>
            <a:r>
              <a:rPr lang="ru-RU" dirty="0" smtClean="0">
                <a:solidFill>
                  <a:schemeClr val="bg1"/>
                </a:solidFill>
                <a:latin typeface="Times New Roman" pitchFamily="18" charset="0"/>
                <a:cs typeface="Times New Roman" pitchFamily="18" charset="0"/>
              </a:rPr>
              <a:t>их классификацию. </a:t>
            </a:r>
          </a:p>
          <a:p>
            <a:pPr marL="0" indent="0" algn="just">
              <a:buNone/>
            </a:pPr>
            <a:r>
              <a:rPr lang="ru-RU" b="1" dirty="0" smtClean="0">
                <a:solidFill>
                  <a:schemeClr val="bg1"/>
                </a:solidFill>
                <a:latin typeface="Times New Roman" pitchFamily="18" charset="0"/>
                <a:cs typeface="Times New Roman" pitchFamily="18" charset="0"/>
              </a:rPr>
              <a:t>3.  Этап. Установление  причин  появления  тех  или  иных  факторов</a:t>
            </a:r>
            <a:r>
              <a:rPr lang="ru-RU" dirty="0" smtClean="0">
                <a:solidFill>
                  <a:schemeClr val="bg1"/>
                </a:solidFill>
                <a:latin typeface="Times New Roman" pitchFamily="18" charset="0"/>
                <a:cs typeface="Times New Roman" pitchFamily="18" charset="0"/>
              </a:rPr>
              <a:t>, условий их действия, развития и результативности. </a:t>
            </a:r>
          </a:p>
          <a:p>
            <a:pPr marL="0" indent="0" algn="just">
              <a:buNone/>
            </a:pPr>
            <a:r>
              <a:rPr lang="ru-RU" b="1" dirty="0" smtClean="0">
                <a:solidFill>
                  <a:schemeClr val="bg1"/>
                </a:solidFill>
                <a:latin typeface="Times New Roman" pitchFamily="18" charset="0"/>
                <a:cs typeface="Times New Roman" pitchFamily="18" charset="0"/>
              </a:rPr>
              <a:t>4.  Этап. Обобщение  материалов  </a:t>
            </a:r>
            <a:r>
              <a:rPr lang="ru-RU" dirty="0" smtClean="0">
                <a:solidFill>
                  <a:schemeClr val="bg1"/>
                </a:solidFill>
                <a:latin typeface="Times New Roman" pitchFamily="18" charset="0"/>
                <a:cs typeface="Times New Roman" pitchFamily="18" charset="0"/>
              </a:rPr>
              <a:t>тематического  анализа, формулировка выводов и предложений. </a:t>
            </a:r>
            <a:endParaRPr lang="ru-RU"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357346"/>
            <a:ext cx="8229600" cy="428628"/>
          </a:xfrm>
        </p:spPr>
        <p:txBody>
          <a:bodyPr>
            <a:normAutofit fontScale="90000"/>
          </a:bodyPr>
          <a:lstStyle/>
          <a:p>
            <a:endParaRPr lang="ru-RU" dirty="0"/>
          </a:p>
        </p:txBody>
      </p:sp>
      <p:sp>
        <p:nvSpPr>
          <p:cNvPr id="3" name="Содержимое 2"/>
          <p:cNvSpPr>
            <a:spLocks noGrp="1"/>
          </p:cNvSpPr>
          <p:nvPr>
            <p:ph idx="1"/>
          </p:nvPr>
        </p:nvSpPr>
        <p:spPr>
          <a:xfrm>
            <a:off x="457200" y="285728"/>
            <a:ext cx="8229600" cy="5840435"/>
          </a:xfrm>
        </p:spPr>
        <p:txBody>
          <a:bodyPr>
            <a:normAutofit/>
          </a:bodyPr>
          <a:lstStyle/>
          <a:p>
            <a:pPr marL="0" indent="0" algn="just">
              <a:buNone/>
            </a:pPr>
            <a:r>
              <a:rPr lang="ru-RU" b="1" i="1" dirty="0" smtClean="0">
                <a:solidFill>
                  <a:schemeClr val="bg1"/>
                </a:solidFill>
                <a:latin typeface="Times New Roman" pitchFamily="18" charset="0"/>
                <a:cs typeface="Times New Roman" pitchFamily="18" charset="0"/>
              </a:rPr>
              <a:t>Итоговый  анализ  </a:t>
            </a:r>
            <a:r>
              <a:rPr lang="ru-RU" dirty="0" smtClean="0">
                <a:solidFill>
                  <a:schemeClr val="bg1"/>
                </a:solidFill>
                <a:latin typeface="Times New Roman" pitchFamily="18" charset="0"/>
                <a:cs typeface="Times New Roman" pitchFamily="18" charset="0"/>
              </a:rPr>
              <a:t>охватывает  более  значительные  временные, пространственные или содержательные рамки. </a:t>
            </a:r>
          </a:p>
          <a:p>
            <a:pPr marL="0" indent="0" algn="just">
              <a:buNone/>
            </a:pPr>
            <a:r>
              <a:rPr lang="ru-RU" dirty="0">
                <a:solidFill>
                  <a:schemeClr val="bg1"/>
                </a:solidFill>
                <a:latin typeface="Times New Roman" pitchFamily="18" charset="0"/>
                <a:cs typeface="Times New Roman" pitchFamily="18" charset="0"/>
              </a:rPr>
              <a:t>	</a:t>
            </a:r>
            <a:endParaRPr lang="ru-RU" dirty="0" smtClean="0">
              <a:solidFill>
                <a:schemeClr val="bg1"/>
              </a:solidFill>
              <a:latin typeface="Times New Roman" pitchFamily="18" charset="0"/>
              <a:cs typeface="Times New Roman" pitchFamily="18" charset="0"/>
            </a:endParaRPr>
          </a:p>
          <a:p>
            <a:pPr marL="0" indent="0" algn="just">
              <a:buNone/>
            </a:pPr>
            <a:r>
              <a:rPr lang="ru-RU" dirty="0">
                <a:solidFill>
                  <a:schemeClr val="bg1"/>
                </a:solidFill>
                <a:latin typeface="Times New Roman" pitchFamily="18" charset="0"/>
                <a:cs typeface="Times New Roman" pitchFamily="18" charset="0"/>
              </a:rPr>
              <a:t>	</a:t>
            </a:r>
            <a:r>
              <a:rPr lang="ru-RU" b="1" dirty="0" smtClean="0">
                <a:solidFill>
                  <a:schemeClr val="bg1"/>
                </a:solidFill>
                <a:latin typeface="Times New Roman" pitchFamily="18" charset="0"/>
                <a:cs typeface="Times New Roman" pitchFamily="18" charset="0"/>
              </a:rPr>
              <a:t>Цель</a:t>
            </a:r>
            <a:r>
              <a:rPr lang="ru-RU" dirty="0" smtClean="0">
                <a:solidFill>
                  <a:schemeClr val="bg1"/>
                </a:solidFill>
                <a:latin typeface="Times New Roman" pitchFamily="18" charset="0"/>
                <a:cs typeface="Times New Roman" pitchFamily="18" charset="0"/>
              </a:rPr>
              <a:t> данного  вида  анализа  –  </a:t>
            </a:r>
            <a:r>
              <a:rPr lang="ru-RU" b="1" dirty="0" smtClean="0">
                <a:solidFill>
                  <a:schemeClr val="bg1"/>
                </a:solidFill>
                <a:latin typeface="Times New Roman" pitchFamily="18" charset="0"/>
                <a:cs typeface="Times New Roman" pitchFamily="18" charset="0"/>
              </a:rPr>
              <a:t>подведение  итогов  деятельности  и оценки  результатов  </a:t>
            </a:r>
            <a:r>
              <a:rPr lang="ru-RU" dirty="0" smtClean="0">
                <a:solidFill>
                  <a:schemeClr val="bg1"/>
                </a:solidFill>
                <a:latin typeface="Times New Roman" pitchFamily="18" charset="0"/>
                <a:cs typeface="Times New Roman" pitchFamily="18" charset="0"/>
              </a:rPr>
              <a:t>управляемой  системы  за  истекший  период, </a:t>
            </a:r>
            <a:r>
              <a:rPr lang="ru-RU" b="1" dirty="0" smtClean="0">
                <a:solidFill>
                  <a:schemeClr val="bg1"/>
                </a:solidFill>
                <a:latin typeface="Times New Roman" pitchFamily="18" charset="0"/>
                <a:cs typeface="Times New Roman" pitchFamily="18" charset="0"/>
              </a:rPr>
              <a:t>построение  блока  целей  следующего  учебного  года,  отработка рекомендаций  по  организации</a:t>
            </a:r>
            <a:r>
              <a:rPr lang="ru-RU" dirty="0" smtClean="0">
                <a:solidFill>
                  <a:schemeClr val="bg1"/>
                </a:solidFill>
                <a:latin typeface="Times New Roman" pitchFamily="18" charset="0"/>
                <a:cs typeface="Times New Roman" pitchFamily="18" charset="0"/>
              </a:rPr>
              <a:t>,  регулированию,  планированию, контролю.  </a:t>
            </a:r>
          </a:p>
          <a:p>
            <a:pPr marL="0" indent="0" algn="just">
              <a:buNone/>
            </a:pPr>
            <a:endParaRPr lang="ru-RU"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71528"/>
            <a:ext cx="8229600" cy="285752"/>
          </a:xfrm>
        </p:spPr>
        <p:txBody>
          <a:bodyPr>
            <a:normAutofit fontScale="90000"/>
          </a:bodyPr>
          <a:lstStyle/>
          <a:p>
            <a:endParaRPr lang="ru-RU" dirty="0"/>
          </a:p>
        </p:txBody>
      </p:sp>
      <p:sp>
        <p:nvSpPr>
          <p:cNvPr id="3" name="Содержимое 2"/>
          <p:cNvSpPr>
            <a:spLocks noGrp="1"/>
          </p:cNvSpPr>
          <p:nvPr>
            <p:ph idx="1"/>
          </p:nvPr>
        </p:nvSpPr>
        <p:spPr>
          <a:xfrm>
            <a:off x="214282" y="214290"/>
            <a:ext cx="8715436" cy="6429420"/>
          </a:xfrm>
        </p:spPr>
        <p:txBody>
          <a:bodyPr>
            <a:normAutofit fontScale="77500" lnSpcReduction="20000"/>
          </a:bodyPr>
          <a:lstStyle/>
          <a:p>
            <a:pPr marL="0" indent="0" algn="just">
              <a:buNone/>
            </a:pPr>
            <a:r>
              <a:rPr lang="ru-RU" dirty="0">
                <a:solidFill>
                  <a:schemeClr val="bg1"/>
                </a:solidFill>
                <a:latin typeface="Times New Roman" pitchFamily="18" charset="0"/>
                <a:cs typeface="Times New Roman" pitchFamily="18" charset="0"/>
              </a:rPr>
              <a:t>	</a:t>
            </a:r>
            <a:r>
              <a:rPr lang="ru-RU" b="1" dirty="0" smtClean="0">
                <a:solidFill>
                  <a:schemeClr val="bg1"/>
                </a:solidFill>
                <a:latin typeface="Times New Roman" pitchFamily="18" charset="0"/>
                <a:cs typeface="Times New Roman" pitchFamily="18" charset="0"/>
              </a:rPr>
              <a:t>Проводится по завершении учебной четверти, полугодия, </a:t>
            </a:r>
            <a:r>
              <a:rPr lang="ru-RU" b="1" dirty="0" smtClean="0">
                <a:solidFill>
                  <a:schemeClr val="bg1"/>
                </a:solidFill>
                <a:latin typeface="Times New Roman" pitchFamily="18" charset="0"/>
                <a:cs typeface="Times New Roman" pitchFamily="18" charset="0"/>
              </a:rPr>
              <a:t> учебного  </a:t>
            </a:r>
            <a:r>
              <a:rPr lang="ru-RU" b="1" dirty="0" smtClean="0">
                <a:solidFill>
                  <a:schemeClr val="bg1"/>
                </a:solidFill>
                <a:latin typeface="Times New Roman" pitchFamily="18" charset="0"/>
                <a:cs typeface="Times New Roman" pitchFamily="18" charset="0"/>
              </a:rPr>
              <a:t>года  </a:t>
            </a:r>
            <a:r>
              <a:rPr lang="ru-RU" dirty="0" smtClean="0">
                <a:solidFill>
                  <a:schemeClr val="bg1"/>
                </a:solidFill>
                <a:latin typeface="Times New Roman" pitchFamily="18" charset="0"/>
                <a:cs typeface="Times New Roman" pitchFamily="18" charset="0"/>
              </a:rPr>
              <a:t>и  направлен  на  изучение  основных  результатов, </a:t>
            </a:r>
            <a:r>
              <a:rPr lang="ru-RU" dirty="0" smtClean="0">
                <a:solidFill>
                  <a:schemeClr val="bg1"/>
                </a:solidFill>
                <a:latin typeface="Times New Roman" pitchFamily="18" charset="0"/>
                <a:cs typeface="Times New Roman" pitchFamily="18" charset="0"/>
              </a:rPr>
              <a:t>предпосылок  </a:t>
            </a:r>
            <a:r>
              <a:rPr lang="ru-RU" dirty="0" smtClean="0">
                <a:solidFill>
                  <a:schemeClr val="bg1"/>
                </a:solidFill>
                <a:latin typeface="Times New Roman" pitchFamily="18" charset="0"/>
                <a:cs typeface="Times New Roman" pitchFamily="18" charset="0"/>
              </a:rPr>
              <a:t>и  условий  их  достижения.  </a:t>
            </a:r>
          </a:p>
          <a:p>
            <a:pPr marL="0" indent="0" algn="just">
              <a:buNone/>
            </a:pPr>
            <a:r>
              <a:rPr lang="ru-RU" dirty="0" smtClean="0">
                <a:solidFill>
                  <a:schemeClr val="bg1"/>
                </a:solidFill>
                <a:latin typeface="Times New Roman" pitchFamily="18" charset="0"/>
                <a:cs typeface="Times New Roman" pitchFamily="18" charset="0"/>
              </a:rPr>
              <a:t>	Итоговый  анализ </a:t>
            </a:r>
            <a:r>
              <a:rPr lang="ru-RU" b="1" dirty="0" smtClean="0">
                <a:solidFill>
                  <a:schemeClr val="bg1"/>
                </a:solidFill>
                <a:latin typeface="Times New Roman" pitchFamily="18" charset="0"/>
                <a:cs typeface="Times New Roman" pitchFamily="18" charset="0"/>
              </a:rPr>
              <a:t>подготавливает  протекание  всех  последующих  функций управленческого цикла. </a:t>
            </a:r>
          </a:p>
          <a:p>
            <a:pPr marL="0" indent="0" algn="just">
              <a:buNone/>
            </a:pPr>
            <a:r>
              <a:rPr lang="ru-RU" dirty="0" smtClean="0">
                <a:solidFill>
                  <a:schemeClr val="bg1"/>
                </a:solidFill>
                <a:latin typeface="Times New Roman" pitchFamily="18" charset="0"/>
                <a:cs typeface="Times New Roman" pitchFamily="18" charset="0"/>
              </a:rPr>
              <a:t>	</a:t>
            </a:r>
            <a:endParaRPr lang="ru-RU" dirty="0" smtClean="0">
              <a:solidFill>
                <a:schemeClr val="bg1"/>
              </a:solidFill>
              <a:latin typeface="Times New Roman" pitchFamily="18" charset="0"/>
              <a:cs typeface="Times New Roman" pitchFamily="18" charset="0"/>
            </a:endParaRPr>
          </a:p>
          <a:p>
            <a:pPr marL="0" indent="0" algn="just">
              <a:buNone/>
            </a:pPr>
            <a:r>
              <a:rPr lang="ru-RU" b="1" dirty="0" smtClean="0">
                <a:solidFill>
                  <a:schemeClr val="bg1"/>
                </a:solidFill>
                <a:latin typeface="Times New Roman" pitchFamily="18" charset="0"/>
                <a:cs typeface="Times New Roman" pitchFamily="18" charset="0"/>
              </a:rPr>
              <a:t>	</a:t>
            </a:r>
            <a:r>
              <a:rPr lang="ru-RU" b="1" dirty="0" smtClean="0">
                <a:solidFill>
                  <a:schemeClr val="bg1"/>
                </a:solidFill>
                <a:latin typeface="Times New Roman" pitchFamily="18" charset="0"/>
                <a:cs typeface="Times New Roman" pitchFamily="18" charset="0"/>
              </a:rPr>
              <a:t>Информация</a:t>
            </a:r>
            <a:r>
              <a:rPr lang="ru-RU" dirty="0" smtClean="0">
                <a:solidFill>
                  <a:schemeClr val="bg1"/>
                </a:solidFill>
                <a:latin typeface="Times New Roman" pitchFamily="18" charset="0"/>
                <a:cs typeface="Times New Roman" pitchFamily="18" charset="0"/>
              </a:rPr>
              <a:t> </a:t>
            </a:r>
            <a:r>
              <a:rPr lang="ru-RU" dirty="0" smtClean="0">
                <a:solidFill>
                  <a:schemeClr val="bg1"/>
                </a:solidFill>
                <a:latin typeface="Times New Roman" pitchFamily="18" charset="0"/>
                <a:cs typeface="Times New Roman" pitchFamily="18" charset="0"/>
              </a:rPr>
              <a:t>для итогового анализа складывается </a:t>
            </a:r>
            <a:r>
              <a:rPr lang="ru-RU" u="sng" dirty="0" smtClean="0">
                <a:solidFill>
                  <a:schemeClr val="bg1"/>
                </a:solidFill>
                <a:latin typeface="Times New Roman" pitchFamily="18" charset="0"/>
                <a:cs typeface="Times New Roman" pitchFamily="18" charset="0"/>
              </a:rPr>
              <a:t>из данных параметрического и тематического анализа,  четвертных,  полугодовых  контрольных  работ,  из данных  официальных  отчетов,  справок,  представляемых учителями,  классными  руководителями,  представителями администрации школы, общественных организаций.</a:t>
            </a:r>
          </a:p>
          <a:p>
            <a:pPr marL="0" indent="0" algn="just">
              <a:buNone/>
            </a:pPr>
            <a:r>
              <a:rPr lang="ru-RU" dirty="0" smtClean="0">
                <a:solidFill>
                  <a:schemeClr val="bg1"/>
                </a:solidFill>
                <a:latin typeface="Times New Roman" pitchFamily="18" charset="0"/>
                <a:cs typeface="Times New Roman" pitchFamily="18" charset="0"/>
              </a:rPr>
              <a:t>	</a:t>
            </a:r>
            <a:r>
              <a:rPr lang="ru-RU" b="1" dirty="0" smtClean="0">
                <a:solidFill>
                  <a:schemeClr val="bg1"/>
                </a:solidFill>
                <a:latin typeface="Times New Roman" pitchFamily="18" charset="0"/>
                <a:cs typeface="Times New Roman" pitchFamily="18" charset="0"/>
              </a:rPr>
              <a:t>Содержание </a:t>
            </a:r>
            <a:r>
              <a:rPr lang="ru-RU" dirty="0" smtClean="0">
                <a:solidFill>
                  <a:schemeClr val="bg1"/>
                </a:solidFill>
                <a:latin typeface="Times New Roman" pitchFamily="18" charset="0"/>
                <a:cs typeface="Times New Roman" pitchFamily="18" charset="0"/>
              </a:rPr>
              <a:t> направлено  на  </a:t>
            </a:r>
            <a:r>
              <a:rPr lang="ru-RU" b="1" dirty="0" smtClean="0">
                <a:solidFill>
                  <a:schemeClr val="bg1"/>
                </a:solidFill>
                <a:latin typeface="Times New Roman" pitchFamily="18" charset="0"/>
                <a:cs typeface="Times New Roman" pitchFamily="18" charset="0"/>
              </a:rPr>
              <a:t>систематизацию  материалов оперативного  и  тематического видов анализа </a:t>
            </a:r>
            <a:r>
              <a:rPr lang="ru-RU" dirty="0" smtClean="0">
                <a:solidFill>
                  <a:schemeClr val="bg1"/>
                </a:solidFill>
                <a:latin typeface="Times New Roman" pitchFamily="18" charset="0"/>
                <a:cs typeface="Times New Roman" pitchFamily="18" charset="0"/>
              </a:rPr>
              <a:t>и оформление полученных  данных  и  информации  в  виде  таблиц,  диаграмм, графиков, качественных характеристик на основе определенной документации  (отчетов,  справок,  записей  итогов  мониторинга  и других мероприятий и т.д.) </a:t>
            </a:r>
            <a:endParaRPr lang="ru-RU"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78098"/>
          </a:xfrm>
        </p:spPr>
        <p:txBody>
          <a:bodyPr/>
          <a:lstStyle/>
          <a:p>
            <a:r>
              <a:rPr lang="ru-RU" dirty="0" smtClean="0">
                <a:solidFill>
                  <a:schemeClr val="bg1"/>
                </a:solidFill>
                <a:latin typeface="Times New Roman" pitchFamily="18" charset="0"/>
                <a:cs typeface="Times New Roman" pitchFamily="18" charset="0"/>
              </a:rPr>
              <a:t>Примерная структура</a:t>
            </a:r>
            <a:endParaRPr lang="ru-RU" dirty="0">
              <a:solidFill>
                <a:schemeClr val="bg1"/>
              </a:solidFill>
              <a:latin typeface="Times New Roman" pitchFamily="18" charset="0"/>
              <a:cs typeface="Times New Roman" pitchFamily="18" charset="0"/>
            </a:endParaRPr>
          </a:p>
        </p:txBody>
      </p:sp>
      <p:sp>
        <p:nvSpPr>
          <p:cNvPr id="3" name="Содержимое 2"/>
          <p:cNvSpPr>
            <a:spLocks noGrp="1"/>
          </p:cNvSpPr>
          <p:nvPr>
            <p:ph idx="1"/>
          </p:nvPr>
        </p:nvSpPr>
        <p:spPr>
          <a:xfrm>
            <a:off x="457200" y="1052736"/>
            <a:ext cx="8229600" cy="5616624"/>
          </a:xfrm>
        </p:spPr>
        <p:txBody>
          <a:bodyPr>
            <a:normAutofit fontScale="85000" lnSpcReduction="10000"/>
          </a:bodyPr>
          <a:lstStyle/>
          <a:p>
            <a:pPr marL="0" indent="0" algn="just">
              <a:buNone/>
            </a:pPr>
            <a:r>
              <a:rPr lang="ru-RU" dirty="0" smtClean="0">
                <a:solidFill>
                  <a:schemeClr val="bg1"/>
                </a:solidFill>
                <a:latin typeface="Times New Roman" pitchFamily="18" charset="0"/>
                <a:cs typeface="Times New Roman" pitchFamily="18" charset="0"/>
              </a:rPr>
              <a:t>	При  </a:t>
            </a:r>
            <a:r>
              <a:rPr lang="ru-RU" b="1" dirty="0" smtClean="0">
                <a:solidFill>
                  <a:schemeClr val="bg1"/>
                </a:solidFill>
                <a:latin typeface="Times New Roman" pitchFamily="18" charset="0"/>
                <a:cs typeface="Times New Roman" pitchFamily="18" charset="0"/>
              </a:rPr>
              <a:t>анализе  итогов  учебного  года  можно  использовать следующую структуру</a:t>
            </a:r>
            <a:r>
              <a:rPr lang="ru-RU" dirty="0" smtClean="0">
                <a:solidFill>
                  <a:schemeClr val="bg1"/>
                </a:solidFill>
                <a:latin typeface="Times New Roman" pitchFamily="18" charset="0"/>
                <a:cs typeface="Times New Roman" pitchFamily="18" charset="0"/>
              </a:rPr>
              <a:t>:  </a:t>
            </a:r>
          </a:p>
          <a:p>
            <a:pPr marL="0" indent="0" algn="just">
              <a:buNone/>
            </a:pPr>
            <a:r>
              <a:rPr lang="ru-RU" dirty="0" smtClean="0">
                <a:solidFill>
                  <a:schemeClr val="bg1"/>
                </a:solidFill>
                <a:latin typeface="Times New Roman" pitchFamily="18" charset="0"/>
                <a:cs typeface="Times New Roman" pitchFamily="18" charset="0"/>
              </a:rPr>
              <a:t>1.  Общая оценка результатов учебного года (цели, задачи). </a:t>
            </a:r>
          </a:p>
          <a:p>
            <a:pPr marL="0" indent="0" algn="just">
              <a:buNone/>
            </a:pPr>
            <a:r>
              <a:rPr lang="ru-RU" dirty="0" smtClean="0">
                <a:solidFill>
                  <a:schemeClr val="bg1"/>
                </a:solidFill>
                <a:latin typeface="Times New Roman" pitchFamily="18" charset="0"/>
                <a:cs typeface="Times New Roman" pitchFamily="18" charset="0"/>
              </a:rPr>
              <a:t>2.  Факторы, влияющие на результаты деятельности. </a:t>
            </a:r>
          </a:p>
          <a:p>
            <a:pPr marL="0" indent="0" algn="just">
              <a:buNone/>
            </a:pPr>
            <a:r>
              <a:rPr lang="ru-RU" dirty="0" smtClean="0">
                <a:solidFill>
                  <a:schemeClr val="bg1"/>
                </a:solidFill>
                <a:latin typeface="Times New Roman" pitchFamily="18" charset="0"/>
                <a:cs typeface="Times New Roman" pitchFamily="18" charset="0"/>
              </a:rPr>
              <a:t>3.  Причины  возникновения  положительных  и </a:t>
            </a:r>
          </a:p>
          <a:p>
            <a:pPr marL="0" indent="0" algn="just">
              <a:buNone/>
            </a:pPr>
            <a:r>
              <a:rPr lang="ru-RU" dirty="0" smtClean="0">
                <a:solidFill>
                  <a:schemeClr val="bg1"/>
                </a:solidFill>
                <a:latin typeface="Times New Roman" pitchFamily="18" charset="0"/>
                <a:cs typeface="Times New Roman" pitchFamily="18" charset="0"/>
              </a:rPr>
              <a:t>отрицательных факторов. </a:t>
            </a:r>
          </a:p>
          <a:p>
            <a:pPr marL="0" indent="0" algn="just">
              <a:buNone/>
            </a:pPr>
            <a:r>
              <a:rPr lang="ru-RU" dirty="0" smtClean="0">
                <a:solidFill>
                  <a:schemeClr val="bg1"/>
                </a:solidFill>
                <a:latin typeface="Times New Roman" pitchFamily="18" charset="0"/>
                <a:cs typeface="Times New Roman" pitchFamily="18" charset="0"/>
              </a:rPr>
              <a:t>4.  Решение проблемы в новом учебном году. </a:t>
            </a:r>
          </a:p>
          <a:p>
            <a:pPr marL="0" indent="0" algn="just">
              <a:buNone/>
            </a:pPr>
            <a:r>
              <a:rPr lang="ru-RU" dirty="0" smtClean="0">
                <a:solidFill>
                  <a:schemeClr val="bg1"/>
                </a:solidFill>
                <a:latin typeface="Times New Roman" pitchFamily="18" charset="0"/>
                <a:cs typeface="Times New Roman" pitchFamily="18" charset="0"/>
              </a:rPr>
              <a:t>5.  Цель  нового  учебного  года.  Основная  педагогическая проблема. </a:t>
            </a:r>
          </a:p>
          <a:p>
            <a:pPr marL="0" indent="0" algn="just">
              <a:buNone/>
            </a:pPr>
            <a:r>
              <a:rPr lang="ru-RU" dirty="0" smtClean="0">
                <a:solidFill>
                  <a:schemeClr val="bg1"/>
                </a:solidFill>
                <a:latin typeface="Times New Roman" pitchFamily="18" charset="0"/>
                <a:cs typeface="Times New Roman" pitchFamily="18" charset="0"/>
              </a:rPr>
              <a:t>6.  Задачи нового учебного года. И система мер по их </a:t>
            </a:r>
          </a:p>
          <a:p>
            <a:pPr marL="0" indent="0" algn="just">
              <a:buNone/>
            </a:pPr>
            <a:r>
              <a:rPr lang="ru-RU" dirty="0" smtClean="0">
                <a:solidFill>
                  <a:schemeClr val="bg1"/>
                </a:solidFill>
                <a:latin typeface="Times New Roman" pitchFamily="18" charset="0"/>
                <a:cs typeface="Times New Roman" pitchFamily="18" charset="0"/>
              </a:rPr>
              <a:t>решению. </a:t>
            </a:r>
            <a:endParaRPr lang="ru-RU"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en-US" sz="3600" b="1" dirty="0" smtClean="0">
                <a:solidFill>
                  <a:schemeClr val="bg1"/>
                </a:solidFill>
                <a:latin typeface="Times New Roman" pitchFamily="18" charset="0"/>
                <a:cs typeface="Times New Roman" pitchFamily="18" charset="0"/>
              </a:rPr>
              <a:t>II</a:t>
            </a:r>
            <a:r>
              <a:rPr lang="ru-RU" sz="3600" b="1" dirty="0" smtClean="0">
                <a:solidFill>
                  <a:schemeClr val="bg1"/>
                </a:solidFill>
                <a:latin typeface="Times New Roman" pitchFamily="18" charset="0"/>
                <a:cs typeface="Times New Roman" pitchFamily="18" charset="0"/>
              </a:rPr>
              <a:t>. Классификация по </a:t>
            </a:r>
            <a:r>
              <a:rPr lang="ru-RU" sz="3600" b="1" dirty="0" err="1" smtClean="0">
                <a:solidFill>
                  <a:schemeClr val="bg1"/>
                </a:solidFill>
                <a:latin typeface="Times New Roman" pitchFamily="18" charset="0"/>
                <a:cs typeface="Times New Roman" pitchFamily="18" charset="0"/>
              </a:rPr>
              <a:t>Лизинскому</a:t>
            </a:r>
            <a:r>
              <a:rPr lang="ru-RU" sz="3600" b="1" dirty="0" smtClean="0">
                <a:solidFill>
                  <a:schemeClr val="bg1"/>
                </a:solidFill>
                <a:latin typeface="Times New Roman" pitchFamily="18" charset="0"/>
                <a:cs typeface="Times New Roman" pitchFamily="18" charset="0"/>
              </a:rPr>
              <a:t>  В.М.</a:t>
            </a:r>
            <a:endParaRPr lang="ru-RU" sz="3600" b="1" dirty="0">
              <a:solidFill>
                <a:schemeClr val="bg1"/>
              </a:solidFill>
              <a:latin typeface="Times New Roman" pitchFamily="18" charset="0"/>
              <a:cs typeface="Times New Roman" pitchFamily="18" charset="0"/>
            </a:endParaRPr>
          </a:p>
        </p:txBody>
      </p:sp>
      <p:sp>
        <p:nvSpPr>
          <p:cNvPr id="3" name="Содержимое 2"/>
          <p:cNvSpPr>
            <a:spLocks noGrp="1"/>
          </p:cNvSpPr>
          <p:nvPr>
            <p:ph idx="1"/>
          </p:nvPr>
        </p:nvSpPr>
        <p:spPr>
          <a:xfrm>
            <a:off x="457200" y="1600200"/>
            <a:ext cx="8229600" cy="5043510"/>
          </a:xfrm>
        </p:spPr>
        <p:txBody>
          <a:bodyPr>
            <a:normAutofit fontScale="92500"/>
          </a:bodyPr>
          <a:lstStyle/>
          <a:p>
            <a:pPr algn="just">
              <a:buNone/>
            </a:pPr>
            <a:r>
              <a:rPr lang="ru-RU" dirty="0" smtClean="0">
                <a:solidFill>
                  <a:schemeClr val="bg1"/>
                </a:solidFill>
                <a:latin typeface="Times New Roman" pitchFamily="18" charset="0"/>
                <a:cs typeface="Times New Roman" pitchFamily="18" charset="0"/>
              </a:rPr>
              <a:t>1.  </a:t>
            </a:r>
            <a:r>
              <a:rPr lang="ru-RU" dirty="0" err="1" smtClean="0">
                <a:solidFill>
                  <a:schemeClr val="bg1"/>
                </a:solidFill>
                <a:latin typeface="Times New Roman" pitchFamily="18" charset="0"/>
                <a:cs typeface="Times New Roman" pitchFamily="18" charset="0"/>
              </a:rPr>
              <a:t>Проблемно‐рефлексивный</a:t>
            </a:r>
            <a:r>
              <a:rPr lang="ru-RU" dirty="0" smtClean="0">
                <a:solidFill>
                  <a:schemeClr val="bg1"/>
                </a:solidFill>
                <a:latin typeface="Times New Roman" pitchFamily="18" charset="0"/>
                <a:cs typeface="Times New Roman" pitchFamily="18" charset="0"/>
              </a:rPr>
              <a:t>  анализ  (выстраивание </a:t>
            </a:r>
            <a:r>
              <a:rPr lang="ru-RU" dirty="0" err="1" smtClean="0">
                <a:solidFill>
                  <a:schemeClr val="bg1"/>
                </a:solidFill>
                <a:latin typeface="Times New Roman" pitchFamily="18" charset="0"/>
                <a:cs typeface="Times New Roman" pitchFamily="18" charset="0"/>
              </a:rPr>
              <a:t>предметно‐проблемного</a:t>
            </a:r>
            <a:r>
              <a:rPr lang="ru-RU" dirty="0" smtClean="0">
                <a:solidFill>
                  <a:schemeClr val="bg1"/>
                </a:solidFill>
                <a:latin typeface="Times New Roman" pitchFamily="18" charset="0"/>
                <a:cs typeface="Times New Roman" pitchFamily="18" charset="0"/>
              </a:rPr>
              <a:t> поля на каждом данном уровне). </a:t>
            </a:r>
          </a:p>
          <a:p>
            <a:pPr algn="just">
              <a:buNone/>
            </a:pPr>
            <a:r>
              <a:rPr lang="ru-RU" dirty="0" smtClean="0">
                <a:solidFill>
                  <a:schemeClr val="bg1"/>
                </a:solidFill>
                <a:latin typeface="Times New Roman" pitchFamily="18" charset="0"/>
                <a:cs typeface="Times New Roman" pitchFamily="18" charset="0"/>
              </a:rPr>
              <a:t>2.  </a:t>
            </a:r>
            <a:r>
              <a:rPr lang="ru-RU" dirty="0" err="1" smtClean="0">
                <a:solidFill>
                  <a:schemeClr val="bg1"/>
                </a:solidFill>
                <a:latin typeface="Times New Roman" pitchFamily="18" charset="0"/>
                <a:cs typeface="Times New Roman" pitchFamily="18" charset="0"/>
              </a:rPr>
              <a:t>Проблемно‐деятельностный</a:t>
            </a:r>
            <a:r>
              <a:rPr lang="ru-RU" dirty="0" smtClean="0">
                <a:solidFill>
                  <a:schemeClr val="bg1"/>
                </a:solidFill>
                <a:latin typeface="Times New Roman" pitchFamily="18" charset="0"/>
                <a:cs typeface="Times New Roman" pitchFamily="18" charset="0"/>
              </a:rPr>
              <a:t>  анализ  (выстраивание проблем,  поиск  возможных  решений,  организация  необходимой деятельности). </a:t>
            </a:r>
          </a:p>
          <a:p>
            <a:pPr algn="just">
              <a:buNone/>
            </a:pPr>
            <a:r>
              <a:rPr lang="ru-RU" dirty="0" smtClean="0">
                <a:solidFill>
                  <a:schemeClr val="bg1"/>
                </a:solidFill>
                <a:latin typeface="Times New Roman" pitchFamily="18" charset="0"/>
                <a:cs typeface="Times New Roman" pitchFamily="18" charset="0"/>
              </a:rPr>
              <a:t>3.  </a:t>
            </a:r>
            <a:r>
              <a:rPr lang="ru-RU" dirty="0" err="1" smtClean="0">
                <a:solidFill>
                  <a:schemeClr val="bg1"/>
                </a:solidFill>
                <a:latin typeface="Times New Roman" pitchFamily="18" charset="0"/>
                <a:cs typeface="Times New Roman" pitchFamily="18" charset="0"/>
              </a:rPr>
              <a:t>Проблемно‐целевой</a:t>
            </a:r>
            <a:r>
              <a:rPr lang="ru-RU" dirty="0" smtClean="0">
                <a:solidFill>
                  <a:schemeClr val="bg1"/>
                </a:solidFill>
                <a:latin typeface="Times New Roman" pitchFamily="18" charset="0"/>
                <a:cs typeface="Times New Roman" pitchFamily="18" charset="0"/>
              </a:rPr>
              <a:t>  анализ  (на  основании  изучения проблемы, определение </a:t>
            </a:r>
            <a:r>
              <a:rPr lang="ru-RU" dirty="0" err="1" smtClean="0">
                <a:solidFill>
                  <a:schemeClr val="bg1"/>
                </a:solidFill>
                <a:latin typeface="Times New Roman" pitchFamily="18" charset="0"/>
                <a:cs typeface="Times New Roman" pitchFamily="18" charset="0"/>
              </a:rPr>
              <a:t>целей‐задач</a:t>
            </a:r>
            <a:r>
              <a:rPr lang="ru-RU" dirty="0" smtClean="0">
                <a:solidFill>
                  <a:schemeClr val="bg1"/>
                </a:solidFill>
                <a:latin typeface="Times New Roman" pitchFamily="18" charset="0"/>
                <a:cs typeface="Times New Roman" pitchFamily="18" charset="0"/>
              </a:rPr>
              <a:t> и планирование результата деятельности). </a:t>
            </a:r>
            <a:endParaRPr lang="ru-RU"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22114"/>
          </a:xfrm>
        </p:spPr>
        <p:txBody>
          <a:bodyPr/>
          <a:lstStyle/>
          <a:p>
            <a:r>
              <a:rPr lang="ru-RU" b="1" dirty="0" smtClean="0">
                <a:solidFill>
                  <a:schemeClr val="bg1"/>
                </a:solidFill>
              </a:rPr>
              <a:t>Педагогический анализ</a:t>
            </a:r>
            <a:endParaRPr lang="ru-RU" b="1" dirty="0">
              <a:solidFill>
                <a:schemeClr val="bg1"/>
              </a:solidFill>
            </a:endParaRPr>
          </a:p>
        </p:txBody>
      </p:sp>
      <p:sp>
        <p:nvSpPr>
          <p:cNvPr id="3" name="Содержимое 2"/>
          <p:cNvSpPr>
            <a:spLocks noGrp="1"/>
          </p:cNvSpPr>
          <p:nvPr>
            <p:ph idx="1"/>
          </p:nvPr>
        </p:nvSpPr>
        <p:spPr>
          <a:xfrm>
            <a:off x="457200" y="1124744"/>
            <a:ext cx="8229600" cy="5447528"/>
          </a:xfrm>
        </p:spPr>
        <p:txBody>
          <a:bodyPr>
            <a:normAutofit fontScale="92500" lnSpcReduction="20000"/>
          </a:bodyPr>
          <a:lstStyle/>
          <a:p>
            <a:pPr algn="just">
              <a:buNone/>
            </a:pPr>
            <a:r>
              <a:rPr lang="ru-RU" dirty="0" smtClean="0">
                <a:solidFill>
                  <a:schemeClr val="bg1"/>
                </a:solidFill>
                <a:latin typeface="Times New Roman" pitchFamily="18" charset="0"/>
                <a:cs typeface="Times New Roman" pitchFamily="18" charset="0"/>
              </a:rPr>
              <a:t>		Функция  педагогического  анализа  в  ее  современном  понимании  введена  и                 разработана  в  </a:t>
            </a:r>
            <a:r>
              <a:rPr lang="ru-RU" b="1" dirty="0" smtClean="0">
                <a:solidFill>
                  <a:schemeClr val="bg1"/>
                </a:solidFill>
                <a:latin typeface="Times New Roman" pitchFamily="18" charset="0"/>
                <a:cs typeface="Times New Roman" pitchFamily="18" charset="0"/>
              </a:rPr>
              <a:t>теории  </a:t>
            </a:r>
            <a:r>
              <a:rPr lang="ru-RU" b="1" dirty="0" err="1" smtClean="0">
                <a:solidFill>
                  <a:schemeClr val="bg1"/>
                </a:solidFill>
                <a:latin typeface="Times New Roman" pitchFamily="18" charset="0"/>
                <a:cs typeface="Times New Roman" pitchFamily="18" charset="0"/>
              </a:rPr>
              <a:t>внутришкольного</a:t>
            </a:r>
            <a:r>
              <a:rPr lang="ru-RU" b="1" dirty="0" smtClean="0">
                <a:solidFill>
                  <a:schemeClr val="bg1"/>
                </a:solidFill>
                <a:latin typeface="Times New Roman" pitchFamily="18" charset="0"/>
                <a:cs typeface="Times New Roman" pitchFamily="18" charset="0"/>
              </a:rPr>
              <a:t>  управления                   Ю.А.  </a:t>
            </a:r>
            <a:r>
              <a:rPr lang="ru-RU" b="1" dirty="0" err="1" smtClean="0">
                <a:solidFill>
                  <a:schemeClr val="bg1"/>
                </a:solidFill>
                <a:latin typeface="Times New Roman" pitchFamily="18" charset="0"/>
                <a:cs typeface="Times New Roman" pitchFamily="18" charset="0"/>
              </a:rPr>
              <a:t>Конаржевским</a:t>
            </a:r>
            <a:r>
              <a:rPr lang="ru-RU" b="1" dirty="0" smtClean="0">
                <a:solidFill>
                  <a:schemeClr val="bg1"/>
                </a:solidFill>
                <a:latin typeface="Times New Roman" pitchFamily="18" charset="0"/>
                <a:cs typeface="Times New Roman" pitchFamily="18" charset="0"/>
              </a:rPr>
              <a:t>.  </a:t>
            </a:r>
            <a:r>
              <a:rPr lang="ru-RU" dirty="0" smtClean="0">
                <a:solidFill>
                  <a:schemeClr val="bg1"/>
                </a:solidFill>
                <a:latin typeface="Times New Roman" pitchFamily="18" charset="0"/>
                <a:cs typeface="Times New Roman" pitchFamily="18" charset="0"/>
              </a:rPr>
              <a:t>	Педагогический  анализ  в  структуре управленческого цикла занимает особое место: </a:t>
            </a:r>
            <a:r>
              <a:rPr lang="ru-RU" b="1" dirty="0" smtClean="0">
                <a:solidFill>
                  <a:schemeClr val="bg1"/>
                </a:solidFill>
                <a:latin typeface="Times New Roman" pitchFamily="18" charset="0"/>
                <a:cs typeface="Times New Roman" pitchFamily="18" charset="0"/>
              </a:rPr>
              <a:t>с него начинается и  им  заканчивается  любой  управленческий  цикл, </a:t>
            </a:r>
            <a:r>
              <a:rPr lang="ru-RU" dirty="0" smtClean="0">
                <a:solidFill>
                  <a:schemeClr val="bg1"/>
                </a:solidFill>
                <a:latin typeface="Times New Roman" pitchFamily="18" charset="0"/>
                <a:cs typeface="Times New Roman" pitchFamily="18" charset="0"/>
              </a:rPr>
              <a:t> состоящий  из последовательно  взаимосвязанных  функций.  	</a:t>
            </a:r>
          </a:p>
          <a:p>
            <a:pPr algn="just">
              <a:buNone/>
            </a:pPr>
            <a:r>
              <a:rPr lang="ru-RU" i="1" dirty="0">
                <a:solidFill>
                  <a:schemeClr val="bg1"/>
                </a:solidFill>
                <a:latin typeface="Times New Roman" pitchFamily="18" charset="0"/>
                <a:cs typeface="Times New Roman" pitchFamily="18" charset="0"/>
              </a:rPr>
              <a:t>	</a:t>
            </a:r>
            <a:r>
              <a:rPr lang="ru-RU" i="1" dirty="0" smtClean="0">
                <a:solidFill>
                  <a:schemeClr val="bg1"/>
                </a:solidFill>
                <a:latin typeface="Times New Roman" pitchFamily="18" charset="0"/>
                <a:cs typeface="Times New Roman" pitchFamily="18" charset="0"/>
              </a:rPr>
              <a:t>	Исключение педагогического  анализа  из  общей  цепи  управленческой деятельности  приводит  к  ее  распаду.</a:t>
            </a:r>
            <a:endParaRPr lang="ru-RU" i="1"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14404"/>
            <a:ext cx="8229600" cy="214314"/>
          </a:xfrm>
        </p:spPr>
        <p:txBody>
          <a:bodyPr>
            <a:normAutofit fontScale="90000"/>
          </a:bodyPr>
          <a:lstStyle/>
          <a:p>
            <a:endParaRPr lang="ru-RU" dirty="0"/>
          </a:p>
        </p:txBody>
      </p:sp>
      <p:sp>
        <p:nvSpPr>
          <p:cNvPr id="3" name="Содержимое 2"/>
          <p:cNvSpPr>
            <a:spLocks noGrp="1"/>
          </p:cNvSpPr>
          <p:nvPr>
            <p:ph idx="1"/>
          </p:nvPr>
        </p:nvSpPr>
        <p:spPr>
          <a:xfrm>
            <a:off x="214282" y="285728"/>
            <a:ext cx="8715436" cy="6357982"/>
          </a:xfrm>
        </p:spPr>
        <p:txBody>
          <a:bodyPr>
            <a:normAutofit fontScale="92500" lnSpcReduction="20000"/>
          </a:bodyPr>
          <a:lstStyle/>
          <a:p>
            <a:pPr algn="just">
              <a:buNone/>
            </a:pPr>
            <a:r>
              <a:rPr lang="en-US" b="1" dirty="0" smtClean="0">
                <a:solidFill>
                  <a:schemeClr val="bg1"/>
                </a:solidFill>
                <a:latin typeface="Times New Roman" pitchFamily="18" charset="0"/>
                <a:cs typeface="Times New Roman" pitchFamily="18" charset="0"/>
              </a:rPr>
              <a:t>III</a:t>
            </a:r>
            <a:r>
              <a:rPr lang="ru-RU" b="1" dirty="0" smtClean="0">
                <a:solidFill>
                  <a:schemeClr val="bg1"/>
                </a:solidFill>
                <a:latin typeface="Times New Roman" pitchFamily="18" charset="0"/>
                <a:cs typeface="Times New Roman" pitchFamily="18" charset="0"/>
              </a:rPr>
              <a:t>. </a:t>
            </a:r>
            <a:r>
              <a:rPr lang="ru-RU" b="1" dirty="0" err="1" smtClean="0">
                <a:solidFill>
                  <a:schemeClr val="bg1"/>
                </a:solidFill>
                <a:latin typeface="Times New Roman" pitchFamily="18" charset="0"/>
                <a:cs typeface="Times New Roman" pitchFamily="18" charset="0"/>
              </a:rPr>
              <a:t>Гребенкина</a:t>
            </a:r>
            <a:r>
              <a:rPr lang="ru-RU" b="1" dirty="0" smtClean="0">
                <a:solidFill>
                  <a:schemeClr val="bg1"/>
                </a:solidFill>
                <a:latin typeface="Times New Roman" pitchFamily="18" charset="0"/>
                <a:cs typeface="Times New Roman" pitchFamily="18" charset="0"/>
              </a:rPr>
              <a:t>  Л.К.,  </a:t>
            </a:r>
            <a:r>
              <a:rPr lang="ru-RU" b="1" dirty="0" err="1" smtClean="0">
                <a:solidFill>
                  <a:schemeClr val="bg1"/>
                </a:solidFill>
                <a:latin typeface="Times New Roman" pitchFamily="18" charset="0"/>
                <a:cs typeface="Times New Roman" pitchFamily="18" charset="0"/>
              </a:rPr>
              <a:t>Анциперова</a:t>
            </a:r>
            <a:r>
              <a:rPr lang="ru-RU" b="1" dirty="0" smtClean="0">
                <a:solidFill>
                  <a:schemeClr val="bg1"/>
                </a:solidFill>
                <a:latin typeface="Times New Roman" pitchFamily="18" charset="0"/>
                <a:cs typeface="Times New Roman" pitchFamily="18" charset="0"/>
              </a:rPr>
              <a:t>  Н.С.  </a:t>
            </a:r>
            <a:r>
              <a:rPr lang="ru-RU" dirty="0" smtClean="0">
                <a:solidFill>
                  <a:schemeClr val="bg1"/>
                </a:solidFill>
                <a:latin typeface="Times New Roman" pitchFamily="18" charset="0"/>
                <a:cs typeface="Times New Roman" pitchFamily="18" charset="0"/>
              </a:rPr>
              <a:t>в  книге  «Технология управленческой  деятельности  заместителя  директора  школы» </a:t>
            </a:r>
            <a:r>
              <a:rPr lang="ru-RU" dirty="0" smtClean="0">
                <a:solidFill>
                  <a:schemeClr val="bg1"/>
                </a:solidFill>
                <a:latin typeface="Times New Roman" pitchFamily="18" charset="0"/>
                <a:cs typeface="Times New Roman" pitchFamily="18" charset="0"/>
              </a:rPr>
              <a:t>выделяют виды </a:t>
            </a:r>
            <a:r>
              <a:rPr lang="ru-RU" dirty="0" smtClean="0">
                <a:solidFill>
                  <a:schemeClr val="bg1"/>
                </a:solidFill>
                <a:latin typeface="Times New Roman" pitchFamily="18" charset="0"/>
                <a:cs typeface="Times New Roman" pitchFamily="18" charset="0"/>
              </a:rPr>
              <a:t>педагогического анализа:  </a:t>
            </a:r>
          </a:p>
          <a:p>
            <a:pPr algn="just">
              <a:buNone/>
            </a:pPr>
            <a:r>
              <a:rPr lang="ru-RU" dirty="0" smtClean="0">
                <a:solidFill>
                  <a:schemeClr val="bg1"/>
                </a:solidFill>
                <a:latin typeface="Times New Roman" pitchFamily="18" charset="0"/>
                <a:cs typeface="Times New Roman" pitchFamily="18" charset="0"/>
              </a:rPr>
              <a:t>1. оперативный (ежедневный); </a:t>
            </a:r>
          </a:p>
          <a:p>
            <a:pPr algn="just">
              <a:buNone/>
            </a:pPr>
            <a:r>
              <a:rPr lang="ru-RU" dirty="0" smtClean="0">
                <a:solidFill>
                  <a:schemeClr val="bg1"/>
                </a:solidFill>
                <a:latin typeface="Times New Roman" pitchFamily="18" charset="0"/>
                <a:cs typeface="Times New Roman" pitchFamily="18" charset="0"/>
              </a:rPr>
              <a:t>2. тематический (система </a:t>
            </a:r>
            <a:r>
              <a:rPr lang="ru-RU" dirty="0" err="1" smtClean="0">
                <a:solidFill>
                  <a:schemeClr val="bg1"/>
                </a:solidFill>
                <a:latin typeface="Times New Roman" pitchFamily="18" charset="0"/>
                <a:cs typeface="Times New Roman" pitchFamily="18" charset="0"/>
              </a:rPr>
              <a:t>внеучебных</a:t>
            </a:r>
            <a:r>
              <a:rPr lang="ru-RU" dirty="0" smtClean="0">
                <a:solidFill>
                  <a:schemeClr val="bg1"/>
                </a:solidFill>
                <a:latin typeface="Times New Roman" pitchFamily="18" charset="0"/>
                <a:cs typeface="Times New Roman" pitchFamily="18" charset="0"/>
              </a:rPr>
              <a:t> занятий, вариативных </a:t>
            </a:r>
          </a:p>
          <a:p>
            <a:pPr algn="just">
              <a:buNone/>
            </a:pPr>
            <a:r>
              <a:rPr lang="ru-RU" dirty="0" smtClean="0">
                <a:solidFill>
                  <a:schemeClr val="bg1"/>
                </a:solidFill>
                <a:latin typeface="Times New Roman" pitchFamily="18" charset="0"/>
                <a:cs typeface="Times New Roman" pitchFamily="18" charset="0"/>
              </a:rPr>
              <a:t>технологий, система деятельности педагога и совокупность </a:t>
            </a:r>
          </a:p>
          <a:p>
            <a:pPr algn="just">
              <a:buNone/>
            </a:pPr>
            <a:r>
              <a:rPr lang="ru-RU" dirty="0" smtClean="0">
                <a:solidFill>
                  <a:schemeClr val="bg1"/>
                </a:solidFill>
                <a:latin typeface="Times New Roman" pitchFamily="18" charset="0"/>
                <a:cs typeface="Times New Roman" pitchFamily="18" charset="0"/>
              </a:rPr>
              <a:t>необходимых документов); </a:t>
            </a:r>
          </a:p>
          <a:p>
            <a:pPr algn="just">
              <a:buNone/>
            </a:pPr>
            <a:r>
              <a:rPr lang="ru-RU" dirty="0" smtClean="0">
                <a:solidFill>
                  <a:schemeClr val="bg1"/>
                </a:solidFill>
                <a:latin typeface="Times New Roman" pitchFamily="18" charset="0"/>
                <a:cs typeface="Times New Roman" pitchFamily="18" charset="0"/>
              </a:rPr>
              <a:t>3.  итоговый  анализ  (по  результатам  четверти,  полугодия, </a:t>
            </a:r>
          </a:p>
          <a:p>
            <a:pPr algn="just">
              <a:buNone/>
            </a:pPr>
            <a:r>
              <a:rPr lang="ru-RU" dirty="0" smtClean="0">
                <a:solidFill>
                  <a:schemeClr val="bg1"/>
                </a:solidFill>
                <a:latin typeface="Times New Roman" pitchFamily="18" charset="0"/>
                <a:cs typeface="Times New Roman" pitchFamily="18" charset="0"/>
              </a:rPr>
              <a:t>учебного  года  с  целью  оценки  деятельности  образовательного </a:t>
            </a:r>
          </a:p>
          <a:p>
            <a:pPr algn="just">
              <a:buNone/>
            </a:pPr>
            <a:r>
              <a:rPr lang="ru-RU" dirty="0" smtClean="0">
                <a:solidFill>
                  <a:schemeClr val="bg1"/>
                </a:solidFill>
                <a:latin typeface="Times New Roman" pitchFamily="18" charset="0"/>
                <a:cs typeface="Times New Roman" pitchFamily="18" charset="0"/>
              </a:rPr>
              <a:t>учреждения в целом). </a:t>
            </a:r>
            <a:endParaRPr lang="ru-RU" dirty="0">
              <a:solidFill>
                <a:schemeClr val="bg1"/>
              </a:solidFill>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solidFill>
                  <a:schemeClr val="bg1"/>
                </a:solidFill>
              </a:rPr>
              <a:t>Основные объекты педагогического анализа </a:t>
            </a:r>
            <a:endParaRPr lang="ru-RU" b="1" dirty="0">
              <a:solidFill>
                <a:schemeClr val="bg1"/>
              </a:solidFill>
            </a:endParaRPr>
          </a:p>
        </p:txBody>
      </p:sp>
      <p:sp>
        <p:nvSpPr>
          <p:cNvPr id="3" name="Содержимое 2"/>
          <p:cNvSpPr>
            <a:spLocks noGrp="1"/>
          </p:cNvSpPr>
          <p:nvPr>
            <p:ph idx="1"/>
          </p:nvPr>
        </p:nvSpPr>
        <p:spPr>
          <a:xfrm>
            <a:off x="214282" y="1600200"/>
            <a:ext cx="8715436" cy="5043510"/>
          </a:xfrm>
        </p:spPr>
        <p:txBody>
          <a:bodyPr>
            <a:normAutofit/>
          </a:bodyPr>
          <a:lstStyle/>
          <a:p>
            <a:pPr algn="just">
              <a:buNone/>
            </a:pPr>
            <a:r>
              <a:rPr lang="ru-RU" dirty="0" smtClean="0">
                <a:solidFill>
                  <a:schemeClr val="bg1"/>
                </a:solidFill>
                <a:latin typeface="Times New Roman" pitchFamily="18" charset="0"/>
                <a:cs typeface="Times New Roman" pitchFamily="18" charset="0"/>
              </a:rPr>
              <a:t>		Основными </a:t>
            </a:r>
            <a:r>
              <a:rPr lang="ru-RU" dirty="0" smtClean="0">
                <a:solidFill>
                  <a:schemeClr val="bg1"/>
                </a:solidFill>
                <a:latin typeface="Times New Roman" pitchFamily="18" charset="0"/>
                <a:cs typeface="Times New Roman" pitchFamily="18" charset="0"/>
              </a:rPr>
              <a:t>объектами педагогического анализа, являются организованные  формы  обучения,  и  прежде  всего,  уроки,  внеклассные мероприятия, а также итоги работы </a:t>
            </a:r>
            <a:r>
              <a:rPr lang="ru-RU" dirty="0" smtClean="0">
                <a:solidFill>
                  <a:schemeClr val="bg1"/>
                </a:solidFill>
                <a:latin typeface="Times New Roman" pitchFamily="18" charset="0"/>
                <a:cs typeface="Times New Roman" pitchFamily="18" charset="0"/>
              </a:rPr>
              <a:t>ОО</a:t>
            </a:r>
            <a:r>
              <a:rPr lang="ru-RU" dirty="0" smtClean="0">
                <a:solidFill>
                  <a:schemeClr val="bg1"/>
                </a:solidFill>
                <a:latin typeface="Times New Roman" pitchFamily="18" charset="0"/>
                <a:cs typeface="Times New Roman" pitchFamily="18" charset="0"/>
              </a:rPr>
              <a:t> </a:t>
            </a:r>
            <a:r>
              <a:rPr lang="ru-RU" dirty="0" smtClean="0">
                <a:solidFill>
                  <a:schemeClr val="bg1"/>
                </a:solidFill>
                <a:latin typeface="Times New Roman" pitchFamily="18" charset="0"/>
                <a:cs typeface="Times New Roman" pitchFamily="18" charset="0"/>
              </a:rPr>
              <a:t>за учебный год. </a:t>
            </a:r>
          </a:p>
          <a:p>
            <a:pPr algn="just">
              <a:buNone/>
            </a:pPr>
            <a:endParaRPr lang="ru-RU" dirty="0">
              <a:solidFill>
                <a:schemeClr val="bg1"/>
              </a:solidFill>
              <a:latin typeface="Times New Roman" pitchFamily="18" charset="0"/>
              <a:cs typeface="Times New Roman" pitchFamily="18" charset="0"/>
            </a:endParaRPr>
          </a:p>
        </p:txBody>
      </p:sp>
      <p:pic>
        <p:nvPicPr>
          <p:cNvPr id="4" name="Рисунок 3" descr="класс.jpg"/>
          <p:cNvPicPr>
            <a:picLocks noChangeAspect="1"/>
          </p:cNvPicPr>
          <p:nvPr/>
        </p:nvPicPr>
        <p:blipFill>
          <a:blip r:embed="rId2"/>
          <a:stretch>
            <a:fillRect/>
          </a:stretch>
        </p:blipFill>
        <p:spPr>
          <a:xfrm>
            <a:off x="5429256" y="3714752"/>
            <a:ext cx="3714744" cy="3143248"/>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857280"/>
            <a:ext cx="8229600" cy="285752"/>
          </a:xfrm>
        </p:spPr>
        <p:txBody>
          <a:bodyPr>
            <a:normAutofit fontScale="90000"/>
          </a:bodyPr>
          <a:lstStyle/>
          <a:p>
            <a:endParaRPr lang="ru-RU" dirty="0"/>
          </a:p>
        </p:txBody>
      </p:sp>
      <p:sp>
        <p:nvSpPr>
          <p:cNvPr id="3" name="Содержимое 2"/>
          <p:cNvSpPr>
            <a:spLocks noGrp="1"/>
          </p:cNvSpPr>
          <p:nvPr>
            <p:ph idx="1"/>
          </p:nvPr>
        </p:nvSpPr>
        <p:spPr>
          <a:xfrm>
            <a:off x="214282" y="285728"/>
            <a:ext cx="8715436" cy="6286544"/>
          </a:xfrm>
        </p:spPr>
        <p:txBody>
          <a:bodyPr>
            <a:normAutofit fontScale="62500" lnSpcReduction="20000"/>
          </a:bodyPr>
          <a:lstStyle/>
          <a:p>
            <a:pPr algn="just">
              <a:buNone/>
            </a:pPr>
            <a:r>
              <a:rPr lang="ru-RU" dirty="0" smtClean="0">
                <a:solidFill>
                  <a:schemeClr val="bg1"/>
                </a:solidFill>
                <a:latin typeface="Times New Roman" pitchFamily="18" charset="0"/>
                <a:cs typeface="Times New Roman" pitchFamily="18" charset="0"/>
              </a:rPr>
              <a:t>		</a:t>
            </a:r>
            <a:r>
              <a:rPr lang="ru-RU" b="1" dirty="0" smtClean="0">
                <a:solidFill>
                  <a:schemeClr val="bg1"/>
                </a:solidFill>
                <a:latin typeface="Times New Roman" pitchFamily="18" charset="0"/>
                <a:cs typeface="Times New Roman" pitchFamily="18" charset="0"/>
              </a:rPr>
              <a:t>Методология  и  логика  </a:t>
            </a:r>
            <a:r>
              <a:rPr lang="ru-RU" dirty="0" smtClean="0">
                <a:solidFill>
                  <a:schemeClr val="bg1"/>
                </a:solidFill>
                <a:latin typeface="Times New Roman" pitchFamily="18" charset="0"/>
                <a:cs typeface="Times New Roman" pitchFamily="18" charset="0"/>
              </a:rPr>
              <a:t>системного  подхода  к  педагогическому анализу  как  функции  управления  </a:t>
            </a:r>
            <a:r>
              <a:rPr lang="ru-RU" dirty="0" smtClean="0">
                <a:solidFill>
                  <a:schemeClr val="bg1"/>
                </a:solidFill>
                <a:latin typeface="Times New Roman" pitchFamily="18" charset="0"/>
                <a:cs typeface="Times New Roman" pitchFamily="18" charset="0"/>
              </a:rPr>
              <a:t>ОО</a:t>
            </a:r>
            <a:r>
              <a:rPr lang="ru-RU" dirty="0" smtClean="0">
                <a:solidFill>
                  <a:schemeClr val="bg1"/>
                </a:solidFill>
                <a:latin typeface="Times New Roman" pitchFamily="18" charset="0"/>
                <a:cs typeface="Times New Roman" pitchFamily="18" charset="0"/>
              </a:rPr>
              <a:t>  </a:t>
            </a:r>
            <a:r>
              <a:rPr lang="ru-RU" dirty="0" smtClean="0">
                <a:solidFill>
                  <a:schemeClr val="bg1"/>
                </a:solidFill>
                <a:latin typeface="Times New Roman" pitchFamily="18" charset="0"/>
                <a:cs typeface="Times New Roman" pitchFamily="18" charset="0"/>
              </a:rPr>
              <a:t>определяются  последовательностью </a:t>
            </a:r>
            <a:r>
              <a:rPr lang="ru-RU" b="1" dirty="0" smtClean="0">
                <a:solidFill>
                  <a:schemeClr val="bg1"/>
                </a:solidFill>
                <a:latin typeface="Times New Roman" pitchFamily="18" charset="0"/>
                <a:cs typeface="Times New Roman" pitchFamily="18" charset="0"/>
              </a:rPr>
              <a:t>действий</a:t>
            </a:r>
            <a:r>
              <a:rPr lang="ru-RU" b="1" dirty="0" smtClean="0">
                <a:solidFill>
                  <a:schemeClr val="bg1"/>
                </a:solidFill>
                <a:latin typeface="Times New Roman" pitchFamily="18" charset="0"/>
                <a:cs typeface="Times New Roman" pitchFamily="18" charset="0"/>
              </a:rPr>
              <a:t>: </a:t>
            </a:r>
          </a:p>
          <a:p>
            <a:pPr algn="just">
              <a:buNone/>
            </a:pPr>
            <a:r>
              <a:rPr lang="ru-RU" dirty="0" smtClean="0">
                <a:solidFill>
                  <a:schemeClr val="bg1"/>
                </a:solidFill>
                <a:latin typeface="Times New Roman" pitchFamily="18" charset="0"/>
                <a:cs typeface="Times New Roman" pitchFamily="18" charset="0"/>
              </a:rPr>
              <a:t>-</a:t>
            </a:r>
            <a:r>
              <a:rPr lang="ru-RU" dirty="0" smtClean="0">
                <a:solidFill>
                  <a:schemeClr val="bg1"/>
                </a:solidFill>
                <a:latin typeface="Times New Roman" pitchFamily="18" charset="0"/>
                <a:cs typeface="Times New Roman" pitchFamily="18" charset="0"/>
              </a:rPr>
              <a:t> </a:t>
            </a:r>
            <a:r>
              <a:rPr lang="ru-RU" dirty="0" smtClean="0">
                <a:solidFill>
                  <a:schemeClr val="bg1"/>
                </a:solidFill>
                <a:latin typeface="Times New Roman" pitchFamily="18" charset="0"/>
                <a:cs typeface="Times New Roman" pitchFamily="18" charset="0"/>
              </a:rPr>
              <a:t>рассмотрения  урока,  воспитательного  </a:t>
            </a:r>
            <a:r>
              <a:rPr lang="ru-RU" dirty="0" smtClean="0">
                <a:solidFill>
                  <a:schemeClr val="bg1"/>
                </a:solidFill>
                <a:latin typeface="Times New Roman" pitchFamily="18" charset="0"/>
                <a:cs typeface="Times New Roman" pitchFamily="18" charset="0"/>
              </a:rPr>
              <a:t>мероприятия, учебного  </a:t>
            </a:r>
            <a:r>
              <a:rPr lang="ru-RU" dirty="0" smtClean="0">
                <a:solidFill>
                  <a:schemeClr val="bg1"/>
                </a:solidFill>
                <a:latin typeface="Times New Roman" pitchFamily="18" charset="0"/>
                <a:cs typeface="Times New Roman" pitchFamily="18" charset="0"/>
              </a:rPr>
              <a:t>года  как  части  более  общей  системы,  т.е.  определение их роли в системе уроков, воспитательных мероприятий и места в  данном  учебном  году  в  сравнении  с  предшествующими  и </a:t>
            </a:r>
            <a:r>
              <a:rPr lang="ru-RU" dirty="0" smtClean="0">
                <a:solidFill>
                  <a:schemeClr val="bg1"/>
                </a:solidFill>
                <a:latin typeface="Times New Roman" pitchFamily="18" charset="0"/>
                <a:cs typeface="Times New Roman" pitchFamily="18" charset="0"/>
              </a:rPr>
              <a:t> последующими</a:t>
            </a:r>
            <a:r>
              <a:rPr lang="ru-RU" dirty="0" smtClean="0">
                <a:solidFill>
                  <a:schemeClr val="bg1"/>
                </a:solidFill>
                <a:latin typeface="Times New Roman" pitchFamily="18" charset="0"/>
                <a:cs typeface="Times New Roman" pitchFamily="18" charset="0"/>
              </a:rPr>
              <a:t>; </a:t>
            </a:r>
          </a:p>
          <a:p>
            <a:pPr algn="just">
              <a:buNone/>
            </a:pPr>
            <a:r>
              <a:rPr lang="ru-RU" dirty="0" smtClean="0">
                <a:solidFill>
                  <a:schemeClr val="bg1"/>
                </a:solidFill>
                <a:latin typeface="Times New Roman" pitchFamily="18" charset="0"/>
                <a:cs typeface="Times New Roman" pitchFamily="18" charset="0"/>
              </a:rPr>
              <a:t>-</a:t>
            </a:r>
            <a:r>
              <a:rPr lang="ru-RU" dirty="0" smtClean="0">
                <a:solidFill>
                  <a:schemeClr val="bg1"/>
                </a:solidFill>
                <a:latin typeface="Times New Roman" pitchFamily="18" charset="0"/>
                <a:cs typeface="Times New Roman" pitchFamily="18" charset="0"/>
              </a:rPr>
              <a:t> </a:t>
            </a:r>
            <a:r>
              <a:rPr lang="ru-RU" dirty="0" smtClean="0">
                <a:solidFill>
                  <a:schemeClr val="bg1"/>
                </a:solidFill>
                <a:latin typeface="Times New Roman" pitchFamily="18" charset="0"/>
                <a:cs typeface="Times New Roman" pitchFamily="18" charset="0"/>
              </a:rPr>
              <a:t>выявления  совокупности  факторов,  определяющих  эффективность  данного  (или  данных)  урока,  мероприятия, учебного  года  (педагогический  коллектив,  уровень  его педагогической  культуры,  учебные  возможности  детей,  уровень  их  воспитанности,  </a:t>
            </a:r>
            <a:r>
              <a:rPr lang="ru-RU" dirty="0" err="1" smtClean="0">
                <a:solidFill>
                  <a:schemeClr val="bg1"/>
                </a:solidFill>
                <a:latin typeface="Times New Roman" pitchFamily="18" charset="0"/>
                <a:cs typeface="Times New Roman" pitchFamily="18" charset="0"/>
              </a:rPr>
              <a:t>учебно‐материальное</a:t>
            </a:r>
            <a:r>
              <a:rPr lang="ru-RU" dirty="0" smtClean="0">
                <a:solidFill>
                  <a:schemeClr val="bg1"/>
                </a:solidFill>
                <a:latin typeface="Times New Roman" pitchFamily="18" charset="0"/>
                <a:cs typeface="Times New Roman" pitchFamily="18" charset="0"/>
              </a:rPr>
              <a:t>  обеспечение </a:t>
            </a:r>
            <a:r>
              <a:rPr lang="ru-RU" dirty="0" smtClean="0">
                <a:solidFill>
                  <a:schemeClr val="bg1"/>
                </a:solidFill>
                <a:latin typeface="Times New Roman" pitchFamily="18" charset="0"/>
                <a:cs typeface="Times New Roman" pitchFamily="18" charset="0"/>
              </a:rPr>
              <a:t>педагогического  </a:t>
            </a:r>
            <a:r>
              <a:rPr lang="ru-RU" dirty="0" smtClean="0">
                <a:solidFill>
                  <a:schemeClr val="bg1"/>
                </a:solidFill>
                <a:latin typeface="Times New Roman" pitchFamily="18" charset="0"/>
                <a:cs typeface="Times New Roman" pitchFamily="18" charset="0"/>
              </a:rPr>
              <a:t>процесса,  состояние  </a:t>
            </a:r>
            <a:r>
              <a:rPr lang="ru-RU" dirty="0" err="1" smtClean="0">
                <a:solidFill>
                  <a:schemeClr val="bg1"/>
                </a:solidFill>
                <a:latin typeface="Times New Roman" pitchFamily="18" charset="0"/>
                <a:cs typeface="Times New Roman" pitchFamily="18" charset="0"/>
              </a:rPr>
              <a:t>морально‐психологического</a:t>
            </a:r>
            <a:r>
              <a:rPr lang="ru-RU" dirty="0" smtClean="0">
                <a:solidFill>
                  <a:schemeClr val="bg1"/>
                </a:solidFill>
                <a:latin typeface="Times New Roman" pitchFamily="18" charset="0"/>
                <a:cs typeface="Times New Roman" pitchFamily="18" charset="0"/>
              </a:rPr>
              <a:t> климата в </a:t>
            </a:r>
            <a:r>
              <a:rPr lang="ru-RU" dirty="0" smtClean="0">
                <a:solidFill>
                  <a:schemeClr val="bg1"/>
                </a:solidFill>
                <a:latin typeface="Times New Roman" pitchFamily="18" charset="0"/>
                <a:cs typeface="Times New Roman" pitchFamily="18" charset="0"/>
              </a:rPr>
              <a:t>ОО</a:t>
            </a:r>
            <a:r>
              <a:rPr lang="ru-RU" dirty="0" smtClean="0">
                <a:solidFill>
                  <a:schemeClr val="bg1"/>
                </a:solidFill>
                <a:latin typeface="Times New Roman" pitchFamily="18" charset="0"/>
                <a:cs typeface="Times New Roman" pitchFamily="18" charset="0"/>
              </a:rPr>
              <a:t> </a:t>
            </a:r>
            <a:r>
              <a:rPr lang="ru-RU" dirty="0" smtClean="0">
                <a:solidFill>
                  <a:schemeClr val="bg1"/>
                </a:solidFill>
                <a:latin typeface="Times New Roman" pitchFamily="18" charset="0"/>
                <a:cs typeface="Times New Roman" pitchFamily="18" charset="0"/>
              </a:rPr>
              <a:t>и др.);</a:t>
            </a:r>
          </a:p>
          <a:p>
            <a:pPr algn="just">
              <a:buNone/>
            </a:pPr>
            <a:r>
              <a:rPr lang="ru-RU" dirty="0" smtClean="0">
                <a:solidFill>
                  <a:schemeClr val="bg1"/>
                </a:solidFill>
                <a:latin typeface="Times New Roman" pitchFamily="18" charset="0"/>
                <a:cs typeface="Times New Roman" pitchFamily="18" charset="0"/>
              </a:rPr>
              <a:t>-</a:t>
            </a:r>
            <a:r>
              <a:rPr lang="ru-RU" dirty="0" smtClean="0">
                <a:solidFill>
                  <a:schemeClr val="bg1"/>
                </a:solidFill>
                <a:latin typeface="Times New Roman" pitchFamily="18" charset="0"/>
                <a:cs typeface="Times New Roman" pitchFamily="18" charset="0"/>
              </a:rPr>
              <a:t> </a:t>
            </a:r>
            <a:r>
              <a:rPr lang="ru-RU" dirty="0" smtClean="0">
                <a:solidFill>
                  <a:schemeClr val="bg1"/>
                </a:solidFill>
                <a:latin typeface="Times New Roman" pitchFamily="18" charset="0"/>
                <a:cs typeface="Times New Roman" pitchFamily="18" charset="0"/>
              </a:rPr>
              <a:t>определения  целесообразности  и  обоснованности  целей деятельности,  содержания  и  форм  проведения  занятий  и  реализации  основных  направлений  плана  работы  в  учебном  году; </a:t>
            </a:r>
          </a:p>
          <a:p>
            <a:pPr algn="just">
              <a:buNone/>
            </a:pPr>
            <a:r>
              <a:rPr lang="ru-RU" dirty="0" smtClean="0">
                <a:solidFill>
                  <a:schemeClr val="bg1"/>
                </a:solidFill>
                <a:latin typeface="Times New Roman" pitchFamily="18" charset="0"/>
                <a:cs typeface="Times New Roman" pitchFamily="18" charset="0"/>
              </a:rPr>
              <a:t>-</a:t>
            </a:r>
            <a:r>
              <a:rPr lang="ru-RU" dirty="0" smtClean="0">
                <a:solidFill>
                  <a:schemeClr val="bg1"/>
                </a:solidFill>
                <a:latin typeface="Times New Roman" pitchFamily="18" charset="0"/>
                <a:cs typeface="Times New Roman" pitchFamily="18" charset="0"/>
              </a:rPr>
              <a:t> </a:t>
            </a:r>
            <a:r>
              <a:rPr lang="ru-RU" dirty="0" smtClean="0">
                <a:solidFill>
                  <a:schemeClr val="bg1"/>
                </a:solidFill>
                <a:latin typeface="Times New Roman" pitchFamily="18" charset="0"/>
                <a:cs typeface="Times New Roman" pitchFamily="18" charset="0"/>
              </a:rPr>
              <a:t>анализа  результатов  проведенных  уроков, воспитательных мероприятий, работы в течение учебного года; </a:t>
            </a:r>
          </a:p>
          <a:p>
            <a:pPr algn="just">
              <a:buNone/>
            </a:pPr>
            <a:r>
              <a:rPr lang="ru-RU" dirty="0" smtClean="0">
                <a:solidFill>
                  <a:schemeClr val="bg1"/>
                </a:solidFill>
                <a:latin typeface="Times New Roman" pitchFamily="18" charset="0"/>
                <a:cs typeface="Times New Roman" pitchFamily="18" charset="0"/>
              </a:rPr>
              <a:t>-</a:t>
            </a:r>
            <a:r>
              <a:rPr lang="ru-RU" dirty="0" smtClean="0">
                <a:solidFill>
                  <a:schemeClr val="bg1"/>
                </a:solidFill>
                <a:latin typeface="Times New Roman" pitchFamily="18" charset="0"/>
                <a:cs typeface="Times New Roman" pitchFamily="18" charset="0"/>
              </a:rPr>
              <a:t> </a:t>
            </a:r>
            <a:r>
              <a:rPr lang="ru-RU" dirty="0" smtClean="0">
                <a:solidFill>
                  <a:schemeClr val="bg1"/>
                </a:solidFill>
                <a:latin typeface="Times New Roman" pitchFamily="18" charset="0"/>
                <a:cs typeface="Times New Roman" pitchFamily="18" charset="0"/>
              </a:rPr>
              <a:t>установления  основных  причин  недостатков, положительных  сторон  в    организации  и  проведении  </a:t>
            </a:r>
            <a:r>
              <a:rPr lang="ru-RU" dirty="0" err="1" smtClean="0">
                <a:solidFill>
                  <a:schemeClr val="bg1"/>
                </a:solidFill>
                <a:latin typeface="Times New Roman" pitchFamily="18" charset="0"/>
                <a:cs typeface="Times New Roman" pitchFamily="18" charset="0"/>
              </a:rPr>
              <a:t>учебно‐воспитательного</a:t>
            </a:r>
            <a:r>
              <a:rPr lang="ru-RU" dirty="0" smtClean="0">
                <a:solidFill>
                  <a:schemeClr val="bg1"/>
                </a:solidFill>
                <a:latin typeface="Times New Roman" pitchFamily="18" charset="0"/>
                <a:cs typeface="Times New Roman" pitchFamily="18" charset="0"/>
              </a:rPr>
              <a:t> процесса; </a:t>
            </a:r>
          </a:p>
          <a:p>
            <a:pPr algn="just">
              <a:buNone/>
            </a:pPr>
            <a:r>
              <a:rPr lang="ru-RU" dirty="0" smtClean="0">
                <a:solidFill>
                  <a:schemeClr val="bg1"/>
                </a:solidFill>
                <a:latin typeface="Times New Roman" pitchFamily="18" charset="0"/>
                <a:cs typeface="Times New Roman" pitchFamily="18" charset="0"/>
              </a:rPr>
              <a:t>-</a:t>
            </a:r>
            <a:r>
              <a:rPr lang="ru-RU" dirty="0" smtClean="0">
                <a:solidFill>
                  <a:schemeClr val="bg1"/>
                </a:solidFill>
                <a:latin typeface="Times New Roman" pitchFamily="18" charset="0"/>
                <a:cs typeface="Times New Roman" pitchFamily="18" charset="0"/>
              </a:rPr>
              <a:t> </a:t>
            </a:r>
            <a:r>
              <a:rPr lang="ru-RU" dirty="0" smtClean="0">
                <a:solidFill>
                  <a:schemeClr val="bg1"/>
                </a:solidFill>
                <a:latin typeface="Times New Roman" pitchFamily="18" charset="0"/>
                <a:cs typeface="Times New Roman" pitchFamily="18" charset="0"/>
              </a:rPr>
              <a:t>формулирования  замечаний,  выводов  и  предложений  по дальнейшему  совершенствованию  урока,  воспитательного мероприятия,  комплексной  работы  в  течение  нового  учебного года. </a:t>
            </a:r>
            <a:endParaRPr lang="ru-RU" dirty="0">
              <a:solidFill>
                <a:schemeClr val="bg1"/>
              </a:solidFill>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000156"/>
            <a:ext cx="8229600" cy="428628"/>
          </a:xfrm>
        </p:spPr>
        <p:txBody>
          <a:bodyPr>
            <a:normAutofit fontScale="90000"/>
          </a:bodyPr>
          <a:lstStyle/>
          <a:p>
            <a:endParaRPr lang="ru-RU" dirty="0"/>
          </a:p>
        </p:txBody>
      </p:sp>
      <p:sp>
        <p:nvSpPr>
          <p:cNvPr id="3" name="Содержимое 2"/>
          <p:cNvSpPr>
            <a:spLocks noGrp="1"/>
          </p:cNvSpPr>
          <p:nvPr>
            <p:ph idx="1"/>
          </p:nvPr>
        </p:nvSpPr>
        <p:spPr>
          <a:xfrm>
            <a:off x="457200" y="285728"/>
            <a:ext cx="8229600" cy="6357982"/>
          </a:xfrm>
        </p:spPr>
        <p:txBody>
          <a:bodyPr>
            <a:normAutofit fontScale="85000" lnSpcReduction="20000"/>
          </a:bodyPr>
          <a:lstStyle/>
          <a:p>
            <a:pPr algn="just">
              <a:buNone/>
            </a:pPr>
            <a:r>
              <a:rPr lang="ru-RU" dirty="0" smtClean="0">
                <a:solidFill>
                  <a:schemeClr val="bg1"/>
                </a:solidFill>
                <a:latin typeface="Times New Roman" pitchFamily="18" charset="0"/>
                <a:cs typeface="Times New Roman" pitchFamily="18" charset="0"/>
              </a:rPr>
              <a:t>	Объектом  постоянного  внимания  руководителей  школы является  посещение  и педагогический  анализ  урока.  В  разные периоды  развития  школы  существовали  нормативы  посещения уроков  администрацией  школы.  </a:t>
            </a:r>
          </a:p>
          <a:p>
            <a:pPr algn="just">
              <a:buNone/>
            </a:pPr>
            <a:r>
              <a:rPr lang="ru-RU" dirty="0" smtClean="0">
                <a:solidFill>
                  <a:schemeClr val="bg1"/>
                </a:solidFill>
                <a:latin typeface="Times New Roman" pitchFamily="18" charset="0"/>
                <a:cs typeface="Times New Roman" pitchFamily="18" charset="0"/>
              </a:rPr>
              <a:t>Но  совершенно  очевидна обратная зависимость между количеством посещенных уроков и качеством  их  анализа.  </a:t>
            </a:r>
          </a:p>
          <a:p>
            <a:pPr algn="just">
              <a:buNone/>
            </a:pPr>
            <a:r>
              <a:rPr lang="ru-RU" dirty="0" smtClean="0">
                <a:solidFill>
                  <a:schemeClr val="bg1"/>
                </a:solidFill>
                <a:latin typeface="Times New Roman" pitchFamily="18" charset="0"/>
                <a:cs typeface="Times New Roman" pitchFamily="18" charset="0"/>
              </a:rPr>
              <a:t>Школьная  практика  показывает,  что руководители  школ  и  учителя  испытывают  наибольшие трудности  при  анализе  урока  в  определении  триединой дидактической  цели,  в  выборе  форм  и  методов  активизации познавательной  деятельности  учащихся,  в  оптимальной реализации  собственных  </a:t>
            </a:r>
            <a:r>
              <a:rPr lang="ru-RU" dirty="0" err="1" smtClean="0">
                <a:solidFill>
                  <a:schemeClr val="bg1"/>
                </a:solidFill>
                <a:latin typeface="Times New Roman" pitchFamily="18" charset="0"/>
                <a:cs typeface="Times New Roman" pitchFamily="18" charset="0"/>
              </a:rPr>
              <a:t>профессионально‐личностных</a:t>
            </a:r>
            <a:r>
              <a:rPr lang="ru-RU" dirty="0" smtClean="0">
                <a:solidFill>
                  <a:schemeClr val="bg1"/>
                </a:solidFill>
                <a:latin typeface="Times New Roman" pitchFamily="18" charset="0"/>
                <a:cs typeface="Times New Roman" pitchFamily="18" charset="0"/>
              </a:rPr>
              <a:t> возможностей на уроке.</a:t>
            </a:r>
            <a:endParaRPr lang="ru-RU" dirty="0">
              <a:solidFill>
                <a:schemeClr val="bg1"/>
              </a:solidFill>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14404"/>
            <a:ext cx="8229600" cy="214314"/>
          </a:xfrm>
        </p:spPr>
        <p:txBody>
          <a:bodyPr>
            <a:normAutofit fontScale="90000"/>
          </a:bodyPr>
          <a:lstStyle/>
          <a:p>
            <a:endParaRPr lang="ru-RU" dirty="0"/>
          </a:p>
        </p:txBody>
      </p:sp>
      <p:sp>
        <p:nvSpPr>
          <p:cNvPr id="3" name="Содержимое 2"/>
          <p:cNvSpPr>
            <a:spLocks noGrp="1"/>
          </p:cNvSpPr>
          <p:nvPr>
            <p:ph idx="1"/>
          </p:nvPr>
        </p:nvSpPr>
        <p:spPr>
          <a:xfrm>
            <a:off x="457200" y="214290"/>
            <a:ext cx="8229600" cy="5911873"/>
          </a:xfrm>
        </p:spPr>
        <p:txBody>
          <a:bodyPr/>
          <a:lstStyle/>
          <a:p>
            <a:pPr algn="just">
              <a:buNone/>
            </a:pPr>
            <a:r>
              <a:rPr lang="ru-RU" dirty="0" smtClean="0">
                <a:solidFill>
                  <a:schemeClr val="bg1"/>
                </a:solidFill>
                <a:latin typeface="Times New Roman" pitchFamily="18" charset="0"/>
                <a:cs typeface="Times New Roman" pitchFamily="18" charset="0"/>
              </a:rPr>
              <a:t>		В  управленческой  деятельности  руководителей  </a:t>
            </a:r>
            <a:r>
              <a:rPr lang="ru-RU" dirty="0" smtClean="0">
                <a:solidFill>
                  <a:schemeClr val="bg1"/>
                </a:solidFill>
                <a:latin typeface="Times New Roman" pitchFamily="18" charset="0"/>
                <a:cs typeface="Times New Roman" pitchFamily="18" charset="0"/>
              </a:rPr>
              <a:t>ОО</a:t>
            </a:r>
            <a:r>
              <a:rPr lang="ru-RU" dirty="0" smtClean="0">
                <a:solidFill>
                  <a:schemeClr val="bg1"/>
                </a:solidFill>
                <a:latin typeface="Times New Roman" pitchFamily="18" charset="0"/>
                <a:cs typeface="Times New Roman" pitchFamily="18" charset="0"/>
              </a:rPr>
              <a:t> </a:t>
            </a:r>
            <a:r>
              <a:rPr lang="ru-RU" dirty="0" smtClean="0">
                <a:solidFill>
                  <a:schemeClr val="bg1"/>
                </a:solidFill>
                <a:latin typeface="Times New Roman" pitchFamily="18" charset="0"/>
                <a:cs typeface="Times New Roman" pitchFamily="18" charset="0"/>
              </a:rPr>
              <a:t>выделяются  </a:t>
            </a:r>
            <a:r>
              <a:rPr lang="ru-RU" b="1" dirty="0" smtClean="0">
                <a:solidFill>
                  <a:schemeClr val="bg1"/>
                </a:solidFill>
                <a:latin typeface="Times New Roman" pitchFamily="18" charset="0"/>
                <a:cs typeface="Times New Roman" pitchFamily="18" charset="0"/>
              </a:rPr>
              <a:t>3</a:t>
            </a:r>
            <a:r>
              <a:rPr lang="ru-RU" b="1" dirty="0" smtClean="0">
                <a:solidFill>
                  <a:schemeClr val="bg1"/>
                </a:solidFill>
                <a:latin typeface="Times New Roman" pitchFamily="18" charset="0"/>
                <a:cs typeface="Times New Roman" pitchFamily="18" charset="0"/>
              </a:rPr>
              <a:t> </a:t>
            </a:r>
            <a:r>
              <a:rPr lang="ru-RU" b="1" dirty="0" smtClean="0">
                <a:solidFill>
                  <a:schemeClr val="bg1"/>
                </a:solidFill>
                <a:latin typeface="Times New Roman" pitchFamily="18" charset="0"/>
                <a:cs typeface="Times New Roman" pitchFamily="18" charset="0"/>
              </a:rPr>
              <a:t>вида </a:t>
            </a:r>
            <a:r>
              <a:rPr lang="ru-RU" dirty="0" smtClean="0">
                <a:solidFill>
                  <a:schemeClr val="bg1"/>
                </a:solidFill>
                <a:latin typeface="Times New Roman" pitchFamily="18" charset="0"/>
                <a:cs typeface="Times New Roman" pitchFamily="18" charset="0"/>
              </a:rPr>
              <a:t>анализа урока с соответствующими алгоритмами:</a:t>
            </a:r>
          </a:p>
          <a:p>
            <a:pPr algn="just">
              <a:buNone/>
            </a:pPr>
            <a:r>
              <a:rPr lang="ru-RU" dirty="0" smtClean="0">
                <a:solidFill>
                  <a:schemeClr val="bg1"/>
                </a:solidFill>
                <a:latin typeface="Times New Roman" pitchFamily="18" charset="0"/>
                <a:cs typeface="Times New Roman" pitchFamily="18" charset="0"/>
              </a:rPr>
              <a:t>- развернутый,</a:t>
            </a:r>
          </a:p>
          <a:p>
            <a:pPr algn="just">
              <a:buNone/>
            </a:pPr>
            <a:r>
              <a:rPr lang="ru-RU" dirty="0">
                <a:solidFill>
                  <a:schemeClr val="bg1"/>
                </a:solidFill>
                <a:latin typeface="Times New Roman" pitchFamily="18" charset="0"/>
                <a:cs typeface="Times New Roman" pitchFamily="18" charset="0"/>
              </a:rPr>
              <a:t>-</a:t>
            </a:r>
            <a:r>
              <a:rPr lang="ru-RU" dirty="0" smtClean="0">
                <a:solidFill>
                  <a:schemeClr val="bg1"/>
                </a:solidFill>
                <a:latin typeface="Times New Roman" pitchFamily="18" charset="0"/>
                <a:cs typeface="Times New Roman" pitchFamily="18" charset="0"/>
              </a:rPr>
              <a:t> краткий,</a:t>
            </a:r>
          </a:p>
          <a:p>
            <a:pPr algn="just">
              <a:buNone/>
            </a:pPr>
            <a:r>
              <a:rPr lang="ru-RU" dirty="0" smtClean="0">
                <a:solidFill>
                  <a:schemeClr val="bg1"/>
                </a:solidFill>
                <a:latin typeface="Times New Roman" pitchFamily="18" charset="0"/>
                <a:cs typeface="Times New Roman" pitchFamily="18" charset="0"/>
              </a:rPr>
              <a:t>- аспектный. </a:t>
            </a:r>
            <a:endParaRPr lang="ru-RU" dirty="0">
              <a:solidFill>
                <a:schemeClr val="bg1"/>
              </a:solidFill>
              <a:latin typeface="Times New Roman" pitchFamily="18" charset="0"/>
              <a:cs typeface="Times New Roman" pitchFamily="18" charset="0"/>
            </a:endParaRPr>
          </a:p>
        </p:txBody>
      </p:sp>
      <p:pic>
        <p:nvPicPr>
          <p:cNvPr id="4" name="Рисунок 3" descr="офис работники.jpg"/>
          <p:cNvPicPr>
            <a:picLocks noChangeAspect="1"/>
          </p:cNvPicPr>
          <p:nvPr/>
        </p:nvPicPr>
        <p:blipFill>
          <a:blip r:embed="rId2"/>
          <a:stretch>
            <a:fillRect/>
          </a:stretch>
        </p:blipFill>
        <p:spPr>
          <a:xfrm>
            <a:off x="3214678" y="3286124"/>
            <a:ext cx="5929322" cy="3571876"/>
          </a:xfrm>
          <a:prstGeom prst="rect">
            <a:avLst/>
          </a:prstGeo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71528"/>
            <a:ext cx="8229600" cy="357190"/>
          </a:xfrm>
        </p:spPr>
        <p:txBody>
          <a:bodyPr>
            <a:normAutofit fontScale="90000"/>
          </a:bodyPr>
          <a:lstStyle/>
          <a:p>
            <a:endParaRPr lang="ru-RU" dirty="0"/>
          </a:p>
        </p:txBody>
      </p:sp>
      <p:sp>
        <p:nvSpPr>
          <p:cNvPr id="3" name="Содержимое 2"/>
          <p:cNvSpPr>
            <a:spLocks noGrp="1"/>
          </p:cNvSpPr>
          <p:nvPr>
            <p:ph idx="1"/>
          </p:nvPr>
        </p:nvSpPr>
        <p:spPr>
          <a:xfrm>
            <a:off x="214282" y="285728"/>
            <a:ext cx="8786874" cy="6357982"/>
          </a:xfrm>
        </p:spPr>
        <p:txBody>
          <a:bodyPr>
            <a:normAutofit fontScale="92500" lnSpcReduction="10000"/>
          </a:bodyPr>
          <a:lstStyle/>
          <a:p>
            <a:pPr algn="just">
              <a:buNone/>
            </a:pPr>
            <a:r>
              <a:rPr lang="ru-RU" b="1" i="1" dirty="0" smtClean="0">
                <a:solidFill>
                  <a:schemeClr val="bg1"/>
                </a:solidFill>
                <a:latin typeface="Times New Roman" pitchFamily="18" charset="0"/>
                <a:cs typeface="Times New Roman" pitchFamily="18" charset="0"/>
              </a:rPr>
              <a:t>		Развернутый  </a:t>
            </a:r>
            <a:r>
              <a:rPr lang="ru-RU" b="1" i="1" dirty="0" smtClean="0">
                <a:solidFill>
                  <a:schemeClr val="bg1"/>
                </a:solidFill>
                <a:latin typeface="Times New Roman" pitchFamily="18" charset="0"/>
                <a:cs typeface="Times New Roman" pitchFamily="18" charset="0"/>
              </a:rPr>
              <a:t>педагогический  анализ  </a:t>
            </a:r>
            <a:r>
              <a:rPr lang="ru-RU" dirty="0" smtClean="0">
                <a:solidFill>
                  <a:schemeClr val="bg1"/>
                </a:solidFill>
                <a:latin typeface="Times New Roman" pitchFamily="18" charset="0"/>
                <a:cs typeface="Times New Roman" pitchFamily="18" charset="0"/>
              </a:rPr>
              <a:t>урока  предполагает  </a:t>
            </a:r>
            <a:r>
              <a:rPr lang="ru-RU" dirty="0" smtClean="0">
                <a:solidFill>
                  <a:schemeClr val="bg1"/>
                </a:solidFill>
                <a:latin typeface="Times New Roman" pitchFamily="18" charset="0"/>
                <a:cs typeface="Times New Roman" pitchFamily="18" charset="0"/>
              </a:rPr>
              <a:t>детальное  </a:t>
            </a:r>
            <a:r>
              <a:rPr lang="ru-RU" dirty="0" smtClean="0">
                <a:solidFill>
                  <a:schemeClr val="bg1"/>
                </a:solidFill>
                <a:latin typeface="Times New Roman" pitchFamily="18" charset="0"/>
                <a:cs typeface="Times New Roman" pitchFamily="18" charset="0"/>
              </a:rPr>
              <a:t>выделение  и  обсуждение  всех  моментов  урока  как </a:t>
            </a:r>
            <a:r>
              <a:rPr lang="ru-RU" dirty="0" smtClean="0">
                <a:solidFill>
                  <a:schemeClr val="bg1"/>
                </a:solidFill>
                <a:latin typeface="Times New Roman" pitchFamily="18" charset="0"/>
                <a:cs typeface="Times New Roman" pitchFamily="18" charset="0"/>
              </a:rPr>
              <a:t>единого  целого: определение  </a:t>
            </a:r>
            <a:r>
              <a:rPr lang="ru-RU" dirty="0" smtClean="0">
                <a:solidFill>
                  <a:schemeClr val="bg1"/>
                </a:solidFill>
                <a:latin typeface="Times New Roman" pitchFamily="18" charset="0"/>
                <a:cs typeface="Times New Roman" pitchFamily="18" charset="0"/>
              </a:rPr>
              <a:t>воспитательных,  дидактических, </a:t>
            </a:r>
          </a:p>
          <a:p>
            <a:pPr algn="just">
              <a:buNone/>
            </a:pPr>
            <a:r>
              <a:rPr lang="ru-RU" dirty="0" smtClean="0">
                <a:solidFill>
                  <a:schemeClr val="bg1"/>
                </a:solidFill>
                <a:latin typeface="Times New Roman" pitchFamily="18" charset="0"/>
                <a:cs typeface="Times New Roman" pitchFamily="18" charset="0"/>
              </a:rPr>
              <a:t>психологических,  </a:t>
            </a:r>
            <a:r>
              <a:rPr lang="ru-RU" dirty="0" err="1" smtClean="0">
                <a:solidFill>
                  <a:schemeClr val="bg1"/>
                </a:solidFill>
                <a:latin typeface="Times New Roman" pitchFamily="18" charset="0"/>
                <a:cs typeface="Times New Roman" pitchFamily="18" charset="0"/>
              </a:rPr>
              <a:t>санитарно‐гигиенических</a:t>
            </a:r>
            <a:r>
              <a:rPr lang="ru-RU" dirty="0" smtClean="0">
                <a:solidFill>
                  <a:schemeClr val="bg1"/>
                </a:solidFill>
                <a:latin typeface="Times New Roman" pitchFamily="18" charset="0"/>
                <a:cs typeface="Times New Roman" pitchFamily="18" charset="0"/>
              </a:rPr>
              <a:t>  требований  к  уроку. </a:t>
            </a:r>
          </a:p>
          <a:p>
            <a:pPr algn="just">
              <a:buNone/>
            </a:pPr>
            <a:r>
              <a:rPr lang="ru-RU" b="1" dirty="0" smtClean="0">
                <a:solidFill>
                  <a:schemeClr val="bg1"/>
                </a:solidFill>
                <a:latin typeface="Times New Roman" pitchFamily="18" charset="0"/>
                <a:cs typeface="Times New Roman" pitchFamily="18" charset="0"/>
              </a:rPr>
              <a:t>		</a:t>
            </a:r>
            <a:r>
              <a:rPr lang="ru-RU" b="1" i="1" dirty="0" smtClean="0">
                <a:solidFill>
                  <a:schemeClr val="bg1"/>
                </a:solidFill>
                <a:latin typeface="Times New Roman" pitchFamily="18" charset="0"/>
                <a:cs typeface="Times New Roman" pitchFamily="18" charset="0"/>
              </a:rPr>
              <a:t>Развернутый </a:t>
            </a:r>
            <a:r>
              <a:rPr lang="ru-RU" b="1" i="1" dirty="0" smtClean="0">
                <a:solidFill>
                  <a:schemeClr val="bg1"/>
                </a:solidFill>
                <a:latin typeface="Times New Roman" pitchFamily="18" charset="0"/>
                <a:cs typeface="Times New Roman" pitchFamily="18" charset="0"/>
              </a:rPr>
              <a:t>анализ урока </a:t>
            </a:r>
            <a:r>
              <a:rPr lang="ru-RU" dirty="0" smtClean="0">
                <a:solidFill>
                  <a:schemeClr val="bg1"/>
                </a:solidFill>
                <a:latin typeface="Times New Roman" pitchFamily="18" charset="0"/>
                <a:cs typeface="Times New Roman" pitchFamily="18" charset="0"/>
              </a:rPr>
              <a:t>проводится при посещении уроков </a:t>
            </a:r>
            <a:r>
              <a:rPr lang="ru-RU" dirty="0" smtClean="0">
                <a:solidFill>
                  <a:schemeClr val="bg1"/>
                </a:solidFill>
                <a:latin typeface="Times New Roman" pitchFamily="18" charset="0"/>
                <a:cs typeface="Times New Roman" pitchFamily="18" charset="0"/>
              </a:rPr>
              <a:t>начинающих  </a:t>
            </a:r>
            <a:r>
              <a:rPr lang="ru-RU" dirty="0" smtClean="0">
                <a:solidFill>
                  <a:schemeClr val="bg1"/>
                </a:solidFill>
                <a:latin typeface="Times New Roman" pitchFamily="18" charset="0"/>
                <a:cs typeface="Times New Roman" pitchFamily="18" charset="0"/>
              </a:rPr>
              <a:t>учителей,  учителей,  испытывающих  серьезные </a:t>
            </a:r>
            <a:r>
              <a:rPr lang="ru-RU" dirty="0" smtClean="0">
                <a:solidFill>
                  <a:schemeClr val="bg1"/>
                </a:solidFill>
                <a:latin typeface="Times New Roman" pitchFamily="18" charset="0"/>
                <a:cs typeface="Times New Roman" pitchFamily="18" charset="0"/>
              </a:rPr>
              <a:t> затруднения  </a:t>
            </a:r>
            <a:r>
              <a:rPr lang="ru-RU" dirty="0" smtClean="0">
                <a:solidFill>
                  <a:schemeClr val="bg1"/>
                </a:solidFill>
                <a:latin typeface="Times New Roman" pitchFamily="18" charset="0"/>
                <a:cs typeface="Times New Roman" pitchFamily="18" charset="0"/>
              </a:rPr>
              <a:t>в  работе  с  планом,  учителей,  чей  опыт  является </a:t>
            </a:r>
            <a:r>
              <a:rPr lang="ru-RU" dirty="0" smtClean="0">
                <a:solidFill>
                  <a:schemeClr val="bg1"/>
                </a:solidFill>
                <a:latin typeface="Times New Roman" pitchFamily="18" charset="0"/>
                <a:cs typeface="Times New Roman" pitchFamily="18" charset="0"/>
              </a:rPr>
              <a:t>предметом  </a:t>
            </a:r>
            <a:r>
              <a:rPr lang="ru-RU" dirty="0" smtClean="0">
                <a:solidFill>
                  <a:schemeClr val="bg1"/>
                </a:solidFill>
                <a:latin typeface="Times New Roman" pitchFamily="18" charset="0"/>
                <a:cs typeface="Times New Roman" pitchFamily="18" charset="0"/>
              </a:rPr>
              <a:t>специального  изучения  для  обобщения  и </a:t>
            </a:r>
            <a:r>
              <a:rPr lang="ru-RU" dirty="0" smtClean="0">
                <a:solidFill>
                  <a:schemeClr val="bg1"/>
                </a:solidFill>
                <a:latin typeface="Times New Roman" pitchFamily="18" charset="0"/>
                <a:cs typeface="Times New Roman" pitchFamily="18" charset="0"/>
              </a:rPr>
              <a:t>распространения </a:t>
            </a:r>
            <a:r>
              <a:rPr lang="ru-RU" dirty="0" smtClean="0">
                <a:solidFill>
                  <a:schemeClr val="bg1"/>
                </a:solidFill>
                <a:latin typeface="Times New Roman" pitchFamily="18" charset="0"/>
                <a:cs typeface="Times New Roman" pitchFamily="18" charset="0"/>
              </a:rPr>
              <a:t>опыта. </a:t>
            </a:r>
            <a:endParaRPr lang="ru-RU" dirty="0">
              <a:solidFill>
                <a:schemeClr val="bg1"/>
              </a:solidFill>
              <a:latin typeface="Times New Roman"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28652"/>
            <a:ext cx="8229600" cy="142876"/>
          </a:xfrm>
        </p:spPr>
        <p:txBody>
          <a:bodyPr>
            <a:normAutofit fontScale="90000"/>
          </a:bodyPr>
          <a:lstStyle/>
          <a:p>
            <a:endParaRPr lang="ru-RU" dirty="0"/>
          </a:p>
        </p:txBody>
      </p:sp>
      <p:sp>
        <p:nvSpPr>
          <p:cNvPr id="3" name="Содержимое 2"/>
          <p:cNvSpPr>
            <a:spLocks noGrp="1"/>
          </p:cNvSpPr>
          <p:nvPr>
            <p:ph idx="1"/>
          </p:nvPr>
        </p:nvSpPr>
        <p:spPr>
          <a:xfrm>
            <a:off x="214282" y="214290"/>
            <a:ext cx="8715436" cy="6429420"/>
          </a:xfrm>
        </p:spPr>
        <p:txBody>
          <a:bodyPr>
            <a:normAutofit lnSpcReduction="10000"/>
          </a:bodyPr>
          <a:lstStyle/>
          <a:p>
            <a:pPr algn="just">
              <a:buNone/>
            </a:pPr>
            <a:r>
              <a:rPr lang="ru-RU" b="1" i="1" dirty="0" smtClean="0">
                <a:solidFill>
                  <a:schemeClr val="bg1"/>
                </a:solidFill>
                <a:latin typeface="Times New Roman" pitchFamily="18" charset="0"/>
                <a:cs typeface="Times New Roman" pitchFamily="18" charset="0"/>
              </a:rPr>
              <a:t>		Краткий </a:t>
            </a:r>
            <a:r>
              <a:rPr lang="ru-RU" b="1" i="1" dirty="0" smtClean="0">
                <a:solidFill>
                  <a:schemeClr val="bg1"/>
                </a:solidFill>
                <a:latin typeface="Times New Roman" pitchFamily="18" charset="0"/>
                <a:cs typeface="Times New Roman" pitchFamily="18" charset="0"/>
              </a:rPr>
              <a:t>анализ </a:t>
            </a:r>
            <a:r>
              <a:rPr lang="ru-RU" dirty="0" smtClean="0">
                <a:solidFill>
                  <a:schemeClr val="bg1"/>
                </a:solidFill>
                <a:latin typeface="Times New Roman" pitchFamily="18" charset="0"/>
                <a:cs typeface="Times New Roman" pitchFamily="18" charset="0"/>
              </a:rPr>
              <a:t>урока со стороны директора, завуча или </a:t>
            </a:r>
            <a:r>
              <a:rPr lang="ru-RU" dirty="0" smtClean="0">
                <a:solidFill>
                  <a:schemeClr val="bg1"/>
                </a:solidFill>
                <a:latin typeface="Times New Roman" pitchFamily="18" charset="0"/>
                <a:cs typeface="Times New Roman" pitchFamily="18" charset="0"/>
              </a:rPr>
              <a:t>методиста </a:t>
            </a:r>
            <a:r>
              <a:rPr lang="ru-RU" dirty="0" smtClean="0">
                <a:solidFill>
                  <a:schemeClr val="bg1"/>
                </a:solidFill>
                <a:latin typeface="Times New Roman" pitchFamily="18" charset="0"/>
                <a:cs typeface="Times New Roman" pitchFamily="18" charset="0"/>
              </a:rPr>
              <a:t>требует от них объективного изложения предложений и </a:t>
            </a:r>
            <a:r>
              <a:rPr lang="ru-RU" dirty="0" smtClean="0">
                <a:solidFill>
                  <a:schemeClr val="bg1"/>
                </a:solidFill>
                <a:latin typeface="Times New Roman" pitchFamily="18" charset="0"/>
                <a:cs typeface="Times New Roman" pitchFamily="18" charset="0"/>
              </a:rPr>
              <a:t>рекомендаций</a:t>
            </a:r>
            <a:r>
              <a:rPr lang="ru-RU" dirty="0" smtClean="0">
                <a:solidFill>
                  <a:schemeClr val="bg1"/>
                </a:solidFill>
                <a:latin typeface="Times New Roman" pitchFamily="18" charset="0"/>
                <a:cs typeface="Times New Roman" pitchFamily="18" charset="0"/>
              </a:rPr>
              <a:t>. </a:t>
            </a:r>
            <a:endParaRPr lang="ru-RU" dirty="0" smtClean="0">
              <a:solidFill>
                <a:schemeClr val="bg1"/>
              </a:solidFill>
              <a:latin typeface="Times New Roman" pitchFamily="18" charset="0"/>
              <a:cs typeface="Times New Roman" pitchFamily="18" charset="0"/>
            </a:endParaRPr>
          </a:p>
          <a:p>
            <a:pPr algn="just">
              <a:buNone/>
            </a:pPr>
            <a:r>
              <a:rPr lang="ru-RU" dirty="0" smtClean="0">
                <a:solidFill>
                  <a:schemeClr val="bg1"/>
                </a:solidFill>
                <a:latin typeface="Times New Roman" pitchFamily="18" charset="0"/>
                <a:cs typeface="Times New Roman" pitchFamily="18" charset="0"/>
              </a:rPr>
              <a:t>	Краткий </a:t>
            </a:r>
            <a:r>
              <a:rPr lang="ru-RU" dirty="0" smtClean="0">
                <a:solidFill>
                  <a:schemeClr val="bg1"/>
                </a:solidFill>
                <a:latin typeface="Times New Roman" pitchFamily="18" charset="0"/>
                <a:cs typeface="Times New Roman" pitchFamily="18" charset="0"/>
              </a:rPr>
              <a:t>анализ урока </a:t>
            </a:r>
            <a:r>
              <a:rPr lang="ru-RU" dirty="0" smtClean="0">
                <a:solidFill>
                  <a:schemeClr val="bg1"/>
                </a:solidFill>
                <a:latin typeface="Times New Roman" pitchFamily="18" charset="0"/>
                <a:cs typeface="Times New Roman" pitchFamily="18" charset="0"/>
              </a:rPr>
              <a:t>- </a:t>
            </a:r>
            <a:r>
              <a:rPr lang="ru-RU" dirty="0" smtClean="0">
                <a:solidFill>
                  <a:schemeClr val="bg1"/>
                </a:solidFill>
                <a:latin typeface="Times New Roman" pitchFamily="18" charset="0"/>
                <a:cs typeface="Times New Roman" pitchFamily="18" charset="0"/>
              </a:rPr>
              <a:t>это </a:t>
            </a:r>
            <a:endParaRPr lang="ru-RU" dirty="0" smtClean="0">
              <a:solidFill>
                <a:schemeClr val="bg1"/>
              </a:solidFill>
              <a:latin typeface="Times New Roman" pitchFamily="18" charset="0"/>
              <a:cs typeface="Times New Roman" pitchFamily="18" charset="0"/>
            </a:endParaRPr>
          </a:p>
          <a:p>
            <a:pPr algn="just">
              <a:buNone/>
            </a:pPr>
            <a:r>
              <a:rPr lang="ru-RU" dirty="0" smtClean="0">
                <a:solidFill>
                  <a:schemeClr val="bg1"/>
                </a:solidFill>
                <a:latin typeface="Times New Roman" pitchFamily="18" charset="0"/>
                <a:cs typeface="Times New Roman" pitchFamily="18" charset="0"/>
              </a:rPr>
              <a:t>не </a:t>
            </a:r>
            <a:r>
              <a:rPr lang="ru-RU" dirty="0" smtClean="0">
                <a:solidFill>
                  <a:schemeClr val="bg1"/>
                </a:solidFill>
                <a:latin typeface="Times New Roman" pitchFamily="18" charset="0"/>
                <a:cs typeface="Times New Roman" pitchFamily="18" charset="0"/>
              </a:rPr>
              <a:t>анализ «на бегу», </a:t>
            </a:r>
            <a:endParaRPr lang="ru-RU" dirty="0" smtClean="0">
              <a:solidFill>
                <a:schemeClr val="bg1"/>
              </a:solidFill>
              <a:latin typeface="Times New Roman" pitchFamily="18" charset="0"/>
              <a:cs typeface="Times New Roman" pitchFamily="18" charset="0"/>
            </a:endParaRPr>
          </a:p>
          <a:p>
            <a:pPr algn="just">
              <a:buNone/>
            </a:pPr>
            <a:r>
              <a:rPr lang="ru-RU" dirty="0" smtClean="0">
                <a:solidFill>
                  <a:schemeClr val="bg1"/>
                </a:solidFill>
                <a:latin typeface="Times New Roman" pitchFamily="18" charset="0"/>
                <a:cs typeface="Times New Roman" pitchFamily="18" charset="0"/>
              </a:rPr>
              <a:t>это </a:t>
            </a:r>
            <a:r>
              <a:rPr lang="ru-RU" dirty="0" smtClean="0">
                <a:solidFill>
                  <a:schemeClr val="bg1"/>
                </a:solidFill>
                <a:latin typeface="Times New Roman" pitchFamily="18" charset="0"/>
                <a:cs typeface="Times New Roman" pitchFamily="18" charset="0"/>
              </a:rPr>
              <a:t>не посещение </a:t>
            </a:r>
            <a:r>
              <a:rPr lang="ru-RU" dirty="0" smtClean="0">
                <a:solidFill>
                  <a:schemeClr val="bg1"/>
                </a:solidFill>
                <a:latin typeface="Times New Roman" pitchFamily="18" charset="0"/>
                <a:cs typeface="Times New Roman" pitchFamily="18" charset="0"/>
              </a:rPr>
              <a:t>урока</a:t>
            </a:r>
          </a:p>
          <a:p>
            <a:pPr algn="just">
              <a:buNone/>
            </a:pPr>
            <a:r>
              <a:rPr lang="ru-RU" dirty="0" smtClean="0">
                <a:solidFill>
                  <a:schemeClr val="bg1"/>
                </a:solidFill>
                <a:latin typeface="Times New Roman" pitchFamily="18" charset="0"/>
                <a:cs typeface="Times New Roman" pitchFamily="18" charset="0"/>
              </a:rPr>
              <a:t> </a:t>
            </a:r>
            <a:r>
              <a:rPr lang="ru-RU" dirty="0" smtClean="0">
                <a:solidFill>
                  <a:schemeClr val="bg1"/>
                </a:solidFill>
                <a:latin typeface="Times New Roman" pitchFamily="18" charset="0"/>
                <a:cs typeface="Times New Roman" pitchFamily="18" charset="0"/>
              </a:rPr>
              <a:t>для галочки; такой </a:t>
            </a:r>
            <a:endParaRPr lang="ru-RU" dirty="0" smtClean="0">
              <a:solidFill>
                <a:schemeClr val="bg1"/>
              </a:solidFill>
              <a:latin typeface="Times New Roman" pitchFamily="18" charset="0"/>
              <a:cs typeface="Times New Roman" pitchFamily="18" charset="0"/>
            </a:endParaRPr>
          </a:p>
          <a:p>
            <a:pPr algn="just">
              <a:buNone/>
            </a:pPr>
            <a:r>
              <a:rPr lang="ru-RU" dirty="0" smtClean="0">
                <a:solidFill>
                  <a:schemeClr val="bg1"/>
                </a:solidFill>
                <a:latin typeface="Times New Roman" pitchFamily="18" charset="0"/>
                <a:cs typeface="Times New Roman" pitchFamily="18" charset="0"/>
              </a:rPr>
              <a:t>анализ </a:t>
            </a:r>
            <a:r>
              <a:rPr lang="ru-RU" dirty="0" smtClean="0">
                <a:solidFill>
                  <a:schemeClr val="bg1"/>
                </a:solidFill>
                <a:latin typeface="Times New Roman" pitchFamily="18" charset="0"/>
                <a:cs typeface="Times New Roman" pitchFamily="18" charset="0"/>
              </a:rPr>
              <a:t>требует </a:t>
            </a:r>
            <a:r>
              <a:rPr lang="ru-RU" dirty="0" smtClean="0">
                <a:solidFill>
                  <a:schemeClr val="bg1"/>
                </a:solidFill>
                <a:latin typeface="Times New Roman" pitchFamily="18" charset="0"/>
                <a:cs typeface="Times New Roman" pitchFamily="18" charset="0"/>
              </a:rPr>
              <a:t>хорошего</a:t>
            </a:r>
          </a:p>
          <a:p>
            <a:pPr algn="just">
              <a:buNone/>
            </a:pPr>
            <a:r>
              <a:rPr lang="ru-RU" dirty="0" smtClean="0">
                <a:solidFill>
                  <a:schemeClr val="bg1"/>
                </a:solidFill>
                <a:latin typeface="Times New Roman" pitchFamily="18" charset="0"/>
                <a:cs typeface="Times New Roman" pitchFamily="18" charset="0"/>
              </a:rPr>
              <a:t>  </a:t>
            </a:r>
            <a:r>
              <a:rPr lang="ru-RU" dirty="0" smtClean="0">
                <a:solidFill>
                  <a:schemeClr val="bg1"/>
                </a:solidFill>
                <a:latin typeface="Times New Roman" pitchFamily="18" charset="0"/>
                <a:cs typeface="Times New Roman" pitchFamily="18" charset="0"/>
              </a:rPr>
              <a:t>знания  личности  </a:t>
            </a:r>
            <a:endParaRPr lang="ru-RU" dirty="0" smtClean="0">
              <a:solidFill>
                <a:schemeClr val="bg1"/>
              </a:solidFill>
              <a:latin typeface="Times New Roman" pitchFamily="18" charset="0"/>
              <a:cs typeface="Times New Roman" pitchFamily="18" charset="0"/>
            </a:endParaRPr>
          </a:p>
          <a:p>
            <a:pPr algn="just">
              <a:buNone/>
            </a:pPr>
            <a:r>
              <a:rPr lang="ru-RU" dirty="0" smtClean="0">
                <a:solidFill>
                  <a:schemeClr val="bg1"/>
                </a:solidFill>
                <a:latin typeface="Times New Roman" pitchFamily="18" charset="0"/>
                <a:cs typeface="Times New Roman" pitchFamily="18" charset="0"/>
              </a:rPr>
              <a:t>учителя</a:t>
            </a:r>
            <a:r>
              <a:rPr lang="ru-RU" dirty="0" smtClean="0">
                <a:solidFill>
                  <a:schemeClr val="bg1"/>
                </a:solidFill>
                <a:latin typeface="Times New Roman" pitchFamily="18" charset="0"/>
                <a:cs typeface="Times New Roman" pitchFamily="18" charset="0"/>
              </a:rPr>
              <a:t>, высокой  </a:t>
            </a:r>
            <a:endParaRPr lang="ru-RU" dirty="0" smtClean="0">
              <a:solidFill>
                <a:schemeClr val="bg1"/>
              </a:solidFill>
              <a:latin typeface="Times New Roman" pitchFamily="18" charset="0"/>
              <a:cs typeface="Times New Roman" pitchFamily="18" charset="0"/>
            </a:endParaRPr>
          </a:p>
          <a:p>
            <a:pPr algn="just">
              <a:buNone/>
            </a:pPr>
            <a:r>
              <a:rPr lang="ru-RU" dirty="0" smtClean="0">
                <a:solidFill>
                  <a:schemeClr val="bg1"/>
                </a:solidFill>
                <a:latin typeface="Times New Roman" pitchFamily="18" charset="0"/>
                <a:cs typeface="Times New Roman" pitchFamily="18" charset="0"/>
              </a:rPr>
              <a:t>методической  </a:t>
            </a:r>
            <a:r>
              <a:rPr lang="ru-RU" dirty="0" smtClean="0">
                <a:solidFill>
                  <a:schemeClr val="bg1"/>
                </a:solidFill>
                <a:latin typeface="Times New Roman" pitchFamily="18" charset="0"/>
                <a:cs typeface="Times New Roman" pitchFamily="18" charset="0"/>
              </a:rPr>
              <a:t>и  </a:t>
            </a:r>
            <a:r>
              <a:rPr lang="ru-RU" dirty="0" smtClean="0">
                <a:solidFill>
                  <a:schemeClr val="bg1"/>
                </a:solidFill>
                <a:latin typeface="Times New Roman" pitchFamily="18" charset="0"/>
                <a:cs typeface="Times New Roman" pitchFamily="18" charset="0"/>
              </a:rPr>
              <a:t>управленческой </a:t>
            </a:r>
            <a:r>
              <a:rPr lang="ru-RU" dirty="0" smtClean="0">
                <a:solidFill>
                  <a:schemeClr val="bg1"/>
                </a:solidFill>
                <a:latin typeface="Times New Roman" pitchFamily="18" charset="0"/>
                <a:cs typeface="Times New Roman" pitchFamily="18" charset="0"/>
              </a:rPr>
              <a:t>культуры. </a:t>
            </a:r>
            <a:endParaRPr lang="ru-RU" dirty="0">
              <a:solidFill>
                <a:schemeClr val="bg1"/>
              </a:solidFill>
              <a:latin typeface="Times New Roman" pitchFamily="18" charset="0"/>
              <a:cs typeface="Times New Roman" pitchFamily="18" charset="0"/>
            </a:endParaRPr>
          </a:p>
        </p:txBody>
      </p:sp>
      <p:pic>
        <p:nvPicPr>
          <p:cNvPr id="4" name="Рисунок 3" descr="проблемы.jpg"/>
          <p:cNvPicPr>
            <a:picLocks noChangeAspect="1"/>
          </p:cNvPicPr>
          <p:nvPr/>
        </p:nvPicPr>
        <p:blipFill>
          <a:blip r:embed="rId2"/>
          <a:stretch>
            <a:fillRect/>
          </a:stretch>
        </p:blipFill>
        <p:spPr>
          <a:xfrm>
            <a:off x="5786414" y="1571612"/>
            <a:ext cx="3357586" cy="4286280"/>
          </a:xfrm>
          <a:prstGeom prst="rect">
            <a:avLst/>
          </a:prstGeom>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28652"/>
            <a:ext cx="8229600" cy="142876"/>
          </a:xfrm>
        </p:spPr>
        <p:txBody>
          <a:bodyPr>
            <a:normAutofit fontScale="90000"/>
          </a:bodyPr>
          <a:lstStyle/>
          <a:p>
            <a:endParaRPr lang="ru-RU" dirty="0"/>
          </a:p>
        </p:txBody>
      </p:sp>
      <p:sp>
        <p:nvSpPr>
          <p:cNvPr id="3" name="Содержимое 2"/>
          <p:cNvSpPr>
            <a:spLocks noGrp="1"/>
          </p:cNvSpPr>
          <p:nvPr>
            <p:ph idx="1"/>
          </p:nvPr>
        </p:nvSpPr>
        <p:spPr>
          <a:xfrm>
            <a:off x="214282" y="214290"/>
            <a:ext cx="8715436" cy="6429420"/>
          </a:xfrm>
        </p:spPr>
        <p:txBody>
          <a:bodyPr>
            <a:normAutofit/>
          </a:bodyPr>
          <a:lstStyle/>
          <a:p>
            <a:pPr algn="just">
              <a:buNone/>
            </a:pPr>
            <a:r>
              <a:rPr lang="ru-RU" b="1" i="1" dirty="0" smtClean="0">
                <a:solidFill>
                  <a:schemeClr val="bg1"/>
                </a:solidFill>
                <a:latin typeface="Times New Roman" pitchFamily="18" charset="0"/>
                <a:cs typeface="Times New Roman" pitchFamily="18" charset="0"/>
              </a:rPr>
              <a:t>		Аспектный  </a:t>
            </a:r>
            <a:r>
              <a:rPr lang="ru-RU" b="1" i="1" dirty="0" smtClean="0">
                <a:solidFill>
                  <a:schemeClr val="bg1"/>
                </a:solidFill>
                <a:latin typeface="Times New Roman" pitchFamily="18" charset="0"/>
                <a:cs typeface="Times New Roman" pitchFamily="18" charset="0"/>
              </a:rPr>
              <a:t>анализ  </a:t>
            </a:r>
            <a:r>
              <a:rPr lang="ru-RU" dirty="0" smtClean="0">
                <a:solidFill>
                  <a:schemeClr val="bg1"/>
                </a:solidFill>
                <a:latin typeface="Times New Roman" pitchFamily="18" charset="0"/>
                <a:cs typeface="Times New Roman" pitchFamily="18" charset="0"/>
              </a:rPr>
              <a:t>направлен  на  изучение  </a:t>
            </a:r>
            <a:r>
              <a:rPr lang="ru-RU" dirty="0" err="1" smtClean="0">
                <a:solidFill>
                  <a:schemeClr val="bg1"/>
                </a:solidFill>
                <a:latin typeface="Times New Roman" pitchFamily="18" charset="0"/>
                <a:cs typeface="Times New Roman" pitchFamily="18" charset="0"/>
              </a:rPr>
              <a:t>какого‐либо</a:t>
            </a:r>
            <a:r>
              <a:rPr lang="ru-RU" dirty="0" smtClean="0">
                <a:solidFill>
                  <a:schemeClr val="bg1"/>
                </a:solidFill>
                <a:latin typeface="Times New Roman" pitchFamily="18" charset="0"/>
                <a:cs typeface="Times New Roman" pitchFamily="18" charset="0"/>
              </a:rPr>
              <a:t> </a:t>
            </a:r>
            <a:r>
              <a:rPr lang="ru-RU" dirty="0" smtClean="0">
                <a:solidFill>
                  <a:schemeClr val="bg1"/>
                </a:solidFill>
                <a:latin typeface="Times New Roman" pitchFamily="18" charset="0"/>
                <a:cs typeface="Times New Roman" pitchFamily="18" charset="0"/>
              </a:rPr>
              <a:t>одного  </a:t>
            </a:r>
            <a:r>
              <a:rPr lang="ru-RU" dirty="0" smtClean="0">
                <a:solidFill>
                  <a:schemeClr val="bg1"/>
                </a:solidFill>
                <a:latin typeface="Times New Roman" pitchFamily="18" charset="0"/>
                <a:cs typeface="Times New Roman" pitchFamily="18" charset="0"/>
              </a:rPr>
              <a:t>аспекта  урока,  например,  использование  средств </a:t>
            </a:r>
            <a:r>
              <a:rPr lang="ru-RU" dirty="0" smtClean="0">
                <a:solidFill>
                  <a:schemeClr val="bg1"/>
                </a:solidFill>
                <a:latin typeface="Times New Roman" pitchFamily="18" charset="0"/>
                <a:cs typeface="Times New Roman" pitchFamily="18" charset="0"/>
              </a:rPr>
              <a:t>наглядности  </a:t>
            </a:r>
            <a:r>
              <a:rPr lang="ru-RU" dirty="0" smtClean="0">
                <a:solidFill>
                  <a:schemeClr val="bg1"/>
                </a:solidFill>
                <a:latin typeface="Times New Roman" pitchFamily="18" charset="0"/>
                <a:cs typeface="Times New Roman" pitchFamily="18" charset="0"/>
              </a:rPr>
              <a:t>для  развития  познавательной  активности </a:t>
            </a:r>
            <a:r>
              <a:rPr lang="ru-RU" dirty="0" smtClean="0">
                <a:solidFill>
                  <a:schemeClr val="bg1"/>
                </a:solidFill>
                <a:latin typeface="Times New Roman" pitchFamily="18" charset="0"/>
                <a:cs typeface="Times New Roman" pitchFamily="18" charset="0"/>
              </a:rPr>
              <a:t>обучающихся</a:t>
            </a:r>
            <a:r>
              <a:rPr lang="ru-RU" dirty="0" smtClean="0">
                <a:solidFill>
                  <a:schemeClr val="bg1"/>
                </a:solidFill>
                <a:latin typeface="Times New Roman" pitchFamily="18" charset="0"/>
                <a:cs typeface="Times New Roman" pitchFamily="18" charset="0"/>
              </a:rPr>
              <a:t>,  </a:t>
            </a:r>
            <a:r>
              <a:rPr lang="ru-RU" dirty="0" smtClean="0">
                <a:solidFill>
                  <a:schemeClr val="bg1"/>
                </a:solidFill>
                <a:latin typeface="Times New Roman" pitchFamily="18" charset="0"/>
                <a:cs typeface="Times New Roman" pitchFamily="18" charset="0"/>
              </a:rPr>
              <a:t>или  на  изучение  системы  работы  учителя  при </a:t>
            </a:r>
            <a:r>
              <a:rPr lang="ru-RU" dirty="0" smtClean="0">
                <a:solidFill>
                  <a:schemeClr val="bg1"/>
                </a:solidFill>
                <a:latin typeface="Times New Roman" pitchFamily="18" charset="0"/>
                <a:cs typeface="Times New Roman" pitchFamily="18" charset="0"/>
              </a:rPr>
              <a:t>проверке  </a:t>
            </a:r>
            <a:r>
              <a:rPr lang="ru-RU" dirty="0" smtClean="0">
                <a:solidFill>
                  <a:schemeClr val="bg1"/>
                </a:solidFill>
                <a:latin typeface="Times New Roman" pitchFamily="18" charset="0"/>
                <a:cs typeface="Times New Roman" pitchFamily="18" charset="0"/>
              </a:rPr>
              <a:t>домашнего  задания  или  особенностей  групповой </a:t>
            </a:r>
            <a:r>
              <a:rPr lang="ru-RU" dirty="0" smtClean="0">
                <a:solidFill>
                  <a:schemeClr val="bg1"/>
                </a:solidFill>
                <a:latin typeface="Times New Roman" pitchFamily="18" charset="0"/>
                <a:cs typeface="Times New Roman" pitchFamily="18" charset="0"/>
              </a:rPr>
              <a:t>работы </a:t>
            </a:r>
            <a:r>
              <a:rPr lang="ru-RU" dirty="0" smtClean="0">
                <a:solidFill>
                  <a:schemeClr val="bg1"/>
                </a:solidFill>
                <a:latin typeface="Times New Roman" pitchFamily="18" charset="0"/>
                <a:cs typeface="Times New Roman" pitchFamily="18" charset="0"/>
              </a:rPr>
              <a:t>обучающихся</a:t>
            </a:r>
            <a:r>
              <a:rPr lang="ru-RU" dirty="0" smtClean="0">
                <a:solidFill>
                  <a:schemeClr val="bg1"/>
                </a:solidFill>
                <a:latin typeface="Times New Roman" pitchFamily="18" charset="0"/>
                <a:cs typeface="Times New Roman" pitchFamily="18" charset="0"/>
              </a:rPr>
              <a:t> </a:t>
            </a:r>
            <a:r>
              <a:rPr lang="ru-RU" dirty="0" smtClean="0">
                <a:solidFill>
                  <a:schemeClr val="bg1"/>
                </a:solidFill>
                <a:latin typeface="Times New Roman" pitchFamily="18" charset="0"/>
                <a:cs typeface="Times New Roman" pitchFamily="18" charset="0"/>
              </a:rPr>
              <a:t>на уроке. </a:t>
            </a:r>
            <a:endParaRPr lang="ru-RU" dirty="0">
              <a:solidFill>
                <a:schemeClr val="bg1"/>
              </a:solidFill>
              <a:latin typeface="Times New Roman" pitchFamily="18" charset="0"/>
              <a:cs typeface="Times New Roman" pitchFamily="18" charset="0"/>
            </a:endParaRPr>
          </a:p>
        </p:txBody>
      </p:sp>
      <p:pic>
        <p:nvPicPr>
          <p:cNvPr id="4" name="Рисунок 3" descr="книга.jpg"/>
          <p:cNvPicPr>
            <a:picLocks noChangeAspect="1"/>
          </p:cNvPicPr>
          <p:nvPr/>
        </p:nvPicPr>
        <p:blipFill>
          <a:blip r:embed="rId2"/>
          <a:stretch>
            <a:fillRect/>
          </a:stretch>
        </p:blipFill>
        <p:spPr>
          <a:xfrm>
            <a:off x="6715140" y="4357694"/>
            <a:ext cx="2428860" cy="2500306"/>
          </a:xfrm>
          <a:prstGeom prst="rect">
            <a:avLst/>
          </a:prstGeom>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57214"/>
            <a:ext cx="8229600" cy="71438"/>
          </a:xfrm>
        </p:spPr>
        <p:txBody>
          <a:bodyPr>
            <a:normAutofit fontScale="90000"/>
          </a:bodyPr>
          <a:lstStyle/>
          <a:p>
            <a:endParaRPr lang="ru-RU" dirty="0"/>
          </a:p>
        </p:txBody>
      </p:sp>
      <p:sp>
        <p:nvSpPr>
          <p:cNvPr id="3" name="Содержимое 2"/>
          <p:cNvSpPr>
            <a:spLocks noGrp="1"/>
          </p:cNvSpPr>
          <p:nvPr>
            <p:ph idx="1"/>
          </p:nvPr>
        </p:nvSpPr>
        <p:spPr>
          <a:xfrm>
            <a:off x="214282" y="214290"/>
            <a:ext cx="8715436" cy="6429420"/>
          </a:xfrm>
        </p:spPr>
        <p:txBody>
          <a:bodyPr>
            <a:normAutofit/>
          </a:bodyPr>
          <a:lstStyle/>
          <a:p>
            <a:pPr algn="just">
              <a:buNone/>
            </a:pPr>
            <a:r>
              <a:rPr lang="ru-RU" sz="3600" dirty="0" smtClean="0">
                <a:solidFill>
                  <a:schemeClr val="bg1"/>
                </a:solidFill>
                <a:latin typeface="Times New Roman" pitchFamily="18" charset="0"/>
                <a:cs typeface="Times New Roman" pitchFamily="18" charset="0"/>
              </a:rPr>
              <a:t>		Важное </a:t>
            </a:r>
            <a:r>
              <a:rPr lang="ru-RU" sz="3600" dirty="0" smtClean="0">
                <a:solidFill>
                  <a:schemeClr val="bg1"/>
                </a:solidFill>
                <a:latin typeface="Times New Roman" pitchFamily="18" charset="0"/>
                <a:cs typeface="Times New Roman" pitchFamily="18" charset="0"/>
              </a:rPr>
              <a:t>место в аналитической  деятельности  руководителя </a:t>
            </a:r>
            <a:r>
              <a:rPr lang="ru-RU" sz="3600" dirty="0" smtClean="0">
                <a:solidFill>
                  <a:schemeClr val="bg1"/>
                </a:solidFill>
                <a:latin typeface="Times New Roman" pitchFamily="18" charset="0"/>
                <a:cs typeface="Times New Roman" pitchFamily="18" charset="0"/>
              </a:rPr>
              <a:t>ООО занимает  </a:t>
            </a:r>
            <a:r>
              <a:rPr lang="ru-RU" sz="3600" dirty="0" smtClean="0">
                <a:solidFill>
                  <a:schemeClr val="bg1"/>
                </a:solidFill>
                <a:latin typeface="Times New Roman" pitchFamily="18" charset="0"/>
                <a:cs typeface="Times New Roman" pitchFamily="18" charset="0"/>
              </a:rPr>
              <a:t>педагогический  анализ  воспитательных  мероприятий,  коллективных  творческих  дел  (КТД).</a:t>
            </a:r>
            <a:endParaRPr lang="ru-RU" sz="3600" dirty="0">
              <a:solidFill>
                <a:schemeClr val="bg1"/>
              </a:solidFill>
              <a:latin typeface="Times New Roman" pitchFamily="18" charset="0"/>
              <a:cs typeface="Times New Roman" pitchFamily="18" charset="0"/>
            </a:endParaRPr>
          </a:p>
        </p:txBody>
      </p:sp>
      <p:pic>
        <p:nvPicPr>
          <p:cNvPr id="4" name="Рисунок 3" descr="1.jpg"/>
          <p:cNvPicPr>
            <a:picLocks noChangeAspect="1"/>
          </p:cNvPicPr>
          <p:nvPr/>
        </p:nvPicPr>
        <p:blipFill>
          <a:blip r:embed="rId2"/>
          <a:stretch>
            <a:fillRect/>
          </a:stretch>
        </p:blipFill>
        <p:spPr>
          <a:xfrm>
            <a:off x="5429256" y="3214686"/>
            <a:ext cx="3714744" cy="3643314"/>
          </a:xfrm>
          <a:prstGeom prst="rect">
            <a:avLst/>
          </a:prstGeom>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57214"/>
            <a:ext cx="8229600" cy="71438"/>
          </a:xfrm>
        </p:spPr>
        <p:txBody>
          <a:bodyPr>
            <a:normAutofit fontScale="90000"/>
          </a:bodyPr>
          <a:lstStyle/>
          <a:p>
            <a:endParaRPr lang="ru-RU" dirty="0"/>
          </a:p>
        </p:txBody>
      </p:sp>
      <p:sp>
        <p:nvSpPr>
          <p:cNvPr id="3" name="Содержимое 2"/>
          <p:cNvSpPr>
            <a:spLocks noGrp="1"/>
          </p:cNvSpPr>
          <p:nvPr>
            <p:ph idx="1"/>
          </p:nvPr>
        </p:nvSpPr>
        <p:spPr>
          <a:xfrm>
            <a:off x="214282" y="142852"/>
            <a:ext cx="8715436" cy="6572296"/>
          </a:xfrm>
        </p:spPr>
        <p:txBody>
          <a:bodyPr>
            <a:noAutofit/>
          </a:bodyPr>
          <a:lstStyle/>
          <a:p>
            <a:pPr algn="just">
              <a:buNone/>
            </a:pPr>
            <a:r>
              <a:rPr lang="ru-RU" sz="2800" dirty="0" smtClean="0">
                <a:solidFill>
                  <a:schemeClr val="bg1"/>
                </a:solidFill>
                <a:latin typeface="Times New Roman" pitchFamily="18" charset="0"/>
                <a:cs typeface="Times New Roman" pitchFamily="18" charset="0"/>
              </a:rPr>
              <a:t>	В  </a:t>
            </a:r>
            <a:r>
              <a:rPr lang="ru-RU" sz="2800" dirty="0" smtClean="0">
                <a:solidFill>
                  <a:schemeClr val="bg1"/>
                </a:solidFill>
                <a:latin typeface="Times New Roman" pitchFamily="18" charset="0"/>
                <a:cs typeface="Times New Roman" pitchFamily="18" charset="0"/>
              </a:rPr>
              <a:t>общем  виде  </a:t>
            </a:r>
            <a:r>
              <a:rPr lang="ru-RU" sz="2800" b="1" dirty="0" smtClean="0">
                <a:solidFill>
                  <a:schemeClr val="bg1"/>
                </a:solidFill>
                <a:latin typeface="Times New Roman" pitchFamily="18" charset="0"/>
                <a:cs typeface="Times New Roman" pitchFamily="18" charset="0"/>
              </a:rPr>
              <a:t>логика  педагогического  анализа </a:t>
            </a:r>
          </a:p>
          <a:p>
            <a:pPr algn="just">
              <a:buNone/>
            </a:pPr>
            <a:r>
              <a:rPr lang="ru-RU" sz="2800" dirty="0" smtClean="0">
                <a:solidFill>
                  <a:schemeClr val="bg1"/>
                </a:solidFill>
                <a:latin typeface="Times New Roman" pitchFamily="18" charset="0"/>
                <a:cs typeface="Times New Roman" pitchFamily="18" charset="0"/>
              </a:rPr>
              <a:t>воспитательного  дела  определяется  последовательностью </a:t>
            </a:r>
            <a:r>
              <a:rPr lang="ru-RU" sz="2800" dirty="0" smtClean="0">
                <a:solidFill>
                  <a:schemeClr val="bg1"/>
                </a:solidFill>
                <a:latin typeface="Times New Roman" pitchFamily="18" charset="0"/>
                <a:cs typeface="Times New Roman" pitchFamily="18" charset="0"/>
              </a:rPr>
              <a:t>этапов </a:t>
            </a:r>
            <a:r>
              <a:rPr lang="ru-RU" sz="2800" dirty="0" smtClean="0">
                <a:solidFill>
                  <a:schemeClr val="bg1"/>
                </a:solidFill>
                <a:latin typeface="Times New Roman" pitchFamily="18" charset="0"/>
                <a:cs typeface="Times New Roman" pitchFamily="18" charset="0"/>
              </a:rPr>
              <a:t>его проведения. Последовательность этапов может иметь </a:t>
            </a:r>
            <a:r>
              <a:rPr lang="ru-RU" sz="2800" dirty="0" smtClean="0">
                <a:solidFill>
                  <a:schemeClr val="bg1"/>
                </a:solidFill>
                <a:latin typeface="Times New Roman" pitchFamily="18" charset="0"/>
                <a:cs typeface="Times New Roman" pitchFamily="18" charset="0"/>
              </a:rPr>
              <a:t>следующий  </a:t>
            </a:r>
            <a:r>
              <a:rPr lang="ru-RU" sz="2800" b="1" dirty="0" smtClean="0">
                <a:solidFill>
                  <a:schemeClr val="bg1"/>
                </a:solidFill>
                <a:latin typeface="Times New Roman" pitchFamily="18" charset="0"/>
                <a:cs typeface="Times New Roman" pitchFamily="18" charset="0"/>
              </a:rPr>
              <a:t>вид</a:t>
            </a:r>
            <a:r>
              <a:rPr lang="ru-RU" sz="2800" dirty="0" smtClean="0">
                <a:solidFill>
                  <a:schemeClr val="bg1"/>
                </a:solidFill>
                <a:latin typeface="Times New Roman" pitchFamily="18" charset="0"/>
                <a:cs typeface="Times New Roman" pitchFamily="18" charset="0"/>
              </a:rPr>
              <a:t>:  </a:t>
            </a:r>
            <a:endParaRPr lang="ru-RU" sz="2800" dirty="0" smtClean="0">
              <a:solidFill>
                <a:schemeClr val="bg1"/>
              </a:solidFill>
              <a:latin typeface="Times New Roman" pitchFamily="18" charset="0"/>
              <a:cs typeface="Times New Roman" pitchFamily="18" charset="0"/>
            </a:endParaRPr>
          </a:p>
          <a:p>
            <a:pPr algn="just">
              <a:buNone/>
            </a:pPr>
            <a:r>
              <a:rPr lang="ru-RU" sz="2800" dirty="0" smtClean="0">
                <a:solidFill>
                  <a:schemeClr val="bg1"/>
                </a:solidFill>
                <a:latin typeface="Times New Roman" pitchFamily="18" charset="0"/>
                <a:cs typeface="Times New Roman" pitchFamily="18" charset="0"/>
              </a:rPr>
              <a:t>-</a:t>
            </a:r>
            <a:r>
              <a:rPr lang="ru-RU" sz="2800" dirty="0" smtClean="0">
                <a:solidFill>
                  <a:schemeClr val="bg1"/>
                </a:solidFill>
                <a:latin typeface="Times New Roman" pitchFamily="18" charset="0"/>
                <a:cs typeface="Times New Roman" pitchFamily="18" charset="0"/>
              </a:rPr>
              <a:t>совместная  </a:t>
            </a:r>
            <a:r>
              <a:rPr lang="ru-RU" sz="2800" dirty="0" smtClean="0">
                <a:solidFill>
                  <a:schemeClr val="bg1"/>
                </a:solidFill>
                <a:latin typeface="Times New Roman" pitchFamily="18" charset="0"/>
                <a:cs typeface="Times New Roman" pitchFamily="18" charset="0"/>
              </a:rPr>
              <a:t>выработка  целей,  задач </a:t>
            </a:r>
            <a:r>
              <a:rPr lang="ru-RU" sz="2800" dirty="0" smtClean="0">
                <a:solidFill>
                  <a:schemeClr val="bg1"/>
                </a:solidFill>
                <a:latin typeface="Times New Roman" pitchFamily="18" charset="0"/>
                <a:cs typeface="Times New Roman" pitchFamily="18" charset="0"/>
              </a:rPr>
              <a:t>воспитательного  </a:t>
            </a:r>
            <a:r>
              <a:rPr lang="ru-RU" sz="2800" dirty="0" smtClean="0">
                <a:solidFill>
                  <a:schemeClr val="bg1"/>
                </a:solidFill>
                <a:latin typeface="Times New Roman" pitchFamily="18" charset="0"/>
                <a:cs typeface="Times New Roman" pitchFamily="18" charset="0"/>
              </a:rPr>
              <a:t>мероприятия,  выбор  форм  проведения; </a:t>
            </a:r>
          </a:p>
          <a:p>
            <a:pPr algn="just">
              <a:buFontTx/>
              <a:buChar char="-"/>
            </a:pPr>
            <a:r>
              <a:rPr lang="ru-RU" sz="2800" dirty="0" smtClean="0">
                <a:solidFill>
                  <a:schemeClr val="bg1"/>
                </a:solidFill>
                <a:latin typeface="Times New Roman" pitchFamily="18" charset="0"/>
                <a:cs typeface="Times New Roman" pitchFamily="18" charset="0"/>
              </a:rPr>
              <a:t>совместное  </a:t>
            </a:r>
            <a:r>
              <a:rPr lang="ru-RU" sz="2800" dirty="0" smtClean="0">
                <a:solidFill>
                  <a:schemeClr val="bg1"/>
                </a:solidFill>
                <a:latin typeface="Times New Roman" pitchFamily="18" charset="0"/>
                <a:cs typeface="Times New Roman" pitchFamily="18" charset="0"/>
              </a:rPr>
              <a:t>планирование;  </a:t>
            </a:r>
            <a:endParaRPr lang="ru-RU" sz="2800" dirty="0" smtClean="0">
              <a:solidFill>
                <a:schemeClr val="bg1"/>
              </a:solidFill>
              <a:latin typeface="Times New Roman" pitchFamily="18" charset="0"/>
              <a:cs typeface="Times New Roman" pitchFamily="18" charset="0"/>
            </a:endParaRPr>
          </a:p>
          <a:p>
            <a:pPr algn="just">
              <a:buFontTx/>
              <a:buChar char="-"/>
            </a:pPr>
            <a:r>
              <a:rPr lang="ru-RU" sz="2800" dirty="0" smtClean="0">
                <a:solidFill>
                  <a:schemeClr val="bg1"/>
                </a:solidFill>
                <a:latin typeface="Times New Roman" pitchFamily="18" charset="0"/>
                <a:cs typeface="Times New Roman" pitchFamily="18" charset="0"/>
              </a:rPr>
              <a:t>непосредственное  </a:t>
            </a:r>
            <a:r>
              <a:rPr lang="ru-RU" sz="2800" dirty="0" smtClean="0">
                <a:solidFill>
                  <a:schemeClr val="bg1"/>
                </a:solidFill>
                <a:latin typeface="Times New Roman" pitchFamily="18" charset="0"/>
                <a:cs typeface="Times New Roman" pitchFamily="18" charset="0"/>
              </a:rPr>
              <a:t>проведение </a:t>
            </a:r>
          </a:p>
          <a:p>
            <a:pPr algn="just">
              <a:buNone/>
            </a:pPr>
            <a:r>
              <a:rPr lang="ru-RU" sz="2800" dirty="0" smtClean="0">
                <a:solidFill>
                  <a:schemeClr val="bg1"/>
                </a:solidFill>
                <a:latin typeface="Times New Roman" pitchFamily="18" charset="0"/>
                <a:cs typeface="Times New Roman" pitchFamily="18" charset="0"/>
              </a:rPr>
              <a:t>воспитательного дела; </a:t>
            </a:r>
            <a:endParaRPr lang="ru-RU" sz="2800" dirty="0" smtClean="0">
              <a:solidFill>
                <a:schemeClr val="bg1"/>
              </a:solidFill>
              <a:latin typeface="Times New Roman" pitchFamily="18" charset="0"/>
              <a:cs typeface="Times New Roman" pitchFamily="18" charset="0"/>
            </a:endParaRPr>
          </a:p>
          <a:p>
            <a:pPr algn="just">
              <a:buNone/>
            </a:pPr>
            <a:r>
              <a:rPr lang="ru-RU" sz="2800" dirty="0" smtClean="0">
                <a:solidFill>
                  <a:schemeClr val="bg1"/>
                </a:solidFill>
                <a:latin typeface="Times New Roman" pitchFamily="18" charset="0"/>
                <a:cs typeface="Times New Roman" pitchFamily="18" charset="0"/>
              </a:rPr>
              <a:t>- </a:t>
            </a:r>
            <a:r>
              <a:rPr lang="ru-RU" sz="2800" dirty="0" smtClean="0">
                <a:solidFill>
                  <a:schemeClr val="bg1"/>
                </a:solidFill>
                <a:latin typeface="Times New Roman" pitchFamily="18" charset="0"/>
                <a:cs typeface="Times New Roman" pitchFamily="18" charset="0"/>
              </a:rPr>
              <a:t>совместное </a:t>
            </a:r>
            <a:r>
              <a:rPr lang="ru-RU" sz="2800" dirty="0" smtClean="0">
                <a:solidFill>
                  <a:schemeClr val="bg1"/>
                </a:solidFill>
                <a:latin typeface="Times New Roman" pitchFamily="18" charset="0"/>
                <a:cs typeface="Times New Roman" pitchFamily="18" charset="0"/>
              </a:rPr>
              <a:t>подведение итогов и анализ.</a:t>
            </a:r>
            <a:endParaRPr lang="ru-RU" sz="2800" dirty="0">
              <a:solidFill>
                <a:schemeClr val="bg1"/>
              </a:solidFill>
              <a:latin typeface="Times New Roman" pitchFamily="18" charset="0"/>
              <a:cs typeface="Times New Roman" pitchFamily="18" charset="0"/>
            </a:endParaRPr>
          </a:p>
        </p:txBody>
      </p:sp>
      <p:pic>
        <p:nvPicPr>
          <p:cNvPr id="4" name="Рисунок 3" descr="в-4.jpg"/>
          <p:cNvPicPr>
            <a:picLocks noChangeAspect="1"/>
          </p:cNvPicPr>
          <p:nvPr/>
        </p:nvPicPr>
        <p:blipFill>
          <a:blip r:embed="rId2" cstate="print"/>
          <a:stretch>
            <a:fillRect/>
          </a:stretch>
        </p:blipFill>
        <p:spPr>
          <a:xfrm>
            <a:off x="6715140" y="3357562"/>
            <a:ext cx="2428860" cy="3500438"/>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000156"/>
            <a:ext cx="8229600" cy="142876"/>
          </a:xfrm>
        </p:spPr>
        <p:txBody>
          <a:bodyPr>
            <a:normAutofit fontScale="90000"/>
          </a:bodyPr>
          <a:lstStyle/>
          <a:p>
            <a:endParaRPr lang="ru-RU" dirty="0"/>
          </a:p>
        </p:txBody>
      </p:sp>
      <p:sp>
        <p:nvSpPr>
          <p:cNvPr id="3" name="Содержимое 2"/>
          <p:cNvSpPr>
            <a:spLocks noGrp="1"/>
          </p:cNvSpPr>
          <p:nvPr>
            <p:ph idx="1"/>
          </p:nvPr>
        </p:nvSpPr>
        <p:spPr>
          <a:xfrm>
            <a:off x="214282" y="285728"/>
            <a:ext cx="8643998" cy="6357982"/>
          </a:xfrm>
        </p:spPr>
        <p:txBody>
          <a:bodyPr>
            <a:noAutofit/>
          </a:bodyPr>
          <a:lstStyle/>
          <a:p>
            <a:pPr algn="just">
              <a:buNone/>
            </a:pPr>
            <a:r>
              <a:rPr lang="ru-RU" sz="2800" b="1" dirty="0" smtClean="0">
                <a:solidFill>
                  <a:schemeClr val="bg1"/>
                </a:solidFill>
                <a:latin typeface="Times New Roman" pitchFamily="18" charset="0"/>
                <a:cs typeface="Times New Roman" pitchFamily="18" charset="0"/>
              </a:rPr>
              <a:t>		Педагогический  анализ  </a:t>
            </a:r>
            <a:r>
              <a:rPr lang="ru-RU" sz="2800" dirty="0" smtClean="0">
                <a:solidFill>
                  <a:schemeClr val="bg1"/>
                </a:solidFill>
                <a:latin typeface="Times New Roman" pitchFamily="18" charset="0"/>
                <a:cs typeface="Times New Roman" pitchFamily="18" charset="0"/>
              </a:rPr>
              <a:t>–  это  </a:t>
            </a:r>
            <a:r>
              <a:rPr lang="ru-RU" sz="2800" b="1" dirty="0" smtClean="0">
                <a:solidFill>
                  <a:schemeClr val="bg1"/>
                </a:solidFill>
                <a:latin typeface="Times New Roman" pitchFamily="18" charset="0"/>
                <a:cs typeface="Times New Roman" pitchFamily="18" charset="0"/>
              </a:rPr>
              <a:t>первая  функция  менеджмента,</a:t>
            </a:r>
            <a:r>
              <a:rPr lang="ru-RU" sz="2800" dirty="0" smtClean="0">
                <a:solidFill>
                  <a:schemeClr val="bg1"/>
                </a:solidFill>
                <a:latin typeface="Times New Roman" pitchFamily="18" charset="0"/>
                <a:cs typeface="Times New Roman" pitchFamily="18" charset="0"/>
              </a:rPr>
              <a:t> которая ориентирована на сбор и обработку необходимой информации  для  того,  чтобы  всесторонне  оценить  и проанализировать сущность проблемы. </a:t>
            </a:r>
          </a:p>
          <a:p>
            <a:pPr algn="just">
              <a:buNone/>
            </a:pPr>
            <a:r>
              <a:rPr lang="ru-RU" sz="2800" b="1" dirty="0" smtClean="0">
                <a:solidFill>
                  <a:schemeClr val="bg1"/>
                </a:solidFill>
                <a:latin typeface="Times New Roman" pitchFamily="18" charset="0"/>
                <a:cs typeface="Times New Roman" pitchFamily="18" charset="0"/>
              </a:rPr>
              <a:t>		Анализ</a:t>
            </a:r>
            <a:r>
              <a:rPr lang="ru-RU" sz="2800" dirty="0" smtClean="0">
                <a:solidFill>
                  <a:schemeClr val="bg1"/>
                </a:solidFill>
                <a:latin typeface="Times New Roman" pitchFamily="18" charset="0"/>
                <a:cs typeface="Times New Roman" pitchFamily="18" charset="0"/>
              </a:rPr>
              <a:t>  (с  греч.  «</a:t>
            </a:r>
            <a:r>
              <a:rPr lang="ru-RU" sz="2800" dirty="0" err="1" smtClean="0">
                <a:solidFill>
                  <a:schemeClr val="bg1"/>
                </a:solidFill>
                <a:latin typeface="Times New Roman" pitchFamily="18" charset="0"/>
                <a:cs typeface="Times New Roman" pitchFamily="18" charset="0"/>
              </a:rPr>
              <a:t>analysis</a:t>
            </a:r>
            <a:r>
              <a:rPr lang="ru-RU" sz="2800" dirty="0" smtClean="0">
                <a:solidFill>
                  <a:schemeClr val="bg1"/>
                </a:solidFill>
                <a:latin typeface="Times New Roman" pitchFamily="18" charset="0"/>
                <a:cs typeface="Times New Roman" pitchFamily="18" charset="0"/>
              </a:rPr>
              <a:t>»  ‐  разложение,  расчленение, разрешение,  освобождение  от  чего‐либо)  –  метод  научного исследования  явлений  и  процессов,  в  основе  которого  лежит изучение составных частей, элементов изучаемой системы.</a:t>
            </a:r>
          </a:p>
          <a:p>
            <a:pPr algn="just">
              <a:buNone/>
            </a:pPr>
            <a:r>
              <a:rPr lang="ru-RU" sz="2800" dirty="0">
                <a:solidFill>
                  <a:schemeClr val="bg1"/>
                </a:solidFill>
                <a:latin typeface="Times New Roman" pitchFamily="18" charset="0"/>
                <a:cs typeface="Times New Roman" pitchFamily="18" charset="0"/>
              </a:rPr>
              <a:t>	</a:t>
            </a:r>
            <a:r>
              <a:rPr lang="ru-RU" sz="2800" dirty="0" smtClean="0">
                <a:solidFill>
                  <a:schemeClr val="bg1"/>
                </a:solidFill>
                <a:latin typeface="Times New Roman" pitchFamily="18" charset="0"/>
                <a:cs typeface="Times New Roman" pitchFamily="18" charset="0"/>
              </a:rPr>
              <a:t>	</a:t>
            </a:r>
            <a:r>
              <a:rPr lang="ru-RU" sz="2800" i="1" dirty="0" smtClean="0">
                <a:solidFill>
                  <a:schemeClr val="bg1"/>
                </a:solidFill>
                <a:latin typeface="Times New Roman" pitchFamily="18" charset="0"/>
                <a:cs typeface="Times New Roman" pitchFamily="18" charset="0"/>
              </a:rPr>
              <a:t>Анализ служит  отправной  точкой  прогнозирования,  планирования, управления объектами и протекающими процессами. </a:t>
            </a:r>
            <a:endParaRPr lang="ru-RU" sz="2800" i="1"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071594"/>
            <a:ext cx="8229600" cy="214314"/>
          </a:xfrm>
        </p:spPr>
        <p:txBody>
          <a:bodyPr>
            <a:normAutofit fontScale="90000"/>
          </a:bodyPr>
          <a:lstStyle/>
          <a:p>
            <a:endParaRPr lang="ru-RU" dirty="0"/>
          </a:p>
        </p:txBody>
      </p:sp>
      <p:sp>
        <p:nvSpPr>
          <p:cNvPr id="3" name="Содержимое 2"/>
          <p:cNvSpPr>
            <a:spLocks noGrp="1"/>
          </p:cNvSpPr>
          <p:nvPr>
            <p:ph idx="1"/>
          </p:nvPr>
        </p:nvSpPr>
        <p:spPr>
          <a:xfrm>
            <a:off x="142844" y="285728"/>
            <a:ext cx="8858312" cy="6286544"/>
          </a:xfrm>
        </p:spPr>
        <p:txBody>
          <a:bodyPr>
            <a:normAutofit fontScale="62500" lnSpcReduction="20000"/>
          </a:bodyPr>
          <a:lstStyle/>
          <a:p>
            <a:pPr algn="just">
              <a:buNone/>
            </a:pPr>
            <a:r>
              <a:rPr lang="ru-RU" dirty="0" smtClean="0">
                <a:solidFill>
                  <a:schemeClr val="bg1"/>
                </a:solidFill>
                <a:latin typeface="Times New Roman" pitchFamily="18" charset="0"/>
                <a:cs typeface="Times New Roman" pitchFamily="18" charset="0"/>
              </a:rPr>
              <a:t>		Изучение </a:t>
            </a:r>
            <a:r>
              <a:rPr lang="ru-RU" dirty="0" smtClean="0">
                <a:solidFill>
                  <a:schemeClr val="bg1"/>
                </a:solidFill>
                <a:latin typeface="Times New Roman" pitchFamily="18" charset="0"/>
                <a:cs typeface="Times New Roman" pitchFamily="18" charset="0"/>
              </a:rPr>
              <a:t>опыта работы школ и их руководителей позволяет </a:t>
            </a:r>
            <a:r>
              <a:rPr lang="ru-RU" dirty="0" smtClean="0">
                <a:solidFill>
                  <a:schemeClr val="bg1"/>
                </a:solidFill>
                <a:latin typeface="Times New Roman" pitchFamily="18" charset="0"/>
                <a:cs typeface="Times New Roman" pitchFamily="18" charset="0"/>
              </a:rPr>
              <a:t>представить </a:t>
            </a:r>
            <a:r>
              <a:rPr lang="ru-RU" dirty="0" smtClean="0">
                <a:solidFill>
                  <a:schemeClr val="bg1"/>
                </a:solidFill>
                <a:latin typeface="Times New Roman" pitchFamily="18" charset="0"/>
                <a:cs typeface="Times New Roman" pitchFamily="18" charset="0"/>
              </a:rPr>
              <a:t>один из возможных </a:t>
            </a:r>
            <a:r>
              <a:rPr lang="ru-RU" b="1" dirty="0" smtClean="0">
                <a:solidFill>
                  <a:schemeClr val="bg1"/>
                </a:solidFill>
                <a:latin typeface="Times New Roman" pitchFamily="18" charset="0"/>
                <a:cs typeface="Times New Roman" pitchFamily="18" charset="0"/>
              </a:rPr>
              <a:t>вариантов педагогического </a:t>
            </a:r>
            <a:r>
              <a:rPr lang="ru-RU" b="1" dirty="0" smtClean="0">
                <a:solidFill>
                  <a:schemeClr val="bg1"/>
                </a:solidFill>
                <a:latin typeface="Times New Roman" pitchFamily="18" charset="0"/>
                <a:cs typeface="Times New Roman" pitchFamily="18" charset="0"/>
              </a:rPr>
              <a:t>анализа </a:t>
            </a:r>
            <a:r>
              <a:rPr lang="ru-RU" b="1" dirty="0" smtClean="0">
                <a:solidFill>
                  <a:schemeClr val="bg1"/>
                </a:solidFill>
                <a:latin typeface="Times New Roman" pitchFamily="18" charset="0"/>
                <a:cs typeface="Times New Roman" pitchFamily="18" charset="0"/>
              </a:rPr>
              <a:t>воспитательного дела: </a:t>
            </a:r>
          </a:p>
          <a:p>
            <a:pPr algn="just">
              <a:buNone/>
            </a:pPr>
            <a:r>
              <a:rPr lang="ru-RU" dirty="0" smtClean="0">
                <a:solidFill>
                  <a:schemeClr val="bg1"/>
                </a:solidFill>
                <a:latin typeface="Times New Roman" pitchFamily="18" charset="0"/>
                <a:cs typeface="Times New Roman" pitchFamily="18" charset="0"/>
              </a:rPr>
              <a:t>-</a:t>
            </a:r>
            <a:r>
              <a:rPr lang="ru-RU" dirty="0" smtClean="0">
                <a:solidFill>
                  <a:schemeClr val="bg1"/>
                </a:solidFill>
                <a:latin typeface="Times New Roman" pitchFamily="18" charset="0"/>
                <a:cs typeface="Times New Roman" pitchFamily="18" charset="0"/>
              </a:rPr>
              <a:t> </a:t>
            </a:r>
            <a:r>
              <a:rPr lang="ru-RU" dirty="0" smtClean="0">
                <a:solidFill>
                  <a:schemeClr val="bg1"/>
                </a:solidFill>
                <a:latin typeface="Times New Roman" pitchFamily="18" charset="0"/>
                <a:cs typeface="Times New Roman" pitchFamily="18" charset="0"/>
              </a:rPr>
              <a:t>анализ цели воспитательного дела; </a:t>
            </a:r>
          </a:p>
          <a:p>
            <a:pPr algn="just">
              <a:buNone/>
            </a:pPr>
            <a:r>
              <a:rPr lang="ru-RU" dirty="0" smtClean="0">
                <a:solidFill>
                  <a:schemeClr val="bg1"/>
                </a:solidFill>
                <a:latin typeface="Times New Roman" pitchFamily="18" charset="0"/>
                <a:cs typeface="Times New Roman" pitchFamily="18" charset="0"/>
              </a:rPr>
              <a:t>-</a:t>
            </a:r>
            <a:r>
              <a:rPr lang="ru-RU" dirty="0" smtClean="0">
                <a:solidFill>
                  <a:schemeClr val="bg1"/>
                </a:solidFill>
                <a:latin typeface="Times New Roman" pitchFamily="18" charset="0"/>
                <a:cs typeface="Times New Roman" pitchFamily="18" charset="0"/>
              </a:rPr>
              <a:t> </a:t>
            </a:r>
            <a:r>
              <a:rPr lang="ru-RU" dirty="0" smtClean="0">
                <a:solidFill>
                  <a:schemeClr val="bg1"/>
                </a:solidFill>
                <a:latin typeface="Times New Roman" pitchFamily="18" charset="0"/>
                <a:cs typeface="Times New Roman" pitchFamily="18" charset="0"/>
              </a:rPr>
              <a:t>анализ темы воспитательного дела, формы его проведения, </a:t>
            </a:r>
            <a:r>
              <a:rPr lang="ru-RU" dirty="0" smtClean="0">
                <a:solidFill>
                  <a:schemeClr val="bg1"/>
                </a:solidFill>
                <a:latin typeface="Times New Roman" pitchFamily="18" charset="0"/>
                <a:cs typeface="Times New Roman" pitchFamily="18" charset="0"/>
              </a:rPr>
              <a:t>определение </a:t>
            </a:r>
            <a:r>
              <a:rPr lang="ru-RU" dirty="0" smtClean="0">
                <a:solidFill>
                  <a:schemeClr val="bg1"/>
                </a:solidFill>
                <a:latin typeface="Times New Roman" pitchFamily="18" charset="0"/>
                <a:cs typeface="Times New Roman" pitchFamily="18" charset="0"/>
              </a:rPr>
              <a:t>места данного мероприятия в системе </a:t>
            </a:r>
            <a:r>
              <a:rPr lang="ru-RU" dirty="0" smtClean="0">
                <a:solidFill>
                  <a:schemeClr val="bg1"/>
                </a:solidFill>
                <a:latin typeface="Times New Roman" pitchFamily="18" charset="0"/>
                <a:cs typeface="Times New Roman" pitchFamily="18" charset="0"/>
              </a:rPr>
              <a:t>воспитательной </a:t>
            </a:r>
            <a:r>
              <a:rPr lang="ru-RU" dirty="0" smtClean="0">
                <a:solidFill>
                  <a:schemeClr val="bg1"/>
                </a:solidFill>
                <a:latin typeface="Times New Roman" pitchFamily="18" charset="0"/>
                <a:cs typeface="Times New Roman" pitchFamily="18" charset="0"/>
              </a:rPr>
              <a:t>работы класса, школы; </a:t>
            </a:r>
          </a:p>
          <a:p>
            <a:pPr algn="just">
              <a:buNone/>
            </a:pPr>
            <a:r>
              <a:rPr lang="ru-RU" dirty="0" smtClean="0">
                <a:solidFill>
                  <a:schemeClr val="bg1"/>
                </a:solidFill>
                <a:latin typeface="Times New Roman" pitchFamily="18" charset="0"/>
                <a:cs typeface="Times New Roman" pitchFamily="18" charset="0"/>
              </a:rPr>
              <a:t>-</a:t>
            </a:r>
            <a:r>
              <a:rPr lang="ru-RU" dirty="0" smtClean="0">
                <a:solidFill>
                  <a:schemeClr val="bg1"/>
                </a:solidFill>
                <a:latin typeface="Times New Roman" pitchFamily="18" charset="0"/>
                <a:cs typeface="Times New Roman" pitchFamily="18" charset="0"/>
              </a:rPr>
              <a:t> </a:t>
            </a:r>
            <a:r>
              <a:rPr lang="ru-RU" dirty="0" smtClean="0">
                <a:solidFill>
                  <a:schemeClr val="bg1"/>
                </a:solidFill>
                <a:latin typeface="Times New Roman" pitchFamily="18" charset="0"/>
                <a:cs typeface="Times New Roman" pitchFamily="18" charset="0"/>
              </a:rPr>
              <a:t>оценку  места  проведения  воспитательного  дела, </a:t>
            </a:r>
            <a:r>
              <a:rPr lang="ru-RU" dirty="0" smtClean="0">
                <a:solidFill>
                  <a:schemeClr val="bg1"/>
                </a:solidFill>
                <a:latin typeface="Times New Roman" pitchFamily="18" charset="0"/>
                <a:cs typeface="Times New Roman" pitchFamily="18" charset="0"/>
              </a:rPr>
              <a:t>оформления  </a:t>
            </a:r>
            <a:r>
              <a:rPr lang="ru-RU" dirty="0" smtClean="0">
                <a:solidFill>
                  <a:schemeClr val="bg1"/>
                </a:solidFill>
                <a:latin typeface="Times New Roman" pitchFamily="18" charset="0"/>
                <a:cs typeface="Times New Roman" pitchFamily="18" charset="0"/>
              </a:rPr>
              <a:t>аудитории,  состояния  и  качества  использованного </a:t>
            </a:r>
            <a:r>
              <a:rPr lang="ru-RU" dirty="0" smtClean="0">
                <a:solidFill>
                  <a:schemeClr val="bg1"/>
                </a:solidFill>
                <a:latin typeface="Times New Roman" pitchFamily="18" charset="0"/>
                <a:cs typeface="Times New Roman" pitchFamily="18" charset="0"/>
              </a:rPr>
              <a:t> оборудования</a:t>
            </a:r>
            <a:r>
              <a:rPr lang="ru-RU" dirty="0" smtClean="0">
                <a:solidFill>
                  <a:schemeClr val="bg1"/>
                </a:solidFill>
                <a:latin typeface="Times New Roman" pitchFamily="18" charset="0"/>
                <a:cs typeface="Times New Roman" pitchFamily="18" charset="0"/>
              </a:rPr>
              <a:t>; </a:t>
            </a:r>
          </a:p>
          <a:p>
            <a:pPr algn="just">
              <a:buNone/>
            </a:pPr>
            <a:r>
              <a:rPr lang="ru-RU" dirty="0" smtClean="0">
                <a:solidFill>
                  <a:schemeClr val="bg1"/>
                </a:solidFill>
                <a:latin typeface="Times New Roman" pitchFamily="18" charset="0"/>
                <a:cs typeface="Times New Roman" pitchFamily="18" charset="0"/>
              </a:rPr>
              <a:t>-</a:t>
            </a:r>
            <a:r>
              <a:rPr lang="ru-RU" dirty="0" smtClean="0">
                <a:solidFill>
                  <a:schemeClr val="bg1"/>
                </a:solidFill>
                <a:latin typeface="Times New Roman" pitchFamily="18" charset="0"/>
                <a:cs typeface="Times New Roman" pitchFamily="18" charset="0"/>
              </a:rPr>
              <a:t> </a:t>
            </a:r>
            <a:r>
              <a:rPr lang="ru-RU" dirty="0" smtClean="0">
                <a:solidFill>
                  <a:schemeClr val="bg1"/>
                </a:solidFill>
                <a:latin typeface="Times New Roman" pitchFamily="18" charset="0"/>
                <a:cs typeface="Times New Roman" pitchFamily="18" charset="0"/>
              </a:rPr>
              <a:t>анализ  каждого  этапа  проведения  воспитательного  дела </a:t>
            </a:r>
            <a:r>
              <a:rPr lang="ru-RU" dirty="0" smtClean="0">
                <a:solidFill>
                  <a:schemeClr val="bg1"/>
                </a:solidFill>
                <a:latin typeface="Times New Roman" pitchFamily="18" charset="0"/>
                <a:cs typeface="Times New Roman" pitchFamily="18" charset="0"/>
              </a:rPr>
              <a:t>(</a:t>
            </a:r>
            <a:r>
              <a:rPr lang="ru-RU" dirty="0" smtClean="0">
                <a:solidFill>
                  <a:schemeClr val="bg1"/>
                </a:solidFill>
                <a:latin typeface="Times New Roman" pitchFamily="18" charset="0"/>
                <a:cs typeface="Times New Roman" pitchFamily="18" charset="0"/>
              </a:rPr>
              <a:t>достижение  воспитательной  задачи  этапа,  соответствие содержания  поставленной  задаче  этапа,  оптимальность </a:t>
            </a:r>
            <a:r>
              <a:rPr lang="ru-RU" dirty="0" smtClean="0">
                <a:solidFill>
                  <a:schemeClr val="bg1"/>
                </a:solidFill>
                <a:latin typeface="Times New Roman" pitchFamily="18" charset="0"/>
                <a:cs typeface="Times New Roman" pitchFamily="18" charset="0"/>
              </a:rPr>
              <a:t>использования </a:t>
            </a:r>
            <a:r>
              <a:rPr lang="ru-RU" dirty="0" smtClean="0">
                <a:solidFill>
                  <a:schemeClr val="bg1"/>
                </a:solidFill>
                <a:latin typeface="Times New Roman" pitchFamily="18" charset="0"/>
                <a:cs typeface="Times New Roman" pitchFamily="18" charset="0"/>
              </a:rPr>
              <a:t>методов, анализ результатов этапа); </a:t>
            </a:r>
          </a:p>
          <a:p>
            <a:pPr algn="just">
              <a:buNone/>
            </a:pPr>
            <a:r>
              <a:rPr lang="ru-RU" dirty="0" smtClean="0">
                <a:solidFill>
                  <a:schemeClr val="bg1"/>
                </a:solidFill>
                <a:latin typeface="Times New Roman" pitchFamily="18" charset="0"/>
                <a:cs typeface="Times New Roman" pitchFamily="18" charset="0"/>
              </a:rPr>
              <a:t>-</a:t>
            </a:r>
            <a:r>
              <a:rPr lang="ru-RU" dirty="0" smtClean="0">
                <a:solidFill>
                  <a:schemeClr val="bg1"/>
                </a:solidFill>
                <a:latin typeface="Times New Roman" pitchFamily="18" charset="0"/>
                <a:cs typeface="Times New Roman" pitchFamily="18" charset="0"/>
              </a:rPr>
              <a:t> </a:t>
            </a:r>
            <a:r>
              <a:rPr lang="ru-RU" dirty="0" smtClean="0">
                <a:solidFill>
                  <a:schemeClr val="bg1"/>
                </a:solidFill>
                <a:latin typeface="Times New Roman" pitchFamily="18" charset="0"/>
                <a:cs typeface="Times New Roman" pitchFamily="18" charset="0"/>
              </a:rPr>
              <a:t>анализ  влияния  воспитательного  дела  на  индивидуальное </a:t>
            </a:r>
            <a:r>
              <a:rPr lang="ru-RU" dirty="0" smtClean="0">
                <a:solidFill>
                  <a:schemeClr val="bg1"/>
                </a:solidFill>
                <a:latin typeface="Times New Roman" pitchFamily="18" charset="0"/>
                <a:cs typeface="Times New Roman" pitchFamily="18" charset="0"/>
              </a:rPr>
              <a:t>развитие </a:t>
            </a:r>
            <a:r>
              <a:rPr lang="ru-RU" dirty="0" smtClean="0">
                <a:solidFill>
                  <a:schemeClr val="bg1"/>
                </a:solidFill>
                <a:latin typeface="Times New Roman" pitchFamily="18" charset="0"/>
                <a:cs typeface="Times New Roman" pitchFamily="18" charset="0"/>
              </a:rPr>
              <a:t>личности школьника, на развитие детского коллектива, </a:t>
            </a:r>
            <a:r>
              <a:rPr lang="ru-RU" dirty="0" smtClean="0">
                <a:solidFill>
                  <a:schemeClr val="bg1"/>
                </a:solidFill>
                <a:latin typeface="Times New Roman" pitchFamily="18" charset="0"/>
                <a:cs typeface="Times New Roman" pitchFamily="18" charset="0"/>
              </a:rPr>
              <a:t>его </a:t>
            </a:r>
            <a:r>
              <a:rPr lang="ru-RU" dirty="0" smtClean="0">
                <a:solidFill>
                  <a:schemeClr val="bg1"/>
                </a:solidFill>
                <a:latin typeface="Times New Roman" pitchFamily="18" charset="0"/>
                <a:cs typeface="Times New Roman" pitchFamily="18" charset="0"/>
              </a:rPr>
              <a:t>самоуправление; </a:t>
            </a:r>
          </a:p>
          <a:p>
            <a:pPr algn="just">
              <a:buNone/>
            </a:pPr>
            <a:r>
              <a:rPr lang="ru-RU" dirty="0" smtClean="0">
                <a:solidFill>
                  <a:schemeClr val="bg1"/>
                </a:solidFill>
                <a:latin typeface="Times New Roman" pitchFamily="18" charset="0"/>
                <a:cs typeface="Times New Roman" pitchFamily="18" charset="0"/>
              </a:rPr>
              <a:t>-</a:t>
            </a:r>
            <a:r>
              <a:rPr lang="ru-RU" dirty="0" smtClean="0">
                <a:solidFill>
                  <a:schemeClr val="bg1"/>
                </a:solidFill>
                <a:latin typeface="Times New Roman" pitchFamily="18" charset="0"/>
                <a:cs typeface="Times New Roman" pitchFamily="18" charset="0"/>
              </a:rPr>
              <a:t> </a:t>
            </a:r>
            <a:r>
              <a:rPr lang="ru-RU" dirty="0" smtClean="0">
                <a:solidFill>
                  <a:schemeClr val="bg1"/>
                </a:solidFill>
                <a:latin typeface="Times New Roman" pitchFamily="18" charset="0"/>
                <a:cs typeface="Times New Roman" pitchFamily="18" charset="0"/>
              </a:rPr>
              <a:t>оценку  деятельности  учителя,  классного  руководителя, </a:t>
            </a:r>
            <a:r>
              <a:rPr lang="ru-RU" dirty="0" smtClean="0">
                <a:solidFill>
                  <a:schemeClr val="bg1"/>
                </a:solidFill>
                <a:latin typeface="Times New Roman" pitchFamily="18" charset="0"/>
                <a:cs typeface="Times New Roman" pitchFamily="18" charset="0"/>
              </a:rPr>
              <a:t>уровня  </a:t>
            </a:r>
            <a:r>
              <a:rPr lang="ru-RU" dirty="0" smtClean="0">
                <a:solidFill>
                  <a:schemeClr val="bg1"/>
                </a:solidFill>
                <a:latin typeface="Times New Roman" pitchFamily="18" charset="0"/>
                <a:cs typeface="Times New Roman" pitchFamily="18" charset="0"/>
              </a:rPr>
              <a:t>его  педагогического  мастерства:  компетентности  и </a:t>
            </a:r>
            <a:r>
              <a:rPr lang="ru-RU" dirty="0" smtClean="0">
                <a:solidFill>
                  <a:schemeClr val="bg1"/>
                </a:solidFill>
                <a:latin typeface="Times New Roman" pitchFamily="18" charset="0"/>
                <a:cs typeface="Times New Roman" pitchFamily="18" charset="0"/>
              </a:rPr>
              <a:t>профессионализма  </a:t>
            </a:r>
            <a:r>
              <a:rPr lang="ru-RU" dirty="0" smtClean="0">
                <a:solidFill>
                  <a:schemeClr val="bg1"/>
                </a:solidFill>
                <a:latin typeface="Times New Roman" pitchFamily="18" charset="0"/>
                <a:cs typeface="Times New Roman" pitchFamily="18" charset="0"/>
              </a:rPr>
              <a:t>воспитателя  в  управлении  воспитательным </a:t>
            </a:r>
            <a:r>
              <a:rPr lang="ru-RU" dirty="0" smtClean="0">
                <a:solidFill>
                  <a:schemeClr val="bg1"/>
                </a:solidFill>
                <a:latin typeface="Times New Roman" pitchFamily="18" charset="0"/>
                <a:cs typeface="Times New Roman" pitchFamily="18" charset="0"/>
              </a:rPr>
              <a:t>процессом</a:t>
            </a:r>
            <a:r>
              <a:rPr lang="ru-RU" dirty="0" smtClean="0">
                <a:solidFill>
                  <a:schemeClr val="bg1"/>
                </a:solidFill>
                <a:latin typeface="Times New Roman" pitchFamily="18" charset="0"/>
                <a:cs typeface="Times New Roman" pitchFamily="18" charset="0"/>
              </a:rPr>
              <a:t>,  авторитетности,  педагогического  такта,  форм </a:t>
            </a:r>
            <a:r>
              <a:rPr lang="ru-RU" dirty="0" smtClean="0">
                <a:solidFill>
                  <a:schemeClr val="bg1"/>
                </a:solidFill>
                <a:latin typeface="Times New Roman" pitchFamily="18" charset="0"/>
                <a:cs typeface="Times New Roman" pitchFamily="18" charset="0"/>
              </a:rPr>
              <a:t>сотрудничества</a:t>
            </a:r>
            <a:r>
              <a:rPr lang="ru-RU" dirty="0" smtClean="0">
                <a:solidFill>
                  <a:schemeClr val="bg1"/>
                </a:solidFill>
                <a:latin typeface="Times New Roman" pitchFamily="18" charset="0"/>
                <a:cs typeface="Times New Roman" pitchFamily="18" charset="0"/>
              </a:rPr>
              <a:t>; </a:t>
            </a:r>
          </a:p>
          <a:p>
            <a:pPr algn="just">
              <a:buNone/>
            </a:pPr>
            <a:r>
              <a:rPr lang="ru-RU" dirty="0" smtClean="0">
                <a:solidFill>
                  <a:schemeClr val="bg1"/>
                </a:solidFill>
                <a:latin typeface="Times New Roman" pitchFamily="18" charset="0"/>
                <a:cs typeface="Times New Roman" pitchFamily="18" charset="0"/>
              </a:rPr>
              <a:t>-</a:t>
            </a:r>
            <a:r>
              <a:rPr lang="ru-RU" dirty="0" smtClean="0">
                <a:solidFill>
                  <a:schemeClr val="bg1"/>
                </a:solidFill>
                <a:latin typeface="Times New Roman" pitchFamily="18" charset="0"/>
                <a:cs typeface="Times New Roman" pitchFamily="18" charset="0"/>
              </a:rPr>
              <a:t> </a:t>
            </a:r>
            <a:r>
              <a:rPr lang="ru-RU" dirty="0" smtClean="0">
                <a:solidFill>
                  <a:schemeClr val="bg1"/>
                </a:solidFill>
                <a:latin typeface="Times New Roman" pitchFamily="18" charset="0"/>
                <a:cs typeface="Times New Roman" pitchFamily="18" charset="0"/>
              </a:rPr>
              <a:t>недостатки  в  проведении  воспитательного  дела,  их </a:t>
            </a:r>
            <a:r>
              <a:rPr lang="ru-RU" dirty="0" smtClean="0">
                <a:solidFill>
                  <a:schemeClr val="bg1"/>
                </a:solidFill>
                <a:latin typeface="Times New Roman" pitchFamily="18" charset="0"/>
                <a:cs typeface="Times New Roman" pitchFamily="18" charset="0"/>
              </a:rPr>
              <a:t> причины</a:t>
            </a:r>
            <a:r>
              <a:rPr lang="ru-RU" dirty="0" smtClean="0">
                <a:solidFill>
                  <a:schemeClr val="bg1"/>
                </a:solidFill>
                <a:latin typeface="Times New Roman" pitchFamily="18" charset="0"/>
                <a:cs typeface="Times New Roman" pitchFamily="18" charset="0"/>
              </a:rPr>
              <a:t>; </a:t>
            </a:r>
          </a:p>
          <a:p>
            <a:pPr algn="just">
              <a:buNone/>
            </a:pPr>
            <a:r>
              <a:rPr lang="ru-RU" dirty="0" smtClean="0">
                <a:solidFill>
                  <a:schemeClr val="bg1"/>
                </a:solidFill>
                <a:latin typeface="Times New Roman" pitchFamily="18" charset="0"/>
                <a:cs typeface="Times New Roman" pitchFamily="18" charset="0"/>
              </a:rPr>
              <a:t>-</a:t>
            </a:r>
            <a:r>
              <a:rPr lang="ru-RU" dirty="0" smtClean="0">
                <a:solidFill>
                  <a:schemeClr val="bg1"/>
                </a:solidFill>
                <a:latin typeface="Times New Roman" pitchFamily="18" charset="0"/>
                <a:cs typeface="Times New Roman" pitchFamily="18" charset="0"/>
              </a:rPr>
              <a:t> </a:t>
            </a:r>
            <a:r>
              <a:rPr lang="ru-RU" dirty="0" smtClean="0">
                <a:solidFill>
                  <a:schemeClr val="bg1"/>
                </a:solidFill>
                <a:latin typeface="Times New Roman" pitchFamily="18" charset="0"/>
                <a:cs typeface="Times New Roman" pitchFamily="18" charset="0"/>
              </a:rPr>
              <a:t>рекомендации,  советы  классному  руководителю,  учителю, </a:t>
            </a:r>
            <a:r>
              <a:rPr lang="ru-RU" dirty="0" smtClean="0">
                <a:solidFill>
                  <a:schemeClr val="bg1"/>
                </a:solidFill>
                <a:latin typeface="Times New Roman" pitchFamily="18" charset="0"/>
                <a:cs typeface="Times New Roman" pitchFamily="18" charset="0"/>
              </a:rPr>
              <a:t>воспитателю </a:t>
            </a:r>
            <a:r>
              <a:rPr lang="ru-RU" dirty="0" smtClean="0">
                <a:solidFill>
                  <a:schemeClr val="bg1"/>
                </a:solidFill>
                <a:latin typeface="Times New Roman" pitchFamily="18" charset="0"/>
                <a:cs typeface="Times New Roman" pitchFamily="18" charset="0"/>
              </a:rPr>
              <a:t>по совершенствованию воспитательного процесса. </a:t>
            </a:r>
            <a:endParaRPr lang="ru-RU" dirty="0">
              <a:solidFill>
                <a:schemeClr val="bg1"/>
              </a:solidFill>
              <a:latin typeface="Times New Roman" pitchFamily="18" charset="0"/>
              <a:cs typeface="Times New Roman"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857280"/>
            <a:ext cx="8229600" cy="285752"/>
          </a:xfrm>
        </p:spPr>
        <p:txBody>
          <a:bodyPr>
            <a:normAutofit fontScale="90000"/>
          </a:bodyPr>
          <a:lstStyle/>
          <a:p>
            <a:endParaRPr lang="ru-RU" dirty="0"/>
          </a:p>
        </p:txBody>
      </p:sp>
      <p:sp>
        <p:nvSpPr>
          <p:cNvPr id="3" name="Содержимое 2"/>
          <p:cNvSpPr>
            <a:spLocks noGrp="1"/>
          </p:cNvSpPr>
          <p:nvPr>
            <p:ph idx="1"/>
          </p:nvPr>
        </p:nvSpPr>
        <p:spPr>
          <a:xfrm>
            <a:off x="214282" y="214290"/>
            <a:ext cx="8715436" cy="6429420"/>
          </a:xfrm>
        </p:spPr>
        <p:txBody>
          <a:bodyPr>
            <a:normAutofit fontScale="62500" lnSpcReduction="20000"/>
          </a:bodyPr>
          <a:lstStyle/>
          <a:p>
            <a:pPr algn="just">
              <a:buNone/>
            </a:pPr>
            <a:r>
              <a:rPr lang="ru-RU" dirty="0" smtClean="0">
                <a:solidFill>
                  <a:schemeClr val="bg1"/>
                </a:solidFill>
                <a:latin typeface="Times New Roman" pitchFamily="18" charset="0"/>
                <a:cs typeface="Times New Roman" pitchFamily="18" charset="0"/>
              </a:rPr>
              <a:t>Итоговый анализ  работы  школы  за учебный год составляют ведущие направления: </a:t>
            </a:r>
          </a:p>
          <a:p>
            <a:pPr algn="just">
              <a:buFontTx/>
              <a:buChar char="-"/>
            </a:pPr>
            <a:r>
              <a:rPr lang="ru-RU" dirty="0" smtClean="0">
                <a:solidFill>
                  <a:schemeClr val="bg1"/>
                </a:solidFill>
                <a:latin typeface="Times New Roman" pitchFamily="18" charset="0"/>
                <a:cs typeface="Times New Roman" pitchFamily="18" charset="0"/>
              </a:rPr>
              <a:t>качество  </a:t>
            </a:r>
            <a:r>
              <a:rPr lang="ru-RU" dirty="0" smtClean="0">
                <a:solidFill>
                  <a:schemeClr val="bg1"/>
                </a:solidFill>
                <a:latin typeface="Times New Roman" pitchFamily="18" charset="0"/>
                <a:cs typeface="Times New Roman" pitchFamily="18" charset="0"/>
              </a:rPr>
              <a:t>преподавания  —  соответствие  профессиональной </a:t>
            </a:r>
            <a:r>
              <a:rPr lang="ru-RU" dirty="0" smtClean="0">
                <a:solidFill>
                  <a:schemeClr val="bg1"/>
                </a:solidFill>
                <a:latin typeface="Times New Roman" pitchFamily="18" charset="0"/>
                <a:cs typeface="Times New Roman" pitchFamily="18" charset="0"/>
              </a:rPr>
              <a:t>подготовки  </a:t>
            </a:r>
            <a:r>
              <a:rPr lang="ru-RU" dirty="0" smtClean="0">
                <a:solidFill>
                  <a:schemeClr val="bg1"/>
                </a:solidFill>
                <a:latin typeface="Times New Roman" pitchFamily="18" charset="0"/>
                <a:cs typeface="Times New Roman" pitchFamily="18" charset="0"/>
              </a:rPr>
              <a:t>учителей  требованиям  развивающейся  школы; </a:t>
            </a:r>
            <a:endParaRPr lang="ru-RU" dirty="0" smtClean="0">
              <a:solidFill>
                <a:schemeClr val="bg1"/>
              </a:solidFill>
              <a:latin typeface="Times New Roman" pitchFamily="18" charset="0"/>
              <a:cs typeface="Times New Roman" pitchFamily="18" charset="0"/>
            </a:endParaRPr>
          </a:p>
          <a:p>
            <a:pPr algn="just">
              <a:buFontTx/>
              <a:buChar char="-"/>
            </a:pPr>
            <a:r>
              <a:rPr lang="ru-RU" dirty="0" smtClean="0">
                <a:solidFill>
                  <a:schemeClr val="bg1"/>
                </a:solidFill>
                <a:latin typeface="Times New Roman" pitchFamily="18" charset="0"/>
                <a:cs typeface="Times New Roman" pitchFamily="18" charset="0"/>
              </a:rPr>
              <a:t>выполнение  </a:t>
            </a:r>
            <a:r>
              <a:rPr lang="ru-RU" dirty="0" smtClean="0">
                <a:solidFill>
                  <a:schemeClr val="bg1"/>
                </a:solidFill>
                <a:latin typeface="Times New Roman" pitchFamily="18" charset="0"/>
                <a:cs typeface="Times New Roman" pitchFamily="18" charset="0"/>
              </a:rPr>
              <a:t>образовательных  программ  и  государственных </a:t>
            </a:r>
            <a:r>
              <a:rPr lang="ru-RU" dirty="0" smtClean="0">
                <a:solidFill>
                  <a:schemeClr val="bg1"/>
                </a:solidFill>
                <a:latin typeface="Times New Roman" pitchFamily="18" charset="0"/>
                <a:cs typeface="Times New Roman" pitchFamily="18" charset="0"/>
              </a:rPr>
              <a:t>стандартов</a:t>
            </a:r>
            <a:r>
              <a:rPr lang="ru-RU" dirty="0" smtClean="0">
                <a:solidFill>
                  <a:schemeClr val="bg1"/>
                </a:solidFill>
                <a:latin typeface="Times New Roman" pitchFamily="18" charset="0"/>
                <a:cs typeface="Times New Roman" pitchFamily="18" charset="0"/>
              </a:rPr>
              <a:t>; использование активных форм и методов обучения; </a:t>
            </a:r>
            <a:endParaRPr lang="ru-RU" dirty="0" smtClean="0">
              <a:solidFill>
                <a:schemeClr val="bg1"/>
              </a:solidFill>
              <a:latin typeface="Times New Roman" pitchFamily="18" charset="0"/>
              <a:cs typeface="Times New Roman" pitchFamily="18" charset="0"/>
            </a:endParaRPr>
          </a:p>
          <a:p>
            <a:pPr algn="just">
              <a:buFontTx/>
              <a:buChar char="-"/>
            </a:pPr>
            <a:r>
              <a:rPr lang="ru-RU" dirty="0" smtClean="0">
                <a:solidFill>
                  <a:schemeClr val="bg1"/>
                </a:solidFill>
                <a:latin typeface="Times New Roman" pitchFamily="18" charset="0"/>
                <a:cs typeface="Times New Roman" pitchFamily="18" charset="0"/>
              </a:rPr>
              <a:t>реализация  </a:t>
            </a:r>
            <a:r>
              <a:rPr lang="ru-RU" dirty="0" smtClean="0">
                <a:solidFill>
                  <a:schemeClr val="bg1"/>
                </a:solidFill>
                <a:latin typeface="Times New Roman" pitchFamily="18" charset="0"/>
                <a:cs typeface="Times New Roman" pitchFamily="18" charset="0"/>
              </a:rPr>
              <a:t>воспитательного  потенциала  урока;  </a:t>
            </a:r>
            <a:endParaRPr lang="ru-RU" dirty="0" smtClean="0">
              <a:solidFill>
                <a:schemeClr val="bg1"/>
              </a:solidFill>
              <a:latin typeface="Times New Roman" pitchFamily="18" charset="0"/>
              <a:cs typeface="Times New Roman" pitchFamily="18" charset="0"/>
            </a:endParaRPr>
          </a:p>
          <a:p>
            <a:pPr algn="just">
              <a:buFontTx/>
              <a:buChar char="-"/>
            </a:pPr>
            <a:r>
              <a:rPr lang="ru-RU" dirty="0" smtClean="0">
                <a:solidFill>
                  <a:schemeClr val="bg1"/>
                </a:solidFill>
                <a:latin typeface="Times New Roman" pitchFamily="18" charset="0"/>
                <a:cs typeface="Times New Roman" pitchFamily="18" charset="0"/>
              </a:rPr>
              <a:t>развитие </a:t>
            </a:r>
            <a:r>
              <a:rPr lang="ru-RU" dirty="0" smtClean="0">
                <a:solidFill>
                  <a:schemeClr val="bg1"/>
                </a:solidFill>
                <a:latin typeface="Times New Roman" pitchFamily="18" charset="0"/>
                <a:cs typeface="Times New Roman" pitchFamily="18" charset="0"/>
              </a:rPr>
              <a:t> </a:t>
            </a:r>
            <a:r>
              <a:rPr lang="ru-RU" dirty="0" smtClean="0">
                <a:solidFill>
                  <a:schemeClr val="bg1"/>
                </a:solidFill>
                <a:latin typeface="Times New Roman" pitchFamily="18" charset="0"/>
                <a:cs typeface="Times New Roman" pitchFamily="18" charset="0"/>
              </a:rPr>
              <a:t>индивидуальных </a:t>
            </a:r>
            <a:r>
              <a:rPr lang="ru-RU" dirty="0" smtClean="0">
                <a:solidFill>
                  <a:schemeClr val="bg1"/>
                </a:solidFill>
                <a:latin typeface="Times New Roman" pitchFamily="18" charset="0"/>
                <a:cs typeface="Times New Roman" pitchFamily="18" charset="0"/>
              </a:rPr>
              <a:t>задатков и способностей личности; </a:t>
            </a:r>
            <a:endParaRPr lang="ru-RU" dirty="0" smtClean="0">
              <a:solidFill>
                <a:schemeClr val="bg1"/>
              </a:solidFill>
              <a:latin typeface="Times New Roman" pitchFamily="18" charset="0"/>
              <a:cs typeface="Times New Roman" pitchFamily="18" charset="0"/>
            </a:endParaRPr>
          </a:p>
          <a:p>
            <a:pPr algn="just">
              <a:buFontTx/>
              <a:buChar char="-"/>
            </a:pPr>
            <a:r>
              <a:rPr lang="ru-RU" dirty="0" smtClean="0">
                <a:solidFill>
                  <a:schemeClr val="bg1"/>
                </a:solidFill>
                <a:latin typeface="Times New Roman" pitchFamily="18" charset="0"/>
                <a:cs typeface="Times New Roman" pitchFamily="18" charset="0"/>
              </a:rPr>
              <a:t>соблюдение </a:t>
            </a:r>
            <a:r>
              <a:rPr lang="ru-RU" dirty="0" smtClean="0">
                <a:solidFill>
                  <a:schemeClr val="bg1"/>
                </a:solidFill>
                <a:latin typeface="Times New Roman" pitchFamily="18" charset="0"/>
                <a:cs typeface="Times New Roman" pitchFamily="18" charset="0"/>
              </a:rPr>
              <a:t> </a:t>
            </a:r>
            <a:r>
              <a:rPr lang="ru-RU" dirty="0" smtClean="0">
                <a:solidFill>
                  <a:schemeClr val="bg1"/>
                </a:solidFill>
                <a:latin typeface="Times New Roman" pitchFamily="18" charset="0"/>
                <a:cs typeface="Times New Roman" pitchFamily="18" charset="0"/>
              </a:rPr>
              <a:t>норм </a:t>
            </a:r>
            <a:r>
              <a:rPr lang="ru-RU" dirty="0" smtClean="0">
                <a:solidFill>
                  <a:schemeClr val="bg1"/>
                </a:solidFill>
                <a:latin typeface="Times New Roman" pitchFamily="18" charset="0"/>
                <a:cs typeface="Times New Roman" pitchFamily="18" charset="0"/>
              </a:rPr>
              <a:t>оценки знаний, умений и навыков учащихся; </a:t>
            </a:r>
          </a:p>
          <a:p>
            <a:pPr algn="just">
              <a:buFontTx/>
              <a:buChar char="-"/>
            </a:pPr>
            <a:r>
              <a:rPr lang="ru-RU" dirty="0" smtClean="0">
                <a:solidFill>
                  <a:schemeClr val="bg1"/>
                </a:solidFill>
                <a:latin typeface="Times New Roman" pitchFamily="18" charset="0"/>
                <a:cs typeface="Times New Roman" pitchFamily="18" charset="0"/>
              </a:rPr>
              <a:t>качество  </a:t>
            </a:r>
            <a:r>
              <a:rPr lang="ru-RU" dirty="0" smtClean="0">
                <a:solidFill>
                  <a:schemeClr val="bg1"/>
                </a:solidFill>
                <a:latin typeface="Times New Roman" pitchFamily="18" charset="0"/>
                <a:cs typeface="Times New Roman" pitchFamily="18" charset="0"/>
              </a:rPr>
              <a:t>знаний,  умений,  навыков  учащихся  </a:t>
            </a:r>
            <a:r>
              <a:rPr lang="ru-RU" dirty="0" smtClean="0">
                <a:solidFill>
                  <a:schemeClr val="bg1"/>
                </a:solidFill>
                <a:latin typeface="Times New Roman" pitchFamily="18" charset="0"/>
                <a:cs typeface="Times New Roman" pitchFamily="18" charset="0"/>
              </a:rPr>
              <a:t>-  </a:t>
            </a:r>
            <a:r>
              <a:rPr lang="ru-RU" dirty="0" smtClean="0">
                <a:solidFill>
                  <a:schemeClr val="bg1"/>
                </a:solidFill>
                <a:latin typeface="Times New Roman" pitchFamily="18" charset="0"/>
                <a:cs typeface="Times New Roman" pitchFamily="18" charset="0"/>
              </a:rPr>
              <a:t>объем, </a:t>
            </a:r>
            <a:r>
              <a:rPr lang="ru-RU" dirty="0" smtClean="0">
                <a:solidFill>
                  <a:schemeClr val="bg1"/>
                </a:solidFill>
                <a:latin typeface="Times New Roman" pitchFamily="18" charset="0"/>
                <a:cs typeface="Times New Roman" pitchFamily="18" charset="0"/>
              </a:rPr>
              <a:t>глубина</a:t>
            </a:r>
            <a:r>
              <a:rPr lang="ru-RU" dirty="0" smtClean="0">
                <a:solidFill>
                  <a:schemeClr val="bg1"/>
                </a:solidFill>
                <a:latin typeface="Times New Roman" pitchFamily="18" charset="0"/>
                <a:cs typeface="Times New Roman" pitchFamily="18" charset="0"/>
              </a:rPr>
              <a:t>, системность, прочность, осознанность; </a:t>
            </a:r>
            <a:endParaRPr lang="ru-RU" dirty="0" smtClean="0">
              <a:solidFill>
                <a:schemeClr val="bg1"/>
              </a:solidFill>
              <a:latin typeface="Times New Roman" pitchFamily="18" charset="0"/>
              <a:cs typeface="Times New Roman" pitchFamily="18" charset="0"/>
            </a:endParaRPr>
          </a:p>
          <a:p>
            <a:pPr algn="just">
              <a:buFontTx/>
              <a:buChar char="-"/>
            </a:pPr>
            <a:r>
              <a:rPr lang="ru-RU" dirty="0" smtClean="0">
                <a:solidFill>
                  <a:schemeClr val="bg1"/>
                </a:solidFill>
                <a:latin typeface="Times New Roman" pitchFamily="18" charset="0"/>
                <a:cs typeface="Times New Roman" pitchFamily="18" charset="0"/>
              </a:rPr>
              <a:t>качество </a:t>
            </a:r>
            <a:r>
              <a:rPr lang="ru-RU" dirty="0" smtClean="0">
                <a:solidFill>
                  <a:schemeClr val="bg1"/>
                </a:solidFill>
                <a:latin typeface="Times New Roman" pitchFamily="18" charset="0"/>
                <a:cs typeface="Times New Roman" pitchFamily="18" charset="0"/>
              </a:rPr>
              <a:t>знаний </a:t>
            </a:r>
            <a:r>
              <a:rPr lang="ru-RU" dirty="0" smtClean="0">
                <a:solidFill>
                  <a:schemeClr val="bg1"/>
                </a:solidFill>
                <a:latin typeface="Times New Roman" pitchFamily="18" charset="0"/>
                <a:cs typeface="Times New Roman" pitchFamily="18" charset="0"/>
              </a:rPr>
              <a:t>учащихся  </a:t>
            </a:r>
            <a:r>
              <a:rPr lang="ru-RU" dirty="0" smtClean="0">
                <a:solidFill>
                  <a:schemeClr val="bg1"/>
                </a:solidFill>
                <a:latin typeface="Times New Roman" pitchFamily="18" charset="0"/>
                <a:cs typeface="Times New Roman" pitchFamily="18" charset="0"/>
              </a:rPr>
              <a:t>на  разных  ступенях  общего  образования  (начального, </a:t>
            </a:r>
            <a:r>
              <a:rPr lang="ru-RU" dirty="0" smtClean="0">
                <a:solidFill>
                  <a:schemeClr val="bg1"/>
                </a:solidFill>
                <a:latin typeface="Times New Roman" pitchFamily="18" charset="0"/>
                <a:cs typeface="Times New Roman" pitchFamily="18" charset="0"/>
              </a:rPr>
              <a:t>основного</a:t>
            </a:r>
            <a:r>
              <a:rPr lang="ru-RU" dirty="0" smtClean="0">
                <a:solidFill>
                  <a:schemeClr val="bg1"/>
                </a:solidFill>
                <a:latin typeface="Times New Roman" pitchFamily="18" charset="0"/>
                <a:cs typeface="Times New Roman" pitchFamily="18" charset="0"/>
              </a:rPr>
              <a:t>,  полного  среднего);  </a:t>
            </a:r>
            <a:endParaRPr lang="ru-RU" dirty="0" smtClean="0">
              <a:solidFill>
                <a:schemeClr val="bg1"/>
              </a:solidFill>
              <a:latin typeface="Times New Roman" pitchFamily="18" charset="0"/>
              <a:cs typeface="Times New Roman" pitchFamily="18" charset="0"/>
            </a:endParaRPr>
          </a:p>
          <a:p>
            <a:pPr algn="just">
              <a:buFontTx/>
              <a:buChar char="-"/>
            </a:pPr>
            <a:r>
              <a:rPr lang="ru-RU" dirty="0" smtClean="0">
                <a:solidFill>
                  <a:schemeClr val="bg1"/>
                </a:solidFill>
                <a:latin typeface="Times New Roman" pitchFamily="18" charset="0"/>
                <a:cs typeface="Times New Roman" pitchFamily="18" charset="0"/>
              </a:rPr>
              <a:t>типичные  </a:t>
            </a:r>
            <a:r>
              <a:rPr lang="ru-RU" dirty="0" smtClean="0">
                <a:solidFill>
                  <a:schemeClr val="bg1"/>
                </a:solidFill>
                <a:latin typeface="Times New Roman" pitchFamily="18" charset="0"/>
                <a:cs typeface="Times New Roman" pitchFamily="18" charset="0"/>
              </a:rPr>
              <a:t>пробелы  в  знаниях </a:t>
            </a:r>
            <a:r>
              <a:rPr lang="ru-RU" dirty="0" smtClean="0">
                <a:solidFill>
                  <a:schemeClr val="bg1"/>
                </a:solidFill>
                <a:latin typeface="Times New Roman" pitchFamily="18" charset="0"/>
                <a:cs typeface="Times New Roman" pitchFamily="18" charset="0"/>
              </a:rPr>
              <a:t>учащихся  </a:t>
            </a:r>
            <a:r>
              <a:rPr lang="ru-RU" dirty="0" smtClean="0">
                <a:solidFill>
                  <a:schemeClr val="bg1"/>
                </a:solidFill>
                <a:latin typeface="Times New Roman" pitchFamily="18" charset="0"/>
                <a:cs typeface="Times New Roman" pitchFamily="18" charset="0"/>
              </a:rPr>
              <a:t>и  их  причины;  </a:t>
            </a:r>
            <a:endParaRPr lang="ru-RU" dirty="0" smtClean="0">
              <a:solidFill>
                <a:schemeClr val="bg1"/>
              </a:solidFill>
              <a:latin typeface="Times New Roman" pitchFamily="18" charset="0"/>
              <a:cs typeface="Times New Roman" pitchFamily="18" charset="0"/>
            </a:endParaRPr>
          </a:p>
          <a:p>
            <a:pPr algn="just">
              <a:buFontTx/>
              <a:buChar char="-"/>
            </a:pPr>
            <a:r>
              <a:rPr lang="ru-RU" dirty="0" smtClean="0">
                <a:solidFill>
                  <a:schemeClr val="bg1"/>
                </a:solidFill>
                <a:latin typeface="Times New Roman" pitchFamily="18" charset="0"/>
                <a:cs typeface="Times New Roman" pitchFamily="18" charset="0"/>
              </a:rPr>
              <a:t>компьютерная  </a:t>
            </a:r>
            <a:r>
              <a:rPr lang="ru-RU" dirty="0" smtClean="0">
                <a:solidFill>
                  <a:schemeClr val="bg1"/>
                </a:solidFill>
                <a:latin typeface="Times New Roman" pitchFamily="18" charset="0"/>
                <a:cs typeface="Times New Roman" pitchFamily="18" charset="0"/>
              </a:rPr>
              <a:t>грамотность  учащихся, </a:t>
            </a:r>
            <a:r>
              <a:rPr lang="ru-RU" dirty="0" smtClean="0">
                <a:solidFill>
                  <a:schemeClr val="bg1"/>
                </a:solidFill>
                <a:latin typeface="Times New Roman" pitchFamily="18" charset="0"/>
                <a:cs typeface="Times New Roman" pitchFamily="18" charset="0"/>
              </a:rPr>
              <a:t>языки</a:t>
            </a:r>
            <a:r>
              <a:rPr lang="ru-RU" dirty="0" smtClean="0">
                <a:solidFill>
                  <a:schemeClr val="bg1"/>
                </a:solidFill>
                <a:latin typeface="Times New Roman" pitchFamily="18" charset="0"/>
                <a:cs typeface="Times New Roman" pitchFamily="18" charset="0"/>
              </a:rPr>
              <a:t>, степень развития познавательных интересов и др.; </a:t>
            </a:r>
          </a:p>
          <a:p>
            <a:pPr algn="just">
              <a:buNone/>
            </a:pPr>
            <a:r>
              <a:rPr lang="ru-RU" dirty="0" smtClean="0">
                <a:solidFill>
                  <a:schemeClr val="bg1"/>
                </a:solidFill>
                <a:latin typeface="Times New Roman" pitchFamily="18" charset="0"/>
                <a:cs typeface="Times New Roman" pitchFamily="18" charset="0"/>
              </a:rPr>
              <a:t>-</a:t>
            </a:r>
            <a:r>
              <a:rPr lang="ru-RU" dirty="0" smtClean="0">
                <a:solidFill>
                  <a:schemeClr val="bg1"/>
                </a:solidFill>
                <a:latin typeface="Times New Roman" pitchFamily="18" charset="0"/>
                <a:cs typeface="Times New Roman" pitchFamily="18" charset="0"/>
              </a:rPr>
              <a:t>уровень  </a:t>
            </a:r>
            <a:r>
              <a:rPr lang="ru-RU" dirty="0" smtClean="0">
                <a:solidFill>
                  <a:schemeClr val="bg1"/>
                </a:solidFill>
                <a:latin typeface="Times New Roman" pitchFamily="18" charset="0"/>
                <a:cs typeface="Times New Roman" pitchFamily="18" charset="0"/>
              </a:rPr>
              <a:t>воспитанности  </a:t>
            </a:r>
            <a:r>
              <a:rPr lang="ru-RU" dirty="0" smtClean="0">
                <a:solidFill>
                  <a:schemeClr val="bg1"/>
                </a:solidFill>
                <a:latin typeface="Times New Roman" pitchFamily="18" charset="0"/>
                <a:cs typeface="Times New Roman" pitchFamily="18" charset="0"/>
              </a:rPr>
              <a:t>обучающихся</a:t>
            </a:r>
            <a:r>
              <a:rPr lang="ru-RU" dirty="0" smtClean="0">
                <a:solidFill>
                  <a:schemeClr val="bg1"/>
                </a:solidFill>
                <a:latin typeface="Times New Roman" pitchFamily="18" charset="0"/>
                <a:cs typeface="Times New Roman" pitchFamily="18" charset="0"/>
              </a:rPr>
              <a:t>;  </a:t>
            </a:r>
          </a:p>
          <a:p>
            <a:pPr algn="just">
              <a:buNone/>
            </a:pPr>
            <a:r>
              <a:rPr lang="ru-RU" dirty="0" smtClean="0">
                <a:solidFill>
                  <a:schemeClr val="bg1"/>
                </a:solidFill>
                <a:latin typeface="Times New Roman" pitchFamily="18" charset="0"/>
                <a:cs typeface="Times New Roman" pitchFamily="18" charset="0"/>
              </a:rPr>
              <a:t>- </a:t>
            </a:r>
            <a:r>
              <a:rPr lang="ru-RU" dirty="0" smtClean="0">
                <a:solidFill>
                  <a:schemeClr val="bg1"/>
                </a:solidFill>
                <a:latin typeface="Times New Roman" pitchFamily="18" charset="0"/>
                <a:cs typeface="Times New Roman" pitchFamily="18" charset="0"/>
              </a:rPr>
              <a:t>состояние  </a:t>
            </a:r>
            <a:r>
              <a:rPr lang="ru-RU" dirty="0" smtClean="0">
                <a:solidFill>
                  <a:schemeClr val="bg1"/>
                </a:solidFill>
                <a:latin typeface="Times New Roman" pitchFamily="18" charset="0"/>
                <a:cs typeface="Times New Roman" pitchFamily="18" charset="0"/>
              </a:rPr>
              <a:t>и  качество </a:t>
            </a:r>
            <a:r>
              <a:rPr lang="ru-RU" dirty="0" smtClean="0">
                <a:solidFill>
                  <a:schemeClr val="bg1"/>
                </a:solidFill>
                <a:latin typeface="Times New Roman" pitchFamily="18" charset="0"/>
                <a:cs typeface="Times New Roman" pitchFamily="18" charset="0"/>
              </a:rPr>
              <a:t> методической </a:t>
            </a:r>
            <a:r>
              <a:rPr lang="ru-RU" dirty="0" smtClean="0">
                <a:solidFill>
                  <a:schemeClr val="bg1"/>
                </a:solidFill>
                <a:latin typeface="Times New Roman" pitchFamily="18" charset="0"/>
                <a:cs typeface="Times New Roman" pitchFamily="18" charset="0"/>
              </a:rPr>
              <a:t>работы в </a:t>
            </a:r>
            <a:r>
              <a:rPr lang="ru-RU" dirty="0" smtClean="0">
                <a:solidFill>
                  <a:schemeClr val="bg1"/>
                </a:solidFill>
                <a:latin typeface="Times New Roman" pitchFamily="18" charset="0"/>
                <a:cs typeface="Times New Roman" pitchFamily="18" charset="0"/>
              </a:rPr>
              <a:t>ОО</a:t>
            </a:r>
            <a:r>
              <a:rPr lang="ru-RU" dirty="0" smtClean="0">
                <a:solidFill>
                  <a:schemeClr val="bg1"/>
                </a:solidFill>
                <a:latin typeface="Times New Roman" pitchFamily="18" charset="0"/>
                <a:cs typeface="Times New Roman" pitchFamily="18" charset="0"/>
              </a:rPr>
              <a:t>; </a:t>
            </a:r>
            <a:endParaRPr lang="ru-RU" dirty="0" smtClean="0">
              <a:solidFill>
                <a:schemeClr val="bg1"/>
              </a:solidFill>
              <a:latin typeface="Times New Roman" pitchFamily="18" charset="0"/>
              <a:cs typeface="Times New Roman" pitchFamily="18" charset="0"/>
            </a:endParaRPr>
          </a:p>
          <a:p>
            <a:pPr algn="just">
              <a:buNone/>
            </a:pPr>
            <a:r>
              <a:rPr lang="ru-RU" dirty="0" smtClean="0">
                <a:solidFill>
                  <a:schemeClr val="bg1"/>
                </a:solidFill>
                <a:latin typeface="Times New Roman" pitchFamily="18" charset="0"/>
                <a:cs typeface="Times New Roman" pitchFamily="18" charset="0"/>
              </a:rPr>
              <a:t>-</a:t>
            </a:r>
            <a:r>
              <a:rPr lang="ru-RU" dirty="0" smtClean="0">
                <a:solidFill>
                  <a:schemeClr val="bg1"/>
                </a:solidFill>
                <a:latin typeface="Times New Roman" pitchFamily="18" charset="0"/>
                <a:cs typeface="Times New Roman" pitchFamily="18" charset="0"/>
              </a:rPr>
              <a:t> </a:t>
            </a:r>
            <a:r>
              <a:rPr lang="ru-RU" dirty="0" smtClean="0">
                <a:solidFill>
                  <a:schemeClr val="bg1"/>
                </a:solidFill>
                <a:latin typeface="Times New Roman" pitchFamily="18" charset="0"/>
                <a:cs typeface="Times New Roman" pitchFamily="18" charset="0"/>
              </a:rPr>
              <a:t>эффективность работы с родителями и общественностью; </a:t>
            </a:r>
          </a:p>
          <a:p>
            <a:pPr algn="just">
              <a:buNone/>
            </a:pPr>
            <a:r>
              <a:rPr lang="ru-RU" dirty="0" smtClean="0">
                <a:solidFill>
                  <a:schemeClr val="bg1"/>
                </a:solidFill>
                <a:latin typeface="Times New Roman" pitchFamily="18" charset="0"/>
                <a:cs typeface="Times New Roman" pitchFamily="18" charset="0"/>
              </a:rPr>
              <a:t>-</a:t>
            </a:r>
            <a:r>
              <a:rPr lang="ru-RU" dirty="0" smtClean="0">
                <a:solidFill>
                  <a:schemeClr val="bg1"/>
                </a:solidFill>
                <a:latin typeface="Times New Roman" pitchFamily="18" charset="0"/>
                <a:cs typeface="Times New Roman" pitchFamily="18" charset="0"/>
              </a:rPr>
              <a:t> </a:t>
            </a:r>
            <a:r>
              <a:rPr lang="ru-RU" dirty="0" smtClean="0">
                <a:solidFill>
                  <a:schemeClr val="bg1"/>
                </a:solidFill>
                <a:latin typeface="Times New Roman" pitchFamily="18" charset="0"/>
                <a:cs typeface="Times New Roman" pitchFamily="18" charset="0"/>
              </a:rPr>
              <a:t>состояние  здоровья  </a:t>
            </a:r>
            <a:r>
              <a:rPr lang="ru-RU" dirty="0" smtClean="0">
                <a:solidFill>
                  <a:schemeClr val="bg1"/>
                </a:solidFill>
                <a:latin typeface="Times New Roman" pitchFamily="18" charset="0"/>
                <a:cs typeface="Times New Roman" pitchFamily="18" charset="0"/>
              </a:rPr>
              <a:t>обучающихся</a:t>
            </a:r>
            <a:r>
              <a:rPr lang="ru-RU" dirty="0" smtClean="0">
                <a:solidFill>
                  <a:schemeClr val="bg1"/>
                </a:solidFill>
                <a:latin typeface="Times New Roman" pitchFamily="18" charset="0"/>
                <a:cs typeface="Times New Roman" pitchFamily="18" charset="0"/>
              </a:rPr>
              <a:t>  </a:t>
            </a:r>
            <a:r>
              <a:rPr lang="ru-RU" dirty="0" smtClean="0">
                <a:solidFill>
                  <a:schemeClr val="bg1"/>
                </a:solidFill>
                <a:latin typeface="Times New Roman" pitchFamily="18" charset="0"/>
                <a:cs typeface="Times New Roman" pitchFamily="18" charset="0"/>
              </a:rPr>
              <a:t>и  </a:t>
            </a:r>
            <a:r>
              <a:rPr lang="ru-RU" dirty="0" err="1" smtClean="0">
                <a:solidFill>
                  <a:schemeClr val="bg1"/>
                </a:solidFill>
                <a:latin typeface="Times New Roman" pitchFamily="18" charset="0"/>
                <a:cs typeface="Times New Roman" pitchFamily="18" charset="0"/>
              </a:rPr>
              <a:t>санитарно‐гигиеническая</a:t>
            </a:r>
            <a:r>
              <a:rPr lang="ru-RU" dirty="0" smtClean="0">
                <a:solidFill>
                  <a:schemeClr val="bg1"/>
                </a:solidFill>
                <a:latin typeface="Times New Roman" pitchFamily="18" charset="0"/>
                <a:cs typeface="Times New Roman" pitchFamily="18" charset="0"/>
              </a:rPr>
              <a:t> </a:t>
            </a:r>
            <a:r>
              <a:rPr lang="ru-RU" dirty="0" smtClean="0">
                <a:solidFill>
                  <a:schemeClr val="bg1"/>
                </a:solidFill>
                <a:latin typeface="Times New Roman" pitchFamily="18" charset="0"/>
                <a:cs typeface="Times New Roman" pitchFamily="18" charset="0"/>
              </a:rPr>
              <a:t>культура; </a:t>
            </a:r>
          </a:p>
          <a:p>
            <a:pPr algn="just">
              <a:buNone/>
            </a:pPr>
            <a:r>
              <a:rPr lang="ru-RU" dirty="0" smtClean="0">
                <a:solidFill>
                  <a:schemeClr val="bg1"/>
                </a:solidFill>
                <a:latin typeface="Times New Roman" pitchFamily="18" charset="0"/>
                <a:cs typeface="Times New Roman" pitchFamily="18" charset="0"/>
              </a:rPr>
              <a:t>-</a:t>
            </a:r>
            <a:r>
              <a:rPr lang="ru-RU" dirty="0" smtClean="0">
                <a:solidFill>
                  <a:schemeClr val="bg1"/>
                </a:solidFill>
                <a:latin typeface="Times New Roman" pitchFamily="18" charset="0"/>
                <a:cs typeface="Times New Roman" pitchFamily="18" charset="0"/>
              </a:rPr>
              <a:t> </a:t>
            </a:r>
            <a:r>
              <a:rPr lang="ru-RU" dirty="0" smtClean="0">
                <a:solidFill>
                  <a:schemeClr val="bg1"/>
                </a:solidFill>
                <a:latin typeface="Times New Roman" pitchFamily="18" charset="0"/>
                <a:cs typeface="Times New Roman" pitchFamily="18" charset="0"/>
              </a:rPr>
              <a:t>результативность  деятельности  совета  школы, </a:t>
            </a:r>
            <a:r>
              <a:rPr lang="ru-RU" dirty="0" smtClean="0">
                <a:solidFill>
                  <a:schemeClr val="bg1"/>
                </a:solidFill>
                <a:latin typeface="Times New Roman" pitchFamily="18" charset="0"/>
                <a:cs typeface="Times New Roman" pitchFamily="18" charset="0"/>
              </a:rPr>
              <a:t> студенческого самоуправления педагогического </a:t>
            </a:r>
            <a:r>
              <a:rPr lang="ru-RU" dirty="0" smtClean="0">
                <a:solidFill>
                  <a:schemeClr val="bg1"/>
                </a:solidFill>
                <a:latin typeface="Times New Roman" pitchFamily="18" charset="0"/>
                <a:cs typeface="Times New Roman" pitchFamily="18" charset="0"/>
              </a:rPr>
              <a:t>совета. </a:t>
            </a:r>
            <a:endParaRPr lang="ru-RU" dirty="0">
              <a:solidFill>
                <a:schemeClr val="bg1"/>
              </a:solidFill>
              <a:latin typeface="Times New Roman" pitchFamily="18" charset="0"/>
              <a:cs typeface="Times New Roman"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600" b="1" dirty="0" smtClean="0">
                <a:solidFill>
                  <a:schemeClr val="bg1"/>
                </a:solidFill>
              </a:rPr>
              <a:t>Плахова Л. предлагает следующие </a:t>
            </a:r>
            <a:br>
              <a:rPr lang="ru-RU" sz="3600" b="1" dirty="0" smtClean="0">
                <a:solidFill>
                  <a:schemeClr val="bg1"/>
                </a:solidFill>
              </a:rPr>
            </a:br>
            <a:r>
              <a:rPr lang="ru-RU" sz="3600" b="1" dirty="0" smtClean="0">
                <a:solidFill>
                  <a:schemeClr val="bg1"/>
                </a:solidFill>
              </a:rPr>
              <a:t>виды объекта анализа ООО: </a:t>
            </a:r>
            <a:endParaRPr lang="ru-RU" sz="3600" b="1" dirty="0">
              <a:solidFill>
                <a:schemeClr val="bg1"/>
              </a:solidFill>
            </a:endParaRPr>
          </a:p>
        </p:txBody>
      </p:sp>
      <p:sp>
        <p:nvSpPr>
          <p:cNvPr id="3" name="Содержимое 2"/>
          <p:cNvSpPr>
            <a:spLocks noGrp="1"/>
          </p:cNvSpPr>
          <p:nvPr>
            <p:ph idx="1"/>
          </p:nvPr>
        </p:nvSpPr>
        <p:spPr>
          <a:xfrm>
            <a:off x="142844" y="1600200"/>
            <a:ext cx="8786874" cy="5043510"/>
          </a:xfrm>
        </p:spPr>
        <p:txBody>
          <a:bodyPr>
            <a:normAutofit fontScale="77500" lnSpcReduction="20000"/>
          </a:bodyPr>
          <a:lstStyle/>
          <a:p>
            <a:pPr algn="just">
              <a:buNone/>
            </a:pPr>
            <a:r>
              <a:rPr lang="ru-RU" dirty="0" smtClean="0">
                <a:solidFill>
                  <a:schemeClr val="bg1"/>
                </a:solidFill>
                <a:latin typeface="Times New Roman" pitchFamily="18" charset="0"/>
                <a:cs typeface="Times New Roman" pitchFamily="18" charset="0"/>
              </a:rPr>
              <a:t>1. управленческий  (стратегическое,  тактическое,  качество </a:t>
            </a:r>
          </a:p>
          <a:p>
            <a:pPr algn="just">
              <a:buNone/>
            </a:pPr>
            <a:r>
              <a:rPr lang="ru-RU" dirty="0" smtClean="0">
                <a:solidFill>
                  <a:schemeClr val="bg1"/>
                </a:solidFill>
                <a:latin typeface="Times New Roman" pitchFamily="18" charset="0"/>
                <a:cs typeface="Times New Roman" pitchFamily="18" charset="0"/>
              </a:rPr>
              <a:t>деятельности); </a:t>
            </a:r>
          </a:p>
          <a:p>
            <a:pPr algn="just">
              <a:buNone/>
            </a:pPr>
            <a:r>
              <a:rPr lang="ru-RU" dirty="0" smtClean="0">
                <a:solidFill>
                  <a:schemeClr val="bg1"/>
                </a:solidFill>
                <a:latin typeface="Times New Roman" pitchFamily="18" charset="0"/>
                <a:cs typeface="Times New Roman" pitchFamily="18" charset="0"/>
              </a:rPr>
              <a:t>2. мотивационный  (педагогическая,  ученическая </a:t>
            </a:r>
          </a:p>
          <a:p>
            <a:pPr algn="just">
              <a:buNone/>
            </a:pPr>
            <a:r>
              <a:rPr lang="ru-RU" dirty="0" smtClean="0">
                <a:solidFill>
                  <a:schemeClr val="bg1"/>
                </a:solidFill>
                <a:latin typeface="Times New Roman" pitchFamily="18" charset="0"/>
                <a:cs typeface="Times New Roman" pitchFamily="18" charset="0"/>
              </a:rPr>
              <a:t>коллективная, родительская среда); </a:t>
            </a:r>
          </a:p>
          <a:p>
            <a:pPr algn="just">
              <a:buNone/>
            </a:pPr>
            <a:r>
              <a:rPr lang="ru-RU" dirty="0" smtClean="0">
                <a:solidFill>
                  <a:schemeClr val="bg1"/>
                </a:solidFill>
                <a:latin typeface="Times New Roman" pitchFamily="18" charset="0"/>
                <a:cs typeface="Times New Roman" pitchFamily="18" charset="0"/>
              </a:rPr>
              <a:t>3. образовательный  (урочная,  внеурочная  деятельность, </a:t>
            </a:r>
          </a:p>
          <a:p>
            <a:pPr algn="just">
              <a:buNone/>
            </a:pPr>
            <a:r>
              <a:rPr lang="ru-RU" dirty="0" err="1" smtClean="0">
                <a:solidFill>
                  <a:schemeClr val="bg1"/>
                </a:solidFill>
                <a:latin typeface="Times New Roman" pitchFamily="18" charset="0"/>
                <a:cs typeface="Times New Roman" pitchFamily="18" charset="0"/>
              </a:rPr>
              <a:t>учебно‐воспитательный</a:t>
            </a:r>
            <a:r>
              <a:rPr lang="ru-RU" dirty="0" smtClean="0">
                <a:solidFill>
                  <a:schemeClr val="bg1"/>
                </a:solidFill>
                <a:latin typeface="Times New Roman" pitchFamily="18" charset="0"/>
                <a:cs typeface="Times New Roman" pitchFamily="18" charset="0"/>
              </a:rPr>
              <a:t> процесс); </a:t>
            </a:r>
          </a:p>
          <a:p>
            <a:pPr algn="just">
              <a:buNone/>
            </a:pPr>
            <a:r>
              <a:rPr lang="ru-RU" dirty="0" smtClean="0">
                <a:solidFill>
                  <a:schemeClr val="bg1"/>
                </a:solidFill>
                <a:latin typeface="Times New Roman" pitchFamily="18" charset="0"/>
                <a:cs typeface="Times New Roman" pitchFamily="18" charset="0"/>
              </a:rPr>
              <a:t>4. кадровый  и  </a:t>
            </a:r>
            <a:r>
              <a:rPr lang="ru-RU" dirty="0" err="1" smtClean="0">
                <a:solidFill>
                  <a:schemeClr val="bg1"/>
                </a:solidFill>
                <a:latin typeface="Times New Roman" pitchFamily="18" charset="0"/>
                <a:cs typeface="Times New Roman" pitchFamily="18" charset="0"/>
              </a:rPr>
              <a:t>программно‐технологический</a:t>
            </a:r>
            <a:r>
              <a:rPr lang="ru-RU" dirty="0" smtClean="0">
                <a:solidFill>
                  <a:schemeClr val="bg1"/>
                </a:solidFill>
                <a:latin typeface="Times New Roman" pitchFamily="18" charset="0"/>
                <a:cs typeface="Times New Roman" pitchFamily="18" charset="0"/>
              </a:rPr>
              <a:t>  (кадровое, </a:t>
            </a:r>
            <a:r>
              <a:rPr lang="ru-RU" dirty="0" smtClean="0">
                <a:solidFill>
                  <a:schemeClr val="bg1"/>
                </a:solidFill>
                <a:latin typeface="Times New Roman" pitchFamily="18" charset="0"/>
                <a:cs typeface="Times New Roman" pitchFamily="18" charset="0"/>
              </a:rPr>
              <a:t> методическое</a:t>
            </a:r>
            <a:r>
              <a:rPr lang="ru-RU" dirty="0" smtClean="0">
                <a:solidFill>
                  <a:schemeClr val="bg1"/>
                </a:solidFill>
                <a:latin typeface="Times New Roman" pitchFamily="18" charset="0"/>
                <a:cs typeface="Times New Roman" pitchFamily="18" charset="0"/>
              </a:rPr>
              <a:t>, </a:t>
            </a:r>
            <a:r>
              <a:rPr lang="ru-RU" dirty="0" err="1" smtClean="0">
                <a:solidFill>
                  <a:schemeClr val="bg1"/>
                </a:solidFill>
                <a:latin typeface="Times New Roman" pitchFamily="18" charset="0"/>
                <a:cs typeface="Times New Roman" pitchFamily="18" charset="0"/>
              </a:rPr>
              <a:t>программно‐технологическое</a:t>
            </a:r>
            <a:r>
              <a:rPr lang="ru-RU" dirty="0" smtClean="0">
                <a:solidFill>
                  <a:schemeClr val="bg1"/>
                </a:solidFill>
                <a:latin typeface="Times New Roman" pitchFamily="18" charset="0"/>
                <a:cs typeface="Times New Roman" pitchFamily="18" charset="0"/>
              </a:rPr>
              <a:t> обеспечение); </a:t>
            </a:r>
          </a:p>
          <a:p>
            <a:pPr algn="just">
              <a:buNone/>
            </a:pPr>
            <a:r>
              <a:rPr lang="ru-RU" dirty="0" smtClean="0">
                <a:solidFill>
                  <a:schemeClr val="bg1"/>
                </a:solidFill>
                <a:latin typeface="Times New Roman" pitchFamily="18" charset="0"/>
                <a:cs typeface="Times New Roman" pitchFamily="18" charset="0"/>
              </a:rPr>
              <a:t>5. </a:t>
            </a:r>
            <a:r>
              <a:rPr lang="ru-RU" dirty="0" err="1" smtClean="0">
                <a:solidFill>
                  <a:schemeClr val="bg1"/>
                </a:solidFill>
                <a:latin typeface="Times New Roman" pitchFamily="18" charset="0"/>
                <a:cs typeface="Times New Roman" pitchFamily="18" charset="0"/>
              </a:rPr>
              <a:t>материально‐технический</a:t>
            </a:r>
            <a:r>
              <a:rPr lang="ru-RU" dirty="0" smtClean="0">
                <a:solidFill>
                  <a:schemeClr val="bg1"/>
                </a:solidFill>
                <a:latin typeface="Times New Roman" pitchFamily="18" charset="0"/>
                <a:cs typeface="Times New Roman" pitchFamily="18" charset="0"/>
              </a:rPr>
              <a:t> (база, услуги); </a:t>
            </a:r>
          </a:p>
          <a:p>
            <a:pPr algn="just">
              <a:buNone/>
            </a:pPr>
            <a:r>
              <a:rPr lang="ru-RU" dirty="0" smtClean="0">
                <a:solidFill>
                  <a:schemeClr val="bg1"/>
                </a:solidFill>
                <a:latin typeface="Times New Roman" pitchFamily="18" charset="0"/>
                <a:cs typeface="Times New Roman" pitchFamily="18" charset="0"/>
              </a:rPr>
              <a:t>6. </a:t>
            </a:r>
            <a:r>
              <a:rPr lang="ru-RU" dirty="0" err="1" smtClean="0">
                <a:solidFill>
                  <a:schemeClr val="bg1"/>
                </a:solidFill>
                <a:latin typeface="Times New Roman" pitchFamily="18" charset="0"/>
                <a:cs typeface="Times New Roman" pitchFamily="18" charset="0"/>
              </a:rPr>
              <a:t>финансово‐экономический</a:t>
            </a:r>
            <a:r>
              <a:rPr lang="ru-RU" dirty="0" smtClean="0">
                <a:solidFill>
                  <a:schemeClr val="bg1"/>
                </a:solidFill>
                <a:latin typeface="Times New Roman" pitchFamily="18" charset="0"/>
                <a:cs typeface="Times New Roman" pitchFamily="18" charset="0"/>
              </a:rPr>
              <a:t> (платные, благотворительные); </a:t>
            </a:r>
          </a:p>
          <a:p>
            <a:pPr algn="just">
              <a:buNone/>
            </a:pPr>
            <a:r>
              <a:rPr lang="ru-RU" dirty="0" smtClean="0">
                <a:solidFill>
                  <a:schemeClr val="bg1"/>
                </a:solidFill>
                <a:latin typeface="Times New Roman" pitchFamily="18" charset="0"/>
                <a:cs typeface="Times New Roman" pitchFamily="18" charset="0"/>
              </a:rPr>
              <a:t>7. </a:t>
            </a:r>
            <a:r>
              <a:rPr lang="ru-RU" dirty="0" err="1" smtClean="0">
                <a:solidFill>
                  <a:schemeClr val="bg1"/>
                </a:solidFill>
                <a:latin typeface="Times New Roman" pitchFamily="18" charset="0"/>
                <a:cs typeface="Times New Roman" pitchFamily="18" charset="0"/>
              </a:rPr>
              <a:t>нормативно‐правовой</a:t>
            </a:r>
            <a:r>
              <a:rPr lang="ru-RU" dirty="0" smtClean="0">
                <a:solidFill>
                  <a:schemeClr val="bg1"/>
                </a:solidFill>
                <a:latin typeface="Times New Roman" pitchFamily="18" charset="0"/>
                <a:cs typeface="Times New Roman" pitchFamily="18" charset="0"/>
              </a:rPr>
              <a:t>  (требование  государственного </a:t>
            </a:r>
          </a:p>
          <a:p>
            <a:pPr algn="just">
              <a:buNone/>
            </a:pPr>
            <a:r>
              <a:rPr lang="ru-RU" dirty="0" smtClean="0">
                <a:solidFill>
                  <a:schemeClr val="bg1"/>
                </a:solidFill>
                <a:latin typeface="Times New Roman" pitchFamily="18" charset="0"/>
                <a:cs typeface="Times New Roman" pitchFamily="18" charset="0"/>
              </a:rPr>
              <a:t>регулирования  деятельности,  </a:t>
            </a:r>
            <a:r>
              <a:rPr lang="ru-RU" dirty="0" err="1" smtClean="0">
                <a:solidFill>
                  <a:schemeClr val="bg1"/>
                </a:solidFill>
                <a:latin typeface="Times New Roman" pitchFamily="18" charset="0"/>
                <a:cs typeface="Times New Roman" pitchFamily="18" charset="0"/>
              </a:rPr>
              <a:t>нормативно‐правовая</a:t>
            </a:r>
            <a:r>
              <a:rPr lang="ru-RU" dirty="0" smtClean="0">
                <a:solidFill>
                  <a:schemeClr val="bg1"/>
                </a:solidFill>
                <a:latin typeface="Times New Roman" pitchFamily="18" charset="0"/>
                <a:cs typeface="Times New Roman" pitchFamily="18" charset="0"/>
              </a:rPr>
              <a:t>  база, </a:t>
            </a:r>
          </a:p>
          <a:p>
            <a:pPr algn="just">
              <a:buNone/>
            </a:pPr>
            <a:r>
              <a:rPr lang="ru-RU" dirty="0" smtClean="0">
                <a:solidFill>
                  <a:schemeClr val="bg1"/>
                </a:solidFill>
                <a:latin typeface="Times New Roman" pitchFamily="18" charset="0"/>
                <a:cs typeface="Times New Roman" pitchFamily="18" charset="0"/>
              </a:rPr>
              <a:t>делопроизводство). </a:t>
            </a:r>
            <a:endParaRPr lang="ru-RU" dirty="0">
              <a:solidFill>
                <a:schemeClr val="bg1"/>
              </a:solidFill>
              <a:latin typeface="Times New Roman" pitchFamily="18" charset="0"/>
              <a:cs typeface="Times New Roman"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solidFill>
                  <a:schemeClr val="bg1"/>
                </a:solidFill>
                <a:latin typeface="Times New Roman" pitchFamily="18" charset="0"/>
                <a:cs typeface="Times New Roman" pitchFamily="18" charset="0"/>
              </a:rPr>
              <a:t>Этапы педагогического анализа (Панферова Н.Н.):</a:t>
            </a:r>
            <a:endParaRPr lang="ru-RU" b="1" dirty="0">
              <a:solidFill>
                <a:schemeClr val="bg1"/>
              </a:solidFill>
              <a:latin typeface="Times New Roman" pitchFamily="18" charset="0"/>
              <a:cs typeface="Times New Roman" pitchFamily="18" charset="0"/>
            </a:endParaRPr>
          </a:p>
        </p:txBody>
      </p:sp>
      <p:sp>
        <p:nvSpPr>
          <p:cNvPr id="3" name="Содержимое 2"/>
          <p:cNvSpPr>
            <a:spLocks noGrp="1"/>
          </p:cNvSpPr>
          <p:nvPr>
            <p:ph idx="1"/>
          </p:nvPr>
        </p:nvSpPr>
        <p:spPr>
          <a:xfrm>
            <a:off x="214282" y="1600200"/>
            <a:ext cx="8715436" cy="5043510"/>
          </a:xfrm>
        </p:spPr>
        <p:txBody>
          <a:bodyPr>
            <a:normAutofit fontScale="92500" lnSpcReduction="20000"/>
          </a:bodyPr>
          <a:lstStyle/>
          <a:p>
            <a:pPr algn="just">
              <a:buNone/>
            </a:pPr>
            <a:r>
              <a:rPr lang="ru-RU" dirty="0" smtClean="0">
                <a:solidFill>
                  <a:schemeClr val="bg1"/>
                </a:solidFill>
                <a:latin typeface="Times New Roman" pitchFamily="18" charset="0"/>
                <a:cs typeface="Times New Roman" pitchFamily="18" charset="0"/>
              </a:rPr>
              <a:t>	</a:t>
            </a:r>
            <a:r>
              <a:rPr lang="ru-RU" b="1" dirty="0" smtClean="0">
                <a:solidFill>
                  <a:schemeClr val="bg1"/>
                </a:solidFill>
                <a:latin typeface="Times New Roman" pitchFamily="18" charset="0"/>
                <a:cs typeface="Times New Roman" pitchFamily="18" charset="0"/>
              </a:rPr>
              <a:t>Первый  </a:t>
            </a:r>
            <a:r>
              <a:rPr lang="ru-RU" b="1" dirty="0" smtClean="0">
                <a:solidFill>
                  <a:schemeClr val="bg1"/>
                </a:solidFill>
                <a:latin typeface="Times New Roman" pitchFamily="18" charset="0"/>
                <a:cs typeface="Times New Roman" pitchFamily="18" charset="0"/>
              </a:rPr>
              <a:t>этап </a:t>
            </a:r>
            <a:r>
              <a:rPr lang="ru-RU" dirty="0" smtClean="0">
                <a:solidFill>
                  <a:schemeClr val="bg1"/>
                </a:solidFill>
                <a:latin typeface="Times New Roman" pitchFamily="18" charset="0"/>
                <a:cs typeface="Times New Roman" pitchFamily="18" charset="0"/>
              </a:rPr>
              <a:t>‐  разработка  программы,  выделение  наиболее </a:t>
            </a:r>
            <a:r>
              <a:rPr lang="ru-RU" dirty="0" smtClean="0">
                <a:solidFill>
                  <a:schemeClr val="bg1"/>
                </a:solidFill>
                <a:latin typeface="Times New Roman" pitchFamily="18" charset="0"/>
                <a:cs typeface="Times New Roman" pitchFamily="18" charset="0"/>
              </a:rPr>
              <a:t>существенных  </a:t>
            </a:r>
            <a:r>
              <a:rPr lang="ru-RU" dirty="0" smtClean="0">
                <a:solidFill>
                  <a:schemeClr val="bg1"/>
                </a:solidFill>
                <a:latin typeface="Times New Roman" pitchFamily="18" charset="0"/>
                <a:cs typeface="Times New Roman" pitchFamily="18" charset="0"/>
              </a:rPr>
              <a:t>сторон  </a:t>
            </a:r>
            <a:r>
              <a:rPr lang="ru-RU" dirty="0" err="1" smtClean="0">
                <a:solidFill>
                  <a:schemeClr val="bg1"/>
                </a:solidFill>
                <a:latin typeface="Times New Roman" pitchFamily="18" charset="0"/>
                <a:cs typeface="Times New Roman" pitchFamily="18" charset="0"/>
              </a:rPr>
              <a:t>учебно‐воспитательного</a:t>
            </a:r>
            <a:r>
              <a:rPr lang="ru-RU" dirty="0" smtClean="0">
                <a:solidFill>
                  <a:schemeClr val="bg1"/>
                </a:solidFill>
                <a:latin typeface="Times New Roman" pitchFamily="18" charset="0"/>
                <a:cs typeface="Times New Roman" pitchFamily="18" charset="0"/>
              </a:rPr>
              <a:t>  процесса.  На </a:t>
            </a:r>
            <a:r>
              <a:rPr lang="ru-RU" dirty="0" smtClean="0">
                <a:solidFill>
                  <a:schemeClr val="bg1"/>
                </a:solidFill>
                <a:latin typeface="Times New Roman" pitchFamily="18" charset="0"/>
                <a:cs typeface="Times New Roman" pitchFamily="18" charset="0"/>
              </a:rPr>
              <a:t>этапе  </a:t>
            </a:r>
            <a:r>
              <a:rPr lang="ru-RU" dirty="0" smtClean="0">
                <a:solidFill>
                  <a:schemeClr val="bg1"/>
                </a:solidFill>
                <a:latin typeface="Times New Roman" pitchFamily="18" charset="0"/>
                <a:cs typeface="Times New Roman" pitchFamily="18" charset="0"/>
              </a:rPr>
              <a:t>осуществляется  сбор  информации  о  состоянии  и </a:t>
            </a:r>
            <a:r>
              <a:rPr lang="ru-RU" dirty="0" smtClean="0">
                <a:solidFill>
                  <a:schemeClr val="bg1"/>
                </a:solidFill>
                <a:latin typeface="Times New Roman" pitchFamily="18" charset="0"/>
                <a:cs typeface="Times New Roman" pitchFamily="18" charset="0"/>
              </a:rPr>
              <a:t>развитии  </a:t>
            </a:r>
            <a:r>
              <a:rPr lang="ru-RU" dirty="0" smtClean="0">
                <a:solidFill>
                  <a:schemeClr val="bg1"/>
                </a:solidFill>
                <a:latin typeface="Times New Roman" pitchFamily="18" charset="0"/>
                <a:cs typeface="Times New Roman" pitchFamily="18" charset="0"/>
              </a:rPr>
              <a:t>учебного  процесса,  управленческой  деятельности  в </a:t>
            </a:r>
            <a:r>
              <a:rPr lang="ru-RU" dirty="0" smtClean="0">
                <a:solidFill>
                  <a:schemeClr val="bg1"/>
                </a:solidFill>
                <a:latin typeface="Times New Roman" pitchFamily="18" charset="0"/>
                <a:cs typeface="Times New Roman" pitchFamily="18" charset="0"/>
              </a:rPr>
              <a:t>учебном  </a:t>
            </a:r>
            <a:r>
              <a:rPr lang="ru-RU" dirty="0" smtClean="0">
                <a:solidFill>
                  <a:schemeClr val="bg1"/>
                </a:solidFill>
                <a:latin typeface="Times New Roman" pitchFamily="18" charset="0"/>
                <a:cs typeface="Times New Roman" pitchFamily="18" charset="0"/>
              </a:rPr>
              <a:t>году.  Эта  информация  классифицируется  по  основным </a:t>
            </a:r>
            <a:r>
              <a:rPr lang="ru-RU" dirty="0" smtClean="0">
                <a:solidFill>
                  <a:schemeClr val="bg1"/>
                </a:solidFill>
                <a:latin typeface="Times New Roman" pitchFamily="18" charset="0"/>
                <a:cs typeface="Times New Roman" pitchFamily="18" charset="0"/>
              </a:rPr>
              <a:t>блокам</a:t>
            </a:r>
            <a:r>
              <a:rPr lang="ru-RU" dirty="0" smtClean="0">
                <a:solidFill>
                  <a:schemeClr val="bg1"/>
                </a:solidFill>
                <a:latin typeface="Times New Roman" pitchFamily="18" charset="0"/>
                <a:cs typeface="Times New Roman" pitchFamily="18" charset="0"/>
              </a:rPr>
              <a:t>,  определяются  цели  ее  анализа.  </a:t>
            </a:r>
            <a:endParaRPr lang="ru-RU" dirty="0" smtClean="0">
              <a:solidFill>
                <a:schemeClr val="bg1"/>
              </a:solidFill>
              <a:latin typeface="Times New Roman" pitchFamily="18" charset="0"/>
              <a:cs typeface="Times New Roman" pitchFamily="18" charset="0"/>
            </a:endParaRPr>
          </a:p>
          <a:p>
            <a:pPr algn="just">
              <a:buNone/>
            </a:pPr>
            <a:r>
              <a:rPr lang="ru-RU" dirty="0" smtClean="0">
                <a:solidFill>
                  <a:schemeClr val="bg1"/>
                </a:solidFill>
                <a:latin typeface="Times New Roman" pitchFamily="18" charset="0"/>
                <a:cs typeface="Times New Roman" pitchFamily="18" charset="0"/>
              </a:rPr>
              <a:t>Затем  </a:t>
            </a:r>
            <a:r>
              <a:rPr lang="ru-RU" dirty="0" smtClean="0">
                <a:solidFill>
                  <a:schemeClr val="bg1"/>
                </a:solidFill>
                <a:latin typeface="Times New Roman" pitchFamily="18" charset="0"/>
                <a:cs typeface="Times New Roman" pitchFamily="18" charset="0"/>
              </a:rPr>
              <a:t>анализируется </a:t>
            </a:r>
            <a:r>
              <a:rPr lang="ru-RU" dirty="0" smtClean="0">
                <a:solidFill>
                  <a:schemeClr val="bg1"/>
                </a:solidFill>
                <a:latin typeface="Times New Roman" pitchFamily="18" charset="0"/>
                <a:cs typeface="Times New Roman" pitchFamily="18" charset="0"/>
              </a:rPr>
              <a:t>каждый  </a:t>
            </a:r>
            <a:r>
              <a:rPr lang="ru-RU" dirty="0" smtClean="0">
                <a:solidFill>
                  <a:schemeClr val="bg1"/>
                </a:solidFill>
                <a:latin typeface="Times New Roman" pitchFamily="18" charset="0"/>
                <a:cs typeface="Times New Roman" pitchFamily="18" charset="0"/>
              </a:rPr>
              <a:t>блок,  выявляются  факторы  и  условия,  способы  и </a:t>
            </a:r>
            <a:r>
              <a:rPr lang="ru-RU" dirty="0" smtClean="0">
                <a:solidFill>
                  <a:schemeClr val="bg1"/>
                </a:solidFill>
                <a:latin typeface="Times New Roman" pitchFamily="18" charset="0"/>
                <a:cs typeface="Times New Roman" pitchFamily="18" charset="0"/>
              </a:rPr>
              <a:t>средства</a:t>
            </a:r>
            <a:r>
              <a:rPr lang="ru-RU" dirty="0" smtClean="0">
                <a:solidFill>
                  <a:schemeClr val="bg1"/>
                </a:solidFill>
                <a:latin typeface="Times New Roman" pitchFamily="18" charset="0"/>
                <a:cs typeface="Times New Roman" pitchFamily="18" charset="0"/>
              </a:rPr>
              <a:t>,  положительно  и  отрицательно  влияющие  на  развитие </a:t>
            </a:r>
            <a:r>
              <a:rPr lang="ru-RU" dirty="0" smtClean="0">
                <a:solidFill>
                  <a:schemeClr val="bg1"/>
                </a:solidFill>
                <a:latin typeface="Times New Roman" pitchFamily="18" charset="0"/>
                <a:cs typeface="Times New Roman" pitchFamily="18" charset="0"/>
              </a:rPr>
              <a:t>ОО</a:t>
            </a:r>
            <a:r>
              <a:rPr lang="ru-RU" dirty="0" smtClean="0">
                <a:solidFill>
                  <a:schemeClr val="bg1"/>
                </a:solidFill>
                <a:latin typeface="Times New Roman" pitchFamily="18" charset="0"/>
                <a:cs typeface="Times New Roman" pitchFamily="18" charset="0"/>
              </a:rPr>
              <a:t>. </a:t>
            </a:r>
            <a:endParaRPr lang="ru-RU" dirty="0">
              <a:solidFill>
                <a:schemeClr val="bg1"/>
              </a:solidFill>
              <a:latin typeface="Times New Roman" pitchFamily="18" charset="0"/>
              <a:cs typeface="Times New Roman"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857280"/>
            <a:ext cx="8229600" cy="357190"/>
          </a:xfrm>
        </p:spPr>
        <p:txBody>
          <a:bodyPr>
            <a:normAutofit fontScale="90000"/>
          </a:bodyPr>
          <a:lstStyle/>
          <a:p>
            <a:endParaRPr lang="ru-RU" dirty="0"/>
          </a:p>
        </p:txBody>
      </p:sp>
      <p:sp>
        <p:nvSpPr>
          <p:cNvPr id="3" name="Содержимое 2"/>
          <p:cNvSpPr>
            <a:spLocks noGrp="1"/>
          </p:cNvSpPr>
          <p:nvPr>
            <p:ph idx="1"/>
          </p:nvPr>
        </p:nvSpPr>
        <p:spPr>
          <a:xfrm>
            <a:off x="214282" y="214290"/>
            <a:ext cx="8715436" cy="6357982"/>
          </a:xfrm>
        </p:spPr>
        <p:txBody>
          <a:bodyPr>
            <a:noAutofit/>
          </a:bodyPr>
          <a:lstStyle/>
          <a:p>
            <a:pPr marL="0" algn="just">
              <a:spcBef>
                <a:spcPts val="0"/>
              </a:spcBef>
              <a:buNone/>
            </a:pPr>
            <a:r>
              <a:rPr lang="ru-RU" sz="2400" dirty="0" smtClean="0">
                <a:solidFill>
                  <a:schemeClr val="bg1"/>
                </a:solidFill>
                <a:latin typeface="Times New Roman" pitchFamily="18" charset="0"/>
                <a:cs typeface="Times New Roman" pitchFamily="18" charset="0"/>
              </a:rPr>
              <a:t>	</a:t>
            </a:r>
            <a:r>
              <a:rPr lang="ru-RU" sz="2400" b="1" dirty="0" smtClean="0">
                <a:solidFill>
                  <a:schemeClr val="bg1"/>
                </a:solidFill>
                <a:latin typeface="Times New Roman" pitchFamily="18" charset="0"/>
                <a:cs typeface="Times New Roman" pitchFamily="18" charset="0"/>
              </a:rPr>
              <a:t>Второй  </a:t>
            </a:r>
            <a:r>
              <a:rPr lang="ru-RU" sz="2400" b="1" dirty="0" smtClean="0">
                <a:solidFill>
                  <a:schemeClr val="bg1"/>
                </a:solidFill>
                <a:latin typeface="Times New Roman" pitchFamily="18" charset="0"/>
                <a:cs typeface="Times New Roman" pitchFamily="18" charset="0"/>
              </a:rPr>
              <a:t>этап  </a:t>
            </a:r>
            <a:r>
              <a:rPr lang="ru-RU" sz="2400" dirty="0" smtClean="0">
                <a:solidFill>
                  <a:schemeClr val="bg1"/>
                </a:solidFill>
                <a:latin typeface="Times New Roman" pitchFamily="18" charset="0"/>
                <a:cs typeface="Times New Roman" pitchFamily="18" charset="0"/>
              </a:rPr>
              <a:t>- </a:t>
            </a:r>
            <a:r>
              <a:rPr lang="ru-RU" sz="2400" dirty="0" err="1" smtClean="0">
                <a:solidFill>
                  <a:schemeClr val="bg1"/>
                </a:solidFill>
                <a:latin typeface="Times New Roman" pitchFamily="18" charset="0"/>
                <a:cs typeface="Times New Roman" pitchFamily="18" charset="0"/>
              </a:rPr>
              <a:t>структурно‐функциональное</a:t>
            </a:r>
            <a:r>
              <a:rPr lang="ru-RU" sz="2400" dirty="0" smtClean="0">
                <a:solidFill>
                  <a:schemeClr val="bg1"/>
                </a:solidFill>
                <a:latin typeface="Times New Roman" pitchFamily="18" charset="0"/>
                <a:cs typeface="Times New Roman" pitchFamily="18" charset="0"/>
              </a:rPr>
              <a:t>  описание </a:t>
            </a:r>
          </a:p>
          <a:p>
            <a:pPr marL="0" algn="just">
              <a:spcBef>
                <a:spcPts val="0"/>
              </a:spcBef>
              <a:buNone/>
            </a:pPr>
            <a:r>
              <a:rPr lang="ru-RU" sz="2400" dirty="0" smtClean="0">
                <a:solidFill>
                  <a:schemeClr val="bg1"/>
                </a:solidFill>
                <a:latin typeface="Times New Roman" pitchFamily="18" charset="0"/>
                <a:cs typeface="Times New Roman" pitchFamily="18" charset="0"/>
              </a:rPr>
              <a:t>предмета анализа. Чтобы представить предмет анализа в целом, </a:t>
            </a:r>
          </a:p>
          <a:p>
            <a:pPr marL="0" algn="just">
              <a:spcBef>
                <a:spcPts val="0"/>
              </a:spcBef>
              <a:buNone/>
            </a:pPr>
            <a:r>
              <a:rPr lang="ru-RU" sz="2400" dirty="0" smtClean="0">
                <a:solidFill>
                  <a:schemeClr val="bg1"/>
                </a:solidFill>
                <a:latin typeface="Times New Roman" pitchFamily="18" charset="0"/>
                <a:cs typeface="Times New Roman" pitchFamily="18" charset="0"/>
              </a:rPr>
              <a:t>необходимо изучить педагогические усилия, методы, средства и </a:t>
            </a:r>
          </a:p>
          <a:p>
            <a:pPr marL="0" algn="just">
              <a:spcBef>
                <a:spcPts val="0"/>
              </a:spcBef>
              <a:buNone/>
            </a:pPr>
            <a:r>
              <a:rPr lang="ru-RU" sz="2400" dirty="0" smtClean="0">
                <a:solidFill>
                  <a:schemeClr val="bg1"/>
                </a:solidFill>
                <a:latin typeface="Times New Roman" pitchFamily="18" charset="0"/>
                <a:cs typeface="Times New Roman" pitchFamily="18" charset="0"/>
              </a:rPr>
              <a:t>воздействия по достижению целей (результатов деятельности</a:t>
            </a:r>
            <a:r>
              <a:rPr lang="ru-RU" sz="2400" dirty="0" smtClean="0">
                <a:solidFill>
                  <a:schemeClr val="bg1"/>
                </a:solidFill>
                <a:latin typeface="Times New Roman" pitchFamily="18" charset="0"/>
                <a:cs typeface="Times New Roman" pitchFamily="18" charset="0"/>
              </a:rPr>
              <a:t>).</a:t>
            </a:r>
          </a:p>
          <a:p>
            <a:pPr marL="0" algn="just">
              <a:spcBef>
                <a:spcPts val="0"/>
              </a:spcBef>
              <a:buNone/>
            </a:pPr>
            <a:r>
              <a:rPr lang="ru-RU" sz="2400" dirty="0" smtClean="0">
                <a:solidFill>
                  <a:schemeClr val="bg1"/>
                </a:solidFill>
                <a:latin typeface="Times New Roman" pitchFamily="18" charset="0"/>
                <a:cs typeface="Times New Roman" pitchFamily="18" charset="0"/>
              </a:rPr>
              <a:t>	</a:t>
            </a:r>
            <a:endParaRPr lang="ru-RU" sz="2400" dirty="0" smtClean="0">
              <a:solidFill>
                <a:schemeClr val="bg1"/>
              </a:solidFill>
              <a:latin typeface="Times New Roman" pitchFamily="18" charset="0"/>
              <a:cs typeface="Times New Roman" pitchFamily="18" charset="0"/>
            </a:endParaRPr>
          </a:p>
          <a:p>
            <a:pPr marL="0" algn="just">
              <a:spcBef>
                <a:spcPts val="0"/>
              </a:spcBef>
              <a:buNone/>
            </a:pPr>
            <a:endParaRPr lang="ru-RU" sz="2400" b="1" dirty="0" smtClean="0">
              <a:solidFill>
                <a:schemeClr val="bg1"/>
              </a:solidFill>
              <a:latin typeface="Times New Roman" pitchFamily="18" charset="0"/>
              <a:cs typeface="Times New Roman" pitchFamily="18" charset="0"/>
            </a:endParaRPr>
          </a:p>
          <a:p>
            <a:pPr marL="0" algn="just">
              <a:spcBef>
                <a:spcPts val="0"/>
              </a:spcBef>
              <a:buNone/>
            </a:pPr>
            <a:r>
              <a:rPr lang="ru-RU" sz="2400" b="1" dirty="0" smtClean="0">
                <a:solidFill>
                  <a:schemeClr val="bg1"/>
                </a:solidFill>
                <a:latin typeface="Times New Roman" pitchFamily="18" charset="0"/>
                <a:cs typeface="Times New Roman" pitchFamily="18" charset="0"/>
              </a:rPr>
              <a:t>	</a:t>
            </a:r>
            <a:r>
              <a:rPr lang="ru-RU" sz="2400" b="1" dirty="0" smtClean="0">
                <a:solidFill>
                  <a:schemeClr val="bg1"/>
                </a:solidFill>
                <a:latin typeface="Times New Roman" pitchFamily="18" charset="0"/>
                <a:cs typeface="Times New Roman" pitchFamily="18" charset="0"/>
              </a:rPr>
              <a:t>Третий  </a:t>
            </a:r>
            <a:r>
              <a:rPr lang="ru-RU" sz="2400" b="1" dirty="0" smtClean="0">
                <a:solidFill>
                  <a:schemeClr val="bg1"/>
                </a:solidFill>
                <a:latin typeface="Times New Roman" pitchFamily="18" charset="0"/>
                <a:cs typeface="Times New Roman" pitchFamily="18" charset="0"/>
              </a:rPr>
              <a:t>этап  </a:t>
            </a:r>
            <a:r>
              <a:rPr lang="ru-RU" sz="2400" dirty="0" smtClean="0">
                <a:solidFill>
                  <a:schemeClr val="bg1"/>
                </a:solidFill>
                <a:latin typeface="Times New Roman" pitchFamily="18" charset="0"/>
                <a:cs typeface="Times New Roman" pitchFamily="18" charset="0"/>
              </a:rPr>
              <a:t>- </a:t>
            </a:r>
            <a:r>
              <a:rPr lang="ru-RU" sz="2400" dirty="0" smtClean="0">
                <a:solidFill>
                  <a:schemeClr val="bg1"/>
                </a:solidFill>
                <a:latin typeface="Times New Roman" pitchFamily="18" charset="0"/>
                <a:cs typeface="Times New Roman" pitchFamily="18" charset="0"/>
              </a:rPr>
              <a:t>анализ  </a:t>
            </a:r>
            <a:r>
              <a:rPr lang="ru-RU" sz="2400" dirty="0" err="1" smtClean="0">
                <a:solidFill>
                  <a:schemeClr val="bg1"/>
                </a:solidFill>
                <a:latin typeface="Times New Roman" pitchFamily="18" charset="0"/>
                <a:cs typeface="Times New Roman" pitchFamily="18" charset="0"/>
              </a:rPr>
              <a:t>причинно‐следственных</a:t>
            </a:r>
            <a:r>
              <a:rPr lang="ru-RU" sz="2400" dirty="0" smtClean="0">
                <a:solidFill>
                  <a:schemeClr val="bg1"/>
                </a:solidFill>
                <a:latin typeface="Times New Roman" pitchFamily="18" charset="0"/>
                <a:cs typeface="Times New Roman" pitchFamily="18" charset="0"/>
              </a:rPr>
              <a:t>  связей в </a:t>
            </a:r>
          </a:p>
          <a:p>
            <a:pPr marL="0" algn="just">
              <a:spcBef>
                <a:spcPts val="0"/>
              </a:spcBef>
              <a:buNone/>
            </a:pPr>
            <a:r>
              <a:rPr lang="ru-RU" sz="2400" dirty="0" smtClean="0">
                <a:solidFill>
                  <a:schemeClr val="bg1"/>
                </a:solidFill>
                <a:latin typeface="Times New Roman" pitchFamily="18" charset="0"/>
                <a:cs typeface="Times New Roman" pitchFamily="18" charset="0"/>
              </a:rPr>
              <a:t>следующей логической последовательности: явление↔причина↔ </a:t>
            </a:r>
            <a:r>
              <a:rPr lang="ru-RU" sz="2400" dirty="0" smtClean="0">
                <a:solidFill>
                  <a:schemeClr val="bg1"/>
                </a:solidFill>
                <a:latin typeface="Times New Roman" pitchFamily="18" charset="0"/>
                <a:cs typeface="Times New Roman" pitchFamily="18" charset="0"/>
              </a:rPr>
              <a:t>условие</a:t>
            </a:r>
            <a:r>
              <a:rPr lang="ru-RU" sz="2400" dirty="0" smtClean="0">
                <a:solidFill>
                  <a:schemeClr val="bg1"/>
                </a:solidFill>
                <a:latin typeface="Times New Roman" pitchFamily="18" charset="0"/>
                <a:cs typeface="Times New Roman" pitchFamily="18" charset="0"/>
              </a:rPr>
              <a:t>↔следствие.  </a:t>
            </a:r>
            <a:endParaRPr lang="ru-RU" sz="2400" dirty="0" smtClean="0">
              <a:solidFill>
                <a:schemeClr val="bg1"/>
              </a:solidFill>
              <a:latin typeface="Times New Roman" pitchFamily="18" charset="0"/>
              <a:cs typeface="Times New Roman" pitchFamily="18" charset="0"/>
            </a:endParaRPr>
          </a:p>
          <a:p>
            <a:pPr marL="0" algn="just">
              <a:spcBef>
                <a:spcPts val="0"/>
              </a:spcBef>
              <a:buNone/>
            </a:pPr>
            <a:r>
              <a:rPr lang="ru-RU" sz="2400" dirty="0" smtClean="0">
                <a:solidFill>
                  <a:schemeClr val="bg1"/>
                </a:solidFill>
                <a:latin typeface="Times New Roman" pitchFamily="18" charset="0"/>
                <a:cs typeface="Times New Roman" pitchFamily="18" charset="0"/>
              </a:rPr>
              <a:t>	</a:t>
            </a:r>
            <a:r>
              <a:rPr lang="ru-RU" sz="2400" dirty="0" smtClean="0">
                <a:solidFill>
                  <a:schemeClr val="bg1"/>
                </a:solidFill>
                <a:latin typeface="Times New Roman" pitchFamily="18" charset="0"/>
                <a:cs typeface="Times New Roman" pitchFamily="18" charset="0"/>
              </a:rPr>
              <a:t>Обработка  </a:t>
            </a:r>
            <a:r>
              <a:rPr lang="ru-RU" sz="2400" dirty="0" smtClean="0">
                <a:solidFill>
                  <a:schemeClr val="bg1"/>
                </a:solidFill>
                <a:latin typeface="Times New Roman" pitchFamily="18" charset="0"/>
                <a:cs typeface="Times New Roman" pitchFamily="18" charset="0"/>
              </a:rPr>
              <a:t>информации  сводится  к </a:t>
            </a:r>
            <a:r>
              <a:rPr lang="ru-RU" sz="2400" dirty="0" smtClean="0">
                <a:solidFill>
                  <a:schemeClr val="bg1"/>
                </a:solidFill>
                <a:latin typeface="Times New Roman" pitchFamily="18" charset="0"/>
                <a:cs typeface="Times New Roman" pitchFamily="18" charset="0"/>
              </a:rPr>
              <a:t>выявлению  </a:t>
            </a:r>
            <a:r>
              <a:rPr lang="ru-RU" sz="2400" dirty="0" smtClean="0">
                <a:solidFill>
                  <a:schemeClr val="bg1"/>
                </a:solidFill>
                <a:latin typeface="Times New Roman" pitchFamily="18" charset="0"/>
                <a:cs typeface="Times New Roman" pitchFamily="18" charset="0"/>
              </a:rPr>
              <a:t>существенного,  типичного,  способствующего </a:t>
            </a:r>
            <a:r>
              <a:rPr lang="ru-RU" sz="2400" dirty="0" smtClean="0">
                <a:solidFill>
                  <a:schemeClr val="bg1"/>
                </a:solidFill>
                <a:latin typeface="Times New Roman" pitchFamily="18" charset="0"/>
                <a:cs typeface="Times New Roman" pitchFamily="18" charset="0"/>
              </a:rPr>
              <a:t>положительному </a:t>
            </a:r>
            <a:r>
              <a:rPr lang="ru-RU" sz="2400" dirty="0" smtClean="0">
                <a:solidFill>
                  <a:schemeClr val="bg1"/>
                </a:solidFill>
                <a:latin typeface="Times New Roman" pitchFamily="18" charset="0"/>
                <a:cs typeface="Times New Roman" pitchFamily="18" charset="0"/>
              </a:rPr>
              <a:t>или отрицательному влиянию на ход процесса </a:t>
            </a:r>
            <a:r>
              <a:rPr lang="ru-RU" sz="2400" dirty="0" smtClean="0">
                <a:solidFill>
                  <a:schemeClr val="bg1"/>
                </a:solidFill>
                <a:latin typeface="Times New Roman" pitchFamily="18" charset="0"/>
                <a:cs typeface="Times New Roman" pitchFamily="18" charset="0"/>
              </a:rPr>
              <a:t>образования</a:t>
            </a:r>
            <a:r>
              <a:rPr lang="ru-RU" sz="2400" dirty="0" smtClean="0">
                <a:solidFill>
                  <a:schemeClr val="bg1"/>
                </a:solidFill>
                <a:latin typeface="Times New Roman" pitchFamily="18" charset="0"/>
                <a:cs typeface="Times New Roman" pitchFamily="18" charset="0"/>
              </a:rPr>
              <a:t>,  развития  и  воспитания.  На  этом  этапе  анализа </a:t>
            </a:r>
            <a:r>
              <a:rPr lang="ru-RU" sz="2400" dirty="0" smtClean="0">
                <a:solidFill>
                  <a:schemeClr val="bg1"/>
                </a:solidFill>
                <a:latin typeface="Times New Roman" pitchFamily="18" charset="0"/>
                <a:cs typeface="Times New Roman" pitchFamily="18" charset="0"/>
              </a:rPr>
              <a:t>определяются </a:t>
            </a:r>
            <a:r>
              <a:rPr lang="ru-RU" sz="2400" dirty="0" smtClean="0">
                <a:solidFill>
                  <a:schemeClr val="bg1"/>
                </a:solidFill>
                <a:latin typeface="Times New Roman" pitchFamily="18" charset="0"/>
                <a:cs typeface="Times New Roman" pitchFamily="18" charset="0"/>
              </a:rPr>
              <a:t>причины успехов и неудач, условия и факторы, </a:t>
            </a:r>
            <a:r>
              <a:rPr lang="ru-RU" sz="2400" dirty="0" smtClean="0">
                <a:solidFill>
                  <a:schemeClr val="bg1"/>
                </a:solidFill>
                <a:latin typeface="Times New Roman" pitchFamily="18" charset="0"/>
                <a:cs typeface="Times New Roman" pitchFamily="18" charset="0"/>
              </a:rPr>
              <a:t>которые </a:t>
            </a:r>
            <a:r>
              <a:rPr lang="ru-RU" sz="2400" dirty="0" smtClean="0">
                <a:solidFill>
                  <a:schemeClr val="bg1"/>
                </a:solidFill>
                <a:latin typeface="Times New Roman" pitchFamily="18" charset="0"/>
                <a:cs typeface="Times New Roman" pitchFamily="18" charset="0"/>
              </a:rPr>
              <a:t>их вызывают. </a:t>
            </a:r>
            <a:endParaRPr lang="ru-RU" sz="2400" dirty="0">
              <a:solidFill>
                <a:schemeClr val="bg1"/>
              </a:solidFill>
              <a:latin typeface="Times New Roman" pitchFamily="18" charset="0"/>
              <a:cs typeface="Times New Roman"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57214"/>
            <a:ext cx="8229600" cy="142876"/>
          </a:xfrm>
        </p:spPr>
        <p:txBody>
          <a:bodyPr>
            <a:normAutofit fontScale="90000"/>
          </a:bodyPr>
          <a:lstStyle/>
          <a:p>
            <a:endParaRPr lang="ru-RU" dirty="0"/>
          </a:p>
        </p:txBody>
      </p:sp>
      <p:sp>
        <p:nvSpPr>
          <p:cNvPr id="3" name="Содержимое 2"/>
          <p:cNvSpPr>
            <a:spLocks noGrp="1"/>
          </p:cNvSpPr>
          <p:nvPr>
            <p:ph idx="1"/>
          </p:nvPr>
        </p:nvSpPr>
        <p:spPr>
          <a:xfrm>
            <a:off x="214282" y="214290"/>
            <a:ext cx="8643998" cy="6500858"/>
          </a:xfrm>
        </p:spPr>
        <p:txBody>
          <a:bodyPr>
            <a:normAutofit/>
          </a:bodyPr>
          <a:lstStyle/>
          <a:p>
            <a:pPr algn="just">
              <a:buNone/>
            </a:pPr>
            <a:r>
              <a:rPr lang="ru-RU" b="1" dirty="0" smtClean="0">
                <a:solidFill>
                  <a:schemeClr val="bg1"/>
                </a:solidFill>
                <a:latin typeface="Times New Roman" pitchFamily="18" charset="0"/>
                <a:cs typeface="Times New Roman" pitchFamily="18" charset="0"/>
              </a:rPr>
              <a:t>		Четвертый  </a:t>
            </a:r>
            <a:r>
              <a:rPr lang="ru-RU" b="1" dirty="0" smtClean="0">
                <a:solidFill>
                  <a:schemeClr val="bg1"/>
                </a:solidFill>
                <a:latin typeface="Times New Roman" pitchFamily="18" charset="0"/>
                <a:cs typeface="Times New Roman" pitchFamily="18" charset="0"/>
              </a:rPr>
              <a:t>этап  </a:t>
            </a:r>
            <a:r>
              <a:rPr lang="ru-RU" dirty="0" smtClean="0">
                <a:solidFill>
                  <a:schemeClr val="bg1"/>
                </a:solidFill>
                <a:latin typeface="Times New Roman" pitchFamily="18" charset="0"/>
                <a:cs typeface="Times New Roman" pitchFamily="18" charset="0"/>
              </a:rPr>
              <a:t>– определение  степени  достижения  целей, </a:t>
            </a:r>
            <a:r>
              <a:rPr lang="ru-RU" dirty="0" smtClean="0">
                <a:solidFill>
                  <a:schemeClr val="bg1"/>
                </a:solidFill>
                <a:latin typeface="Times New Roman" pitchFamily="18" charset="0"/>
                <a:cs typeface="Times New Roman" pitchFamily="18" charset="0"/>
              </a:rPr>
              <a:t>подготовка  </a:t>
            </a:r>
            <a:r>
              <a:rPr lang="ru-RU" dirty="0" smtClean="0">
                <a:solidFill>
                  <a:schemeClr val="bg1"/>
                </a:solidFill>
                <a:latin typeface="Times New Roman" pitchFamily="18" charset="0"/>
                <a:cs typeface="Times New Roman" pitchFamily="18" charset="0"/>
              </a:rPr>
              <a:t>материалов  к  педагогическому  совету. </a:t>
            </a:r>
            <a:endParaRPr lang="ru-RU" dirty="0" smtClean="0">
              <a:solidFill>
                <a:schemeClr val="bg1"/>
              </a:solidFill>
              <a:latin typeface="Times New Roman" pitchFamily="18" charset="0"/>
              <a:cs typeface="Times New Roman" pitchFamily="18" charset="0"/>
            </a:endParaRPr>
          </a:p>
          <a:p>
            <a:pPr algn="just">
              <a:buNone/>
            </a:pPr>
            <a:endParaRPr lang="ru-RU" dirty="0" smtClean="0">
              <a:solidFill>
                <a:schemeClr val="bg1"/>
              </a:solidFill>
              <a:latin typeface="Times New Roman" pitchFamily="18" charset="0"/>
              <a:cs typeface="Times New Roman" pitchFamily="18" charset="0"/>
            </a:endParaRPr>
          </a:p>
          <a:p>
            <a:pPr algn="just">
              <a:buNone/>
            </a:pPr>
            <a:r>
              <a:rPr lang="ru-RU" dirty="0" smtClean="0">
                <a:solidFill>
                  <a:schemeClr val="bg1"/>
                </a:solidFill>
                <a:latin typeface="Times New Roman" pitchFamily="18" charset="0"/>
                <a:cs typeface="Times New Roman" pitchFamily="18" charset="0"/>
              </a:rPr>
              <a:t>		</a:t>
            </a:r>
            <a:r>
              <a:rPr lang="ru-RU" b="1" dirty="0" smtClean="0">
                <a:solidFill>
                  <a:schemeClr val="bg1"/>
                </a:solidFill>
                <a:latin typeface="Times New Roman" pitchFamily="18" charset="0"/>
                <a:cs typeface="Times New Roman" pitchFamily="18" charset="0"/>
              </a:rPr>
              <a:t>Педагогический  </a:t>
            </a:r>
            <a:r>
              <a:rPr lang="ru-RU" b="1" dirty="0" smtClean="0">
                <a:solidFill>
                  <a:schemeClr val="bg1"/>
                </a:solidFill>
                <a:latin typeface="Times New Roman" pitchFamily="18" charset="0"/>
                <a:cs typeface="Times New Roman" pitchFamily="18" charset="0"/>
              </a:rPr>
              <a:t>анализ  завершается  синтезом,  </a:t>
            </a:r>
            <a:r>
              <a:rPr lang="ru-RU" dirty="0" smtClean="0">
                <a:solidFill>
                  <a:schemeClr val="bg1"/>
                </a:solidFill>
                <a:latin typeface="Times New Roman" pitchFamily="18" charset="0"/>
                <a:cs typeface="Times New Roman" pitchFamily="18" charset="0"/>
              </a:rPr>
              <a:t>позволяющим </a:t>
            </a:r>
            <a:r>
              <a:rPr lang="ru-RU" dirty="0" smtClean="0">
                <a:solidFill>
                  <a:schemeClr val="bg1"/>
                </a:solidFill>
                <a:latin typeface="Times New Roman" pitchFamily="18" charset="0"/>
                <a:cs typeface="Times New Roman" pitchFamily="18" charset="0"/>
              </a:rPr>
              <a:t>познать </a:t>
            </a:r>
            <a:r>
              <a:rPr lang="ru-RU" dirty="0" smtClean="0">
                <a:solidFill>
                  <a:schemeClr val="bg1"/>
                </a:solidFill>
                <a:latin typeface="Times New Roman" pitchFamily="18" charset="0"/>
                <a:cs typeface="Times New Roman" pitchFamily="18" charset="0"/>
              </a:rPr>
              <a:t>целое. </a:t>
            </a:r>
            <a:endParaRPr lang="ru-RU" dirty="0" smtClean="0">
              <a:solidFill>
                <a:schemeClr val="bg1"/>
              </a:solidFill>
              <a:latin typeface="Times New Roman" pitchFamily="18" charset="0"/>
              <a:cs typeface="Times New Roman" pitchFamily="18" charset="0"/>
            </a:endParaRPr>
          </a:p>
          <a:p>
            <a:pPr algn="just">
              <a:buNone/>
            </a:pPr>
            <a:r>
              <a:rPr lang="ru-RU" dirty="0" smtClean="0">
                <a:solidFill>
                  <a:schemeClr val="bg1"/>
                </a:solidFill>
                <a:latin typeface="Times New Roman" pitchFamily="18" charset="0"/>
                <a:cs typeface="Times New Roman" pitchFamily="18" charset="0"/>
              </a:rPr>
              <a:t>	</a:t>
            </a:r>
            <a:r>
              <a:rPr lang="ru-RU" dirty="0" smtClean="0">
                <a:solidFill>
                  <a:schemeClr val="bg1"/>
                </a:solidFill>
                <a:latin typeface="Times New Roman" pitchFamily="18" charset="0"/>
                <a:cs typeface="Times New Roman" pitchFamily="18" charset="0"/>
              </a:rPr>
              <a:t>	</a:t>
            </a:r>
            <a:r>
              <a:rPr lang="ru-RU" dirty="0" smtClean="0">
                <a:solidFill>
                  <a:schemeClr val="bg1"/>
                </a:solidFill>
                <a:latin typeface="Times New Roman" pitchFamily="18" charset="0"/>
                <a:cs typeface="Times New Roman" pitchFamily="18" charset="0"/>
              </a:rPr>
              <a:t>При </a:t>
            </a:r>
            <a:r>
              <a:rPr lang="ru-RU" dirty="0" smtClean="0">
                <a:solidFill>
                  <a:schemeClr val="bg1"/>
                </a:solidFill>
                <a:latin typeface="Times New Roman" pitchFamily="18" charset="0"/>
                <a:cs typeface="Times New Roman" pitchFamily="18" charset="0"/>
              </a:rPr>
              <a:t>этом формулируются окончательные </a:t>
            </a:r>
            <a:r>
              <a:rPr lang="ru-RU" dirty="0" smtClean="0">
                <a:solidFill>
                  <a:schemeClr val="bg1"/>
                </a:solidFill>
                <a:latin typeface="Times New Roman" pitchFamily="18" charset="0"/>
                <a:cs typeface="Times New Roman" pitchFamily="18" charset="0"/>
              </a:rPr>
              <a:t>выводы</a:t>
            </a:r>
            <a:r>
              <a:rPr lang="ru-RU" dirty="0" smtClean="0">
                <a:solidFill>
                  <a:schemeClr val="bg1"/>
                </a:solidFill>
                <a:latin typeface="Times New Roman" pitchFamily="18" charset="0"/>
                <a:cs typeface="Times New Roman" pitchFamily="18" charset="0"/>
              </a:rPr>
              <a:t>, подтвержденные объективными данными. </a:t>
            </a:r>
            <a:endParaRPr lang="ru-RU" dirty="0">
              <a:solidFill>
                <a:schemeClr val="bg1"/>
              </a:solidFill>
              <a:latin typeface="Times New Roman" pitchFamily="18" charset="0"/>
              <a:cs typeface="Times New Roman" pitchFamily="18"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85776"/>
            <a:ext cx="8229600" cy="142876"/>
          </a:xfrm>
        </p:spPr>
        <p:txBody>
          <a:bodyPr>
            <a:normAutofit fontScale="90000"/>
          </a:bodyPr>
          <a:lstStyle/>
          <a:p>
            <a:endParaRPr lang="ru-RU" dirty="0"/>
          </a:p>
        </p:txBody>
      </p:sp>
      <p:sp>
        <p:nvSpPr>
          <p:cNvPr id="3" name="Содержимое 2"/>
          <p:cNvSpPr>
            <a:spLocks noGrp="1"/>
          </p:cNvSpPr>
          <p:nvPr>
            <p:ph idx="1"/>
          </p:nvPr>
        </p:nvSpPr>
        <p:spPr>
          <a:xfrm>
            <a:off x="214282" y="285728"/>
            <a:ext cx="8715436" cy="6357982"/>
          </a:xfrm>
        </p:spPr>
        <p:txBody>
          <a:bodyPr>
            <a:normAutofit/>
          </a:bodyPr>
          <a:lstStyle/>
          <a:p>
            <a:pPr algn="just">
              <a:buNone/>
            </a:pPr>
            <a:r>
              <a:rPr lang="ru-RU" dirty="0" smtClean="0">
                <a:solidFill>
                  <a:schemeClr val="bg1"/>
                </a:solidFill>
                <a:latin typeface="Times New Roman" pitchFamily="18" charset="0"/>
                <a:cs typeface="Times New Roman" pitchFamily="18" charset="0"/>
              </a:rPr>
              <a:t>		Таким  </a:t>
            </a:r>
            <a:r>
              <a:rPr lang="ru-RU" dirty="0" smtClean="0">
                <a:solidFill>
                  <a:schemeClr val="bg1"/>
                </a:solidFill>
                <a:latin typeface="Times New Roman" pitchFamily="18" charset="0"/>
                <a:cs typeface="Times New Roman" pitchFamily="18" charset="0"/>
              </a:rPr>
              <a:t>образом,  в  управлении  </a:t>
            </a:r>
            <a:r>
              <a:rPr lang="ru-RU" dirty="0" smtClean="0">
                <a:solidFill>
                  <a:schemeClr val="bg1"/>
                </a:solidFill>
                <a:latin typeface="Times New Roman" pitchFamily="18" charset="0"/>
                <a:cs typeface="Times New Roman" pitchFamily="18" charset="0"/>
              </a:rPr>
              <a:t>ОО</a:t>
            </a:r>
            <a:r>
              <a:rPr lang="ru-RU" dirty="0" smtClean="0">
                <a:solidFill>
                  <a:schemeClr val="bg1"/>
                </a:solidFill>
                <a:latin typeface="Times New Roman" pitchFamily="18" charset="0"/>
                <a:cs typeface="Times New Roman" pitchFamily="18" charset="0"/>
              </a:rPr>
              <a:t> </a:t>
            </a:r>
            <a:r>
              <a:rPr lang="ru-RU" dirty="0" smtClean="0">
                <a:solidFill>
                  <a:schemeClr val="bg1"/>
                </a:solidFill>
                <a:latin typeface="Times New Roman" pitchFamily="18" charset="0"/>
                <a:cs typeface="Times New Roman" pitchFamily="18" charset="0"/>
              </a:rPr>
              <a:t>не  обойтись  без </a:t>
            </a:r>
            <a:r>
              <a:rPr lang="ru-RU" dirty="0" smtClean="0">
                <a:solidFill>
                  <a:schemeClr val="bg1"/>
                </a:solidFill>
                <a:latin typeface="Times New Roman" pitchFamily="18" charset="0"/>
                <a:cs typeface="Times New Roman" pitchFamily="18" charset="0"/>
              </a:rPr>
              <a:t>постоянного  </a:t>
            </a:r>
            <a:r>
              <a:rPr lang="ru-RU" dirty="0" smtClean="0">
                <a:solidFill>
                  <a:schemeClr val="bg1"/>
                </a:solidFill>
                <a:latin typeface="Times New Roman" pitchFamily="18" charset="0"/>
                <a:cs typeface="Times New Roman" pitchFamily="18" charset="0"/>
              </a:rPr>
              <a:t>анализа  всего,  что  происходит,  иначе  говоря,  без </a:t>
            </a:r>
            <a:r>
              <a:rPr lang="ru-RU" dirty="0" smtClean="0">
                <a:solidFill>
                  <a:schemeClr val="bg1"/>
                </a:solidFill>
                <a:latin typeface="Times New Roman" pitchFamily="18" charset="0"/>
                <a:cs typeface="Times New Roman" pitchFamily="18" charset="0"/>
              </a:rPr>
              <a:t>изучения</a:t>
            </a:r>
            <a:r>
              <a:rPr lang="ru-RU" dirty="0" smtClean="0">
                <a:solidFill>
                  <a:schemeClr val="bg1"/>
                </a:solidFill>
                <a:latin typeface="Times New Roman" pitchFamily="18" charset="0"/>
                <a:cs typeface="Times New Roman" pitchFamily="18" charset="0"/>
              </a:rPr>
              <a:t>, систематизации, обобщения хода </a:t>
            </a:r>
            <a:r>
              <a:rPr lang="ru-RU" dirty="0" err="1" smtClean="0">
                <a:solidFill>
                  <a:schemeClr val="bg1"/>
                </a:solidFill>
                <a:latin typeface="Times New Roman" pitchFamily="18" charset="0"/>
                <a:cs typeface="Times New Roman" pitchFamily="18" charset="0"/>
              </a:rPr>
              <a:t>учебно‐воспитательного</a:t>
            </a:r>
            <a:r>
              <a:rPr lang="ru-RU" dirty="0" smtClean="0">
                <a:solidFill>
                  <a:schemeClr val="bg1"/>
                </a:solidFill>
                <a:latin typeface="Times New Roman" pitchFamily="18" charset="0"/>
                <a:cs typeface="Times New Roman" pitchFamily="18" charset="0"/>
              </a:rPr>
              <a:t>  </a:t>
            </a:r>
            <a:r>
              <a:rPr lang="ru-RU" dirty="0" smtClean="0">
                <a:solidFill>
                  <a:schemeClr val="bg1"/>
                </a:solidFill>
                <a:latin typeface="Times New Roman" pitchFamily="18" charset="0"/>
                <a:cs typeface="Times New Roman" pitchFamily="18" charset="0"/>
              </a:rPr>
              <a:t>процесса  и  оценки  достигнутых  результатов.  </a:t>
            </a:r>
            <a:endParaRPr lang="ru-RU" dirty="0" smtClean="0">
              <a:solidFill>
                <a:schemeClr val="bg1"/>
              </a:solidFill>
              <a:latin typeface="Times New Roman" pitchFamily="18" charset="0"/>
              <a:cs typeface="Times New Roman" pitchFamily="18" charset="0"/>
            </a:endParaRPr>
          </a:p>
          <a:p>
            <a:pPr algn="just">
              <a:buNone/>
            </a:pPr>
            <a:endParaRPr lang="ru-RU" dirty="0" smtClean="0">
              <a:solidFill>
                <a:schemeClr val="bg1"/>
              </a:solidFill>
              <a:latin typeface="Times New Roman" pitchFamily="18" charset="0"/>
              <a:cs typeface="Times New Roman" pitchFamily="18" charset="0"/>
            </a:endParaRPr>
          </a:p>
          <a:p>
            <a:pPr algn="just">
              <a:buNone/>
            </a:pPr>
            <a:r>
              <a:rPr lang="ru-RU" dirty="0" smtClean="0">
                <a:solidFill>
                  <a:schemeClr val="bg1"/>
                </a:solidFill>
                <a:latin typeface="Times New Roman" pitchFamily="18" charset="0"/>
                <a:cs typeface="Times New Roman" pitchFamily="18" charset="0"/>
              </a:rPr>
              <a:t>		Только  </a:t>
            </a:r>
            <a:r>
              <a:rPr lang="ru-RU" dirty="0" smtClean="0">
                <a:solidFill>
                  <a:schemeClr val="bg1"/>
                </a:solidFill>
                <a:latin typeface="Times New Roman" pitchFamily="18" charset="0"/>
                <a:cs typeface="Times New Roman" pitchFamily="18" charset="0"/>
              </a:rPr>
              <a:t>так </a:t>
            </a:r>
            <a:r>
              <a:rPr lang="ru-RU" dirty="0" smtClean="0">
                <a:solidFill>
                  <a:schemeClr val="bg1"/>
                </a:solidFill>
                <a:latin typeface="Times New Roman" pitchFamily="18" charset="0"/>
                <a:cs typeface="Times New Roman" pitchFamily="18" charset="0"/>
              </a:rPr>
              <a:t>можно  </a:t>
            </a:r>
            <a:r>
              <a:rPr lang="ru-RU" b="1" dirty="0" smtClean="0">
                <a:solidFill>
                  <a:schemeClr val="bg1"/>
                </a:solidFill>
                <a:latin typeface="Times New Roman" pitchFamily="18" charset="0"/>
                <a:cs typeface="Times New Roman" pitchFamily="18" charset="0"/>
              </a:rPr>
              <a:t>выявить  «узкие  места»  </a:t>
            </a:r>
            <a:r>
              <a:rPr lang="ru-RU" dirty="0" smtClean="0">
                <a:solidFill>
                  <a:schemeClr val="bg1"/>
                </a:solidFill>
                <a:latin typeface="Times New Roman" pitchFamily="18" charset="0"/>
                <a:cs typeface="Times New Roman" pitchFamily="18" charset="0"/>
              </a:rPr>
              <a:t>и,  поставив  верный  диагноз, </a:t>
            </a:r>
            <a:r>
              <a:rPr lang="ru-RU" dirty="0" smtClean="0">
                <a:solidFill>
                  <a:schemeClr val="bg1"/>
                </a:solidFill>
                <a:latin typeface="Times New Roman" pitchFamily="18" charset="0"/>
                <a:cs typeface="Times New Roman" pitchFamily="18" charset="0"/>
              </a:rPr>
              <a:t>принять </a:t>
            </a:r>
            <a:r>
              <a:rPr lang="ru-RU" dirty="0" smtClean="0">
                <a:solidFill>
                  <a:schemeClr val="bg1"/>
                </a:solidFill>
                <a:latin typeface="Times New Roman" pitchFamily="18" charset="0"/>
                <a:cs typeface="Times New Roman" pitchFamily="18" charset="0"/>
              </a:rPr>
              <a:t>верное управленческое решение. </a:t>
            </a:r>
            <a:endParaRPr lang="ru-RU" dirty="0">
              <a:solidFill>
                <a:schemeClr val="bg1"/>
              </a:solidFill>
              <a:latin typeface="Times New Roman" pitchFamily="18" charset="0"/>
              <a:cs typeface="Times New Roman" pitchFamily="18"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39784"/>
          </a:xfrm>
        </p:spPr>
        <p:txBody>
          <a:bodyPr>
            <a:normAutofit fontScale="90000"/>
          </a:bodyPr>
          <a:lstStyle/>
          <a:p>
            <a:r>
              <a:rPr lang="ru-RU" b="1" dirty="0" smtClean="0">
                <a:solidFill>
                  <a:schemeClr val="bg1"/>
                </a:solidFill>
                <a:latin typeface="Times New Roman" pitchFamily="18" charset="0"/>
                <a:cs typeface="Times New Roman" pitchFamily="18" charset="0"/>
              </a:rPr>
              <a:t>Методы педагогического анализа</a:t>
            </a:r>
            <a:endParaRPr lang="ru-RU" b="1" dirty="0">
              <a:solidFill>
                <a:schemeClr val="bg1"/>
              </a:solidFill>
              <a:latin typeface="Times New Roman" pitchFamily="18" charset="0"/>
              <a:cs typeface="Times New Roman" pitchFamily="18" charset="0"/>
            </a:endParaRPr>
          </a:p>
        </p:txBody>
      </p:sp>
      <p:sp>
        <p:nvSpPr>
          <p:cNvPr id="3" name="Содержимое 2"/>
          <p:cNvSpPr>
            <a:spLocks noGrp="1"/>
          </p:cNvSpPr>
          <p:nvPr>
            <p:ph idx="1"/>
          </p:nvPr>
        </p:nvSpPr>
        <p:spPr>
          <a:xfrm>
            <a:off x="214282" y="1214422"/>
            <a:ext cx="8715436" cy="5357850"/>
          </a:xfrm>
        </p:spPr>
        <p:txBody>
          <a:bodyPr>
            <a:normAutofit fontScale="85000" lnSpcReduction="20000"/>
          </a:bodyPr>
          <a:lstStyle/>
          <a:p>
            <a:pPr algn="just">
              <a:buNone/>
            </a:pPr>
            <a:r>
              <a:rPr lang="ru-RU" dirty="0" smtClean="0">
                <a:solidFill>
                  <a:schemeClr val="bg1"/>
                </a:solidFill>
                <a:latin typeface="Times New Roman" pitchFamily="18" charset="0"/>
                <a:cs typeface="Times New Roman" pitchFamily="18" charset="0"/>
              </a:rPr>
              <a:t>		Для  проведения  </a:t>
            </a:r>
            <a:r>
              <a:rPr lang="ru-RU" dirty="0" err="1" smtClean="0">
                <a:solidFill>
                  <a:schemeClr val="bg1"/>
                </a:solidFill>
                <a:latin typeface="Times New Roman" pitchFamily="18" charset="0"/>
                <a:cs typeface="Times New Roman" pitchFamily="18" charset="0"/>
              </a:rPr>
              <a:t>внутришкольного</a:t>
            </a:r>
            <a:r>
              <a:rPr lang="ru-RU" dirty="0" smtClean="0">
                <a:solidFill>
                  <a:schemeClr val="bg1"/>
                </a:solidFill>
                <a:latin typeface="Times New Roman" pitchFamily="18" charset="0"/>
                <a:cs typeface="Times New Roman" pitchFamily="18" charset="0"/>
              </a:rPr>
              <a:t>  анализа  можно использовать </a:t>
            </a:r>
            <a:r>
              <a:rPr lang="ru-RU" i="1" dirty="0" err="1" smtClean="0">
                <a:solidFill>
                  <a:schemeClr val="bg1"/>
                </a:solidFill>
                <a:latin typeface="Times New Roman" pitchFamily="18" charset="0"/>
                <a:cs typeface="Times New Roman" pitchFamily="18" charset="0"/>
              </a:rPr>
              <a:t>SWOT‐таблицу</a:t>
            </a:r>
            <a:r>
              <a:rPr lang="ru-RU" dirty="0" smtClean="0">
                <a:solidFill>
                  <a:schemeClr val="bg1"/>
                </a:solidFill>
                <a:latin typeface="Times New Roman" pitchFamily="18" charset="0"/>
                <a:cs typeface="Times New Roman" pitchFamily="18" charset="0"/>
              </a:rPr>
              <a:t>.  Аббревиатура  SWOT  (в  русской  транскрипции  СВОТ) расшифровывается следующим образом </a:t>
            </a:r>
            <a:r>
              <a:rPr lang="ru-RU" i="1" dirty="0" smtClean="0">
                <a:solidFill>
                  <a:schemeClr val="bg1"/>
                </a:solidFill>
                <a:latin typeface="Times New Roman" pitchFamily="18" charset="0"/>
                <a:cs typeface="Times New Roman" pitchFamily="18" charset="0"/>
              </a:rPr>
              <a:t>S – сила, W – слабость, O‐ возможности, T‐ угрозы, опасности и риски.  </a:t>
            </a:r>
          </a:p>
          <a:p>
            <a:pPr algn="just">
              <a:buNone/>
            </a:pPr>
            <a:r>
              <a:rPr lang="ru-RU" dirty="0">
                <a:solidFill>
                  <a:schemeClr val="bg1"/>
                </a:solidFill>
                <a:latin typeface="Times New Roman" pitchFamily="18" charset="0"/>
                <a:cs typeface="Times New Roman" pitchFamily="18" charset="0"/>
              </a:rPr>
              <a:t>	</a:t>
            </a:r>
            <a:r>
              <a:rPr lang="ru-RU" dirty="0" smtClean="0">
                <a:solidFill>
                  <a:schemeClr val="bg1"/>
                </a:solidFill>
                <a:latin typeface="Times New Roman" pitchFamily="18" charset="0"/>
                <a:cs typeface="Times New Roman" pitchFamily="18" charset="0"/>
              </a:rPr>
              <a:t>	</a:t>
            </a:r>
            <a:r>
              <a:rPr lang="ru-RU" b="1" i="1" dirty="0" smtClean="0">
                <a:solidFill>
                  <a:schemeClr val="bg1"/>
                </a:solidFill>
                <a:latin typeface="Times New Roman" pitchFamily="18" charset="0"/>
                <a:cs typeface="Times New Roman" pitchFamily="18" charset="0"/>
              </a:rPr>
              <a:t>На первом  этапе  </a:t>
            </a:r>
            <a:r>
              <a:rPr lang="ru-RU" dirty="0" smtClean="0">
                <a:solidFill>
                  <a:schemeClr val="bg1"/>
                </a:solidFill>
                <a:latin typeface="Times New Roman" pitchFamily="18" charset="0"/>
                <a:cs typeface="Times New Roman" pitchFamily="18" charset="0"/>
              </a:rPr>
              <a:t>выявляются  факторы  внешней  среды, оказывающие  то  или  иное  влияние  на  развитие образовательного  учреждения.  На  отдельном  листе  бумаги записываются  факторы,  представляющие  собой возможности внешней среды.   Затем  на  другом  листе  бумаги  записываются  факторы, представляющие собой угрозы для образовательного учреждения со стороны внешней среды. </a:t>
            </a:r>
            <a:endParaRPr lang="ru-RU" dirty="0">
              <a:solidFill>
                <a:schemeClr val="bg1"/>
              </a:solidFill>
              <a:latin typeface="Times New Roman" pitchFamily="18" charset="0"/>
              <a:cs typeface="Times New Roman" pitchFamily="18"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28652"/>
            <a:ext cx="8229600" cy="142876"/>
          </a:xfrm>
        </p:spPr>
        <p:txBody>
          <a:bodyPr>
            <a:normAutofit fontScale="90000"/>
          </a:bodyPr>
          <a:lstStyle/>
          <a:p>
            <a:endParaRPr lang="ru-RU" dirty="0"/>
          </a:p>
        </p:txBody>
      </p:sp>
      <p:sp>
        <p:nvSpPr>
          <p:cNvPr id="3" name="Содержимое 2"/>
          <p:cNvSpPr>
            <a:spLocks noGrp="1"/>
          </p:cNvSpPr>
          <p:nvPr>
            <p:ph idx="1"/>
          </p:nvPr>
        </p:nvSpPr>
        <p:spPr>
          <a:xfrm>
            <a:off x="214282" y="285728"/>
            <a:ext cx="8715436" cy="6429420"/>
          </a:xfrm>
        </p:spPr>
        <p:txBody>
          <a:bodyPr>
            <a:normAutofit/>
          </a:bodyPr>
          <a:lstStyle/>
          <a:p>
            <a:pPr algn="just">
              <a:buNone/>
            </a:pPr>
            <a:r>
              <a:rPr lang="ru-RU" b="1" i="1" dirty="0" smtClean="0">
                <a:solidFill>
                  <a:schemeClr val="bg1"/>
                </a:solidFill>
                <a:latin typeface="Times New Roman" pitchFamily="18" charset="0"/>
                <a:cs typeface="Times New Roman" pitchFamily="18" charset="0"/>
              </a:rPr>
              <a:t>		На  </a:t>
            </a:r>
            <a:r>
              <a:rPr lang="ru-RU" b="1" i="1" dirty="0" smtClean="0">
                <a:solidFill>
                  <a:schemeClr val="bg1"/>
                </a:solidFill>
                <a:latin typeface="Times New Roman" pitchFamily="18" charset="0"/>
                <a:cs typeface="Times New Roman" pitchFamily="18" charset="0"/>
              </a:rPr>
              <a:t>втором  этапе  </a:t>
            </a:r>
            <a:r>
              <a:rPr lang="ru-RU" dirty="0" smtClean="0">
                <a:solidFill>
                  <a:schemeClr val="bg1"/>
                </a:solidFill>
                <a:latin typeface="Times New Roman" pitchFamily="18" charset="0"/>
                <a:cs typeface="Times New Roman" pitchFamily="18" charset="0"/>
              </a:rPr>
              <a:t>работы  необходимо  проанализировать </a:t>
            </a:r>
            <a:r>
              <a:rPr lang="ru-RU" dirty="0" smtClean="0">
                <a:solidFill>
                  <a:schemeClr val="bg1"/>
                </a:solidFill>
                <a:latin typeface="Times New Roman" pitchFamily="18" charset="0"/>
                <a:cs typeface="Times New Roman" pitchFamily="18" charset="0"/>
              </a:rPr>
              <a:t>потенциал  </a:t>
            </a:r>
            <a:r>
              <a:rPr lang="ru-RU" dirty="0" smtClean="0">
                <a:solidFill>
                  <a:schemeClr val="bg1"/>
                </a:solidFill>
                <a:latin typeface="Times New Roman" pitchFamily="18" charset="0"/>
                <a:cs typeface="Times New Roman" pitchFamily="18" charset="0"/>
              </a:rPr>
              <a:t>образовательного  учреждения  относительно </a:t>
            </a:r>
          </a:p>
          <a:p>
            <a:pPr algn="just">
              <a:buNone/>
            </a:pPr>
            <a:r>
              <a:rPr lang="ru-RU" dirty="0" smtClean="0">
                <a:solidFill>
                  <a:schemeClr val="bg1"/>
                </a:solidFill>
                <a:latin typeface="Times New Roman" pitchFamily="18" charset="0"/>
                <a:cs typeface="Times New Roman" pitchFamily="18" charset="0"/>
              </a:rPr>
              <a:t>перечисленных  выше  факторов.  Сначала  определяем  сильные </a:t>
            </a:r>
            <a:r>
              <a:rPr lang="ru-RU" dirty="0" smtClean="0">
                <a:solidFill>
                  <a:schemeClr val="bg1"/>
                </a:solidFill>
                <a:latin typeface="Times New Roman" pitchFamily="18" charset="0"/>
                <a:cs typeface="Times New Roman" pitchFamily="18" charset="0"/>
              </a:rPr>
              <a:t>стороны  </a:t>
            </a:r>
            <a:r>
              <a:rPr lang="ru-RU" dirty="0" smtClean="0">
                <a:solidFill>
                  <a:schemeClr val="bg1"/>
                </a:solidFill>
                <a:latin typeface="Times New Roman" pitchFamily="18" charset="0"/>
                <a:cs typeface="Times New Roman" pitchFamily="18" charset="0"/>
              </a:rPr>
              <a:t>потенциала  школы.  Далее  необходимо  записать  на </a:t>
            </a:r>
            <a:r>
              <a:rPr lang="ru-RU" dirty="0" smtClean="0">
                <a:solidFill>
                  <a:schemeClr val="bg1"/>
                </a:solidFill>
                <a:latin typeface="Times New Roman" pitchFamily="18" charset="0"/>
                <a:cs typeface="Times New Roman" pitchFamily="18" charset="0"/>
              </a:rPr>
              <a:t>листе </a:t>
            </a:r>
            <a:r>
              <a:rPr lang="ru-RU" dirty="0" smtClean="0">
                <a:solidFill>
                  <a:schemeClr val="bg1"/>
                </a:solidFill>
                <a:latin typeface="Times New Roman" pitchFamily="18" charset="0"/>
                <a:cs typeface="Times New Roman" pitchFamily="18" charset="0"/>
              </a:rPr>
              <a:t>бумаги слабые стороны вашей школы.  </a:t>
            </a:r>
          </a:p>
          <a:p>
            <a:pPr algn="just">
              <a:buNone/>
            </a:pPr>
            <a:r>
              <a:rPr lang="ru-RU" b="1" i="1" dirty="0" smtClean="0">
                <a:solidFill>
                  <a:schemeClr val="bg1"/>
                </a:solidFill>
                <a:latin typeface="Times New Roman" pitchFamily="18" charset="0"/>
                <a:cs typeface="Times New Roman" pitchFamily="18" charset="0"/>
              </a:rPr>
              <a:t>	На </a:t>
            </a:r>
            <a:r>
              <a:rPr lang="ru-RU" b="1" i="1" dirty="0" smtClean="0">
                <a:solidFill>
                  <a:schemeClr val="bg1"/>
                </a:solidFill>
                <a:latin typeface="Times New Roman" pitchFamily="18" charset="0"/>
                <a:cs typeface="Times New Roman" pitchFamily="18" charset="0"/>
              </a:rPr>
              <a:t>третьем этапе </a:t>
            </a:r>
            <a:r>
              <a:rPr lang="ru-RU" dirty="0" smtClean="0">
                <a:solidFill>
                  <a:schemeClr val="bg1"/>
                </a:solidFill>
                <a:latin typeface="Times New Roman" pitchFamily="18" charset="0"/>
                <a:cs typeface="Times New Roman" pitchFamily="18" charset="0"/>
              </a:rPr>
              <a:t>необходимо попарно сопоставить факторы  с </a:t>
            </a:r>
            <a:r>
              <a:rPr lang="ru-RU" dirty="0" smtClean="0">
                <a:solidFill>
                  <a:schemeClr val="bg1"/>
                </a:solidFill>
                <a:latin typeface="Times New Roman" pitchFamily="18" charset="0"/>
                <a:cs typeface="Times New Roman" pitchFamily="18" charset="0"/>
              </a:rPr>
              <a:t>помощью </a:t>
            </a:r>
            <a:r>
              <a:rPr lang="ru-RU" dirty="0" smtClean="0">
                <a:solidFill>
                  <a:schemeClr val="bg1"/>
                </a:solidFill>
                <a:latin typeface="Times New Roman" pitchFamily="18" charset="0"/>
                <a:cs typeface="Times New Roman" pitchFamily="18" charset="0"/>
              </a:rPr>
              <a:t>SWOT – матрицы. </a:t>
            </a:r>
            <a:endParaRPr lang="ru-RU" dirty="0">
              <a:solidFill>
                <a:schemeClr val="bg1"/>
              </a:solidFill>
              <a:latin typeface="Times New Roman" pitchFamily="18" charset="0"/>
              <a:cs typeface="Times New Roman" pitchFamily="18"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solidFill>
                  <a:schemeClr val="bg1"/>
                </a:solidFill>
              </a:rPr>
              <a:t>Например, SWOT – анализ организации образования</a:t>
            </a:r>
            <a:endParaRPr lang="ru-RU" sz="3200" dirty="0">
              <a:solidFill>
                <a:schemeClr val="bg1"/>
              </a:solidFill>
            </a:endParaRPr>
          </a:p>
        </p:txBody>
      </p:sp>
      <p:graphicFrame>
        <p:nvGraphicFramePr>
          <p:cNvPr id="4" name="Содержимое 3"/>
          <p:cNvGraphicFramePr>
            <a:graphicFrameLocks noGrp="1"/>
          </p:cNvGraphicFramePr>
          <p:nvPr>
            <p:ph idx="1"/>
          </p:nvPr>
        </p:nvGraphicFramePr>
        <p:xfrm>
          <a:off x="-3" y="1600200"/>
          <a:ext cx="9144002" cy="5364480"/>
        </p:xfrm>
        <a:graphic>
          <a:graphicData uri="http://schemas.openxmlformats.org/drawingml/2006/table">
            <a:tbl>
              <a:tblPr firstRow="1" bandRow="1">
                <a:tableStyleId>{5C22544A-7EE6-4342-B048-85BDC9FD1C3A}</a:tableStyleId>
              </a:tblPr>
              <a:tblGrid>
                <a:gridCol w="4572001"/>
                <a:gridCol w="4572001"/>
              </a:tblGrid>
              <a:tr h="385525">
                <a:tc>
                  <a:txBody>
                    <a:bodyPr/>
                    <a:lstStyle/>
                    <a:p>
                      <a:pPr algn="just"/>
                      <a:r>
                        <a:rPr lang="ru-RU" sz="2000" dirty="0" smtClean="0">
                          <a:latin typeface="Times New Roman" pitchFamily="18" charset="0"/>
                          <a:cs typeface="Times New Roman" pitchFamily="18" charset="0"/>
                        </a:rPr>
                        <a:t>Слабые</a:t>
                      </a:r>
                      <a:endParaRPr lang="ru-RU" sz="2000" dirty="0">
                        <a:latin typeface="Times New Roman" pitchFamily="18" charset="0"/>
                        <a:cs typeface="Times New Roman" pitchFamily="18" charset="0"/>
                      </a:endParaRPr>
                    </a:p>
                  </a:txBody>
                  <a:tcPr/>
                </a:tc>
                <a:tc>
                  <a:txBody>
                    <a:bodyPr/>
                    <a:lstStyle/>
                    <a:p>
                      <a:pPr algn="just"/>
                      <a:r>
                        <a:rPr lang="ru-RU" sz="2000" dirty="0" smtClean="0">
                          <a:latin typeface="Times New Roman" pitchFamily="18" charset="0"/>
                          <a:cs typeface="Times New Roman" pitchFamily="18" charset="0"/>
                        </a:rPr>
                        <a:t>Сильные</a:t>
                      </a:r>
                      <a:endParaRPr lang="ru-RU" sz="2000" dirty="0">
                        <a:latin typeface="Times New Roman" pitchFamily="18" charset="0"/>
                        <a:cs typeface="Times New Roman" pitchFamily="18" charset="0"/>
                      </a:endParaRPr>
                    </a:p>
                  </a:txBody>
                  <a:tcPr/>
                </a:tc>
              </a:tr>
              <a:tr h="4657985">
                <a:tc>
                  <a:txBody>
                    <a:bodyPr/>
                    <a:lstStyle/>
                    <a:p>
                      <a:pPr algn="just"/>
                      <a:r>
                        <a:rPr lang="ru-RU" sz="2000" dirty="0" smtClean="0">
                          <a:latin typeface="Times New Roman" pitchFamily="18" charset="0"/>
                          <a:cs typeface="Times New Roman" pitchFamily="18" charset="0"/>
                        </a:rPr>
                        <a:t>1. Слабое финансирование </a:t>
                      </a:r>
                    </a:p>
                    <a:p>
                      <a:pPr algn="just"/>
                      <a:r>
                        <a:rPr lang="ru-RU" sz="2000" dirty="0" smtClean="0">
                          <a:latin typeface="Times New Roman" pitchFamily="18" charset="0"/>
                          <a:cs typeface="Times New Roman" pitchFamily="18" charset="0"/>
                        </a:rPr>
                        <a:t>2. Понизился качественный </a:t>
                      </a:r>
                    </a:p>
                    <a:p>
                      <a:pPr algn="just"/>
                      <a:r>
                        <a:rPr lang="ru-RU" sz="2000" dirty="0" smtClean="0">
                          <a:latin typeface="Times New Roman" pitchFamily="18" charset="0"/>
                          <a:cs typeface="Times New Roman" pitchFamily="18" charset="0"/>
                        </a:rPr>
                        <a:t>потенциал </a:t>
                      </a:r>
                    </a:p>
                    <a:p>
                      <a:pPr algn="just"/>
                      <a:r>
                        <a:rPr lang="ru-RU" sz="2000" dirty="0" smtClean="0">
                          <a:latin typeface="Times New Roman" pitchFamily="18" charset="0"/>
                          <a:cs typeface="Times New Roman" pitchFamily="18" charset="0"/>
                        </a:rPr>
                        <a:t>3. Средний возраст педагогов </a:t>
                      </a:r>
                    </a:p>
                    <a:p>
                      <a:pPr algn="just"/>
                      <a:r>
                        <a:rPr lang="ru-RU" sz="2000" dirty="0" smtClean="0">
                          <a:latin typeface="Times New Roman" pitchFamily="18" charset="0"/>
                          <a:cs typeface="Times New Roman" pitchFamily="18" charset="0"/>
                        </a:rPr>
                        <a:t>свыше 49 лет </a:t>
                      </a:r>
                    </a:p>
                    <a:p>
                      <a:pPr algn="just"/>
                      <a:r>
                        <a:rPr lang="ru-RU" sz="2000" dirty="0" smtClean="0">
                          <a:latin typeface="Times New Roman" pitchFamily="18" charset="0"/>
                          <a:cs typeface="Times New Roman" pitchFamily="18" charset="0"/>
                        </a:rPr>
                        <a:t>4. Слабая возможность повысить </a:t>
                      </a:r>
                    </a:p>
                    <a:p>
                      <a:pPr algn="just"/>
                      <a:r>
                        <a:rPr lang="ru-RU" sz="2000" dirty="0" smtClean="0">
                          <a:latin typeface="Times New Roman" pitchFamily="18" charset="0"/>
                          <a:cs typeface="Times New Roman" pitchFamily="18" charset="0"/>
                        </a:rPr>
                        <a:t>квалификацию </a:t>
                      </a:r>
                    </a:p>
                    <a:p>
                      <a:pPr algn="just"/>
                      <a:r>
                        <a:rPr lang="ru-RU" sz="2000" dirty="0" smtClean="0">
                          <a:latin typeface="Times New Roman" pitchFamily="18" charset="0"/>
                          <a:cs typeface="Times New Roman" pitchFamily="18" charset="0"/>
                        </a:rPr>
                        <a:t>5. Устаревшая база. </a:t>
                      </a:r>
                    </a:p>
                    <a:p>
                      <a:pPr algn="just"/>
                      <a:r>
                        <a:rPr lang="ru-RU" sz="2000" dirty="0" smtClean="0">
                          <a:latin typeface="Times New Roman" pitchFamily="18" charset="0"/>
                          <a:cs typeface="Times New Roman" pitchFamily="18" charset="0"/>
                        </a:rPr>
                        <a:t>6. Недостаточный уровень квалификации учителей для выполнения отдельных видов работ, внедрения инноваций.  </a:t>
                      </a:r>
                    </a:p>
                    <a:p>
                      <a:pPr algn="just"/>
                      <a:r>
                        <a:rPr lang="ru-RU" sz="2000" dirty="0" smtClean="0">
                          <a:latin typeface="Times New Roman" pitchFamily="18" charset="0"/>
                          <a:cs typeface="Times New Roman" pitchFamily="18" charset="0"/>
                        </a:rPr>
                        <a:t>7. Неэффективная структура управления  школой, препятствующая изменениям в ее </a:t>
                      </a:r>
                    </a:p>
                    <a:p>
                      <a:pPr algn="just"/>
                      <a:r>
                        <a:rPr lang="ru-RU" sz="2000" dirty="0" smtClean="0">
                          <a:latin typeface="Times New Roman" pitchFamily="18" charset="0"/>
                          <a:cs typeface="Times New Roman" pitchFamily="18" charset="0"/>
                        </a:rPr>
                        <a:t>деятельности. </a:t>
                      </a:r>
                      <a:endParaRPr lang="ru-RU" sz="2000" dirty="0">
                        <a:latin typeface="Times New Roman" pitchFamily="18" charset="0"/>
                        <a:cs typeface="Times New Roman" pitchFamily="18" charset="0"/>
                      </a:endParaRPr>
                    </a:p>
                  </a:txBody>
                  <a:tcPr/>
                </a:tc>
                <a:tc>
                  <a:txBody>
                    <a:bodyPr/>
                    <a:lstStyle/>
                    <a:p>
                      <a:pPr algn="just"/>
                      <a:r>
                        <a:rPr lang="ru-RU" sz="2000" dirty="0" smtClean="0">
                          <a:latin typeface="Times New Roman" pitchFamily="18" charset="0"/>
                          <a:cs typeface="Times New Roman" pitchFamily="18" charset="0"/>
                        </a:rPr>
                        <a:t>1. Отработанный учебный план </a:t>
                      </a:r>
                    </a:p>
                    <a:p>
                      <a:pPr algn="just"/>
                      <a:r>
                        <a:rPr lang="ru-RU" sz="2000" dirty="0" smtClean="0">
                          <a:latin typeface="Times New Roman" pitchFamily="18" charset="0"/>
                          <a:cs typeface="Times New Roman" pitchFamily="18" charset="0"/>
                        </a:rPr>
                        <a:t>2. Имеется кадровый потенциал </a:t>
                      </a:r>
                    </a:p>
                    <a:p>
                      <a:pPr algn="just"/>
                      <a:r>
                        <a:rPr lang="ru-RU" sz="2000" dirty="0" smtClean="0">
                          <a:latin typeface="Times New Roman" pitchFamily="18" charset="0"/>
                          <a:cs typeface="Times New Roman" pitchFamily="18" charset="0"/>
                        </a:rPr>
                        <a:t>3. </a:t>
                      </a:r>
                      <a:r>
                        <a:rPr lang="ru-RU" sz="2000" dirty="0" err="1" smtClean="0">
                          <a:latin typeface="Times New Roman" pitchFamily="18" charset="0"/>
                          <a:cs typeface="Times New Roman" pitchFamily="18" charset="0"/>
                        </a:rPr>
                        <a:t>Многопрофильность</a:t>
                      </a:r>
                      <a:r>
                        <a:rPr lang="ru-RU" sz="2000" dirty="0" smtClean="0">
                          <a:latin typeface="Times New Roman" pitchFamily="18" charset="0"/>
                          <a:cs typeface="Times New Roman" pitchFamily="18" charset="0"/>
                        </a:rPr>
                        <a:t> </a:t>
                      </a:r>
                    </a:p>
                    <a:p>
                      <a:pPr algn="just"/>
                      <a:r>
                        <a:rPr lang="ru-RU" sz="2000" dirty="0" smtClean="0">
                          <a:latin typeface="Times New Roman" pitchFamily="18" charset="0"/>
                          <a:cs typeface="Times New Roman" pitchFamily="18" charset="0"/>
                        </a:rPr>
                        <a:t>4. Имеется возможность зарабатывать средства. </a:t>
                      </a:r>
                    </a:p>
                    <a:p>
                      <a:pPr algn="just"/>
                      <a:r>
                        <a:rPr lang="ru-RU" sz="2000" dirty="0" smtClean="0">
                          <a:latin typeface="Times New Roman" pitchFamily="18" charset="0"/>
                          <a:cs typeface="Times New Roman" pitchFamily="18" charset="0"/>
                        </a:rPr>
                        <a:t>5. Сплоченность и работоспособность педагогического коллектива.  </a:t>
                      </a:r>
                    </a:p>
                    <a:p>
                      <a:pPr algn="just"/>
                      <a:r>
                        <a:rPr lang="ru-RU" sz="2000" dirty="0" smtClean="0">
                          <a:latin typeface="Times New Roman" pitchFamily="18" charset="0"/>
                          <a:cs typeface="Times New Roman" pitchFamily="18" charset="0"/>
                        </a:rPr>
                        <a:t>6. На базе школы существует </a:t>
                      </a:r>
                      <a:r>
                        <a:rPr lang="ru-RU" sz="2000" dirty="0" err="1" smtClean="0">
                          <a:latin typeface="Times New Roman" pitchFamily="18" charset="0"/>
                          <a:cs typeface="Times New Roman" pitchFamily="18" charset="0"/>
                        </a:rPr>
                        <a:t>медико‐психологический</a:t>
                      </a:r>
                      <a:r>
                        <a:rPr lang="ru-RU" sz="2000" baseline="0"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реабилитационный центр. </a:t>
                      </a:r>
                      <a:endParaRPr lang="ru-RU" sz="2000" dirty="0">
                        <a:latin typeface="Times New Roman" pitchFamily="18" charset="0"/>
                        <a:cs typeface="Times New Roman" pitchFamily="18" charset="0"/>
                      </a:endParaRPr>
                    </a:p>
                  </a:txBody>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928718"/>
            <a:ext cx="8229600" cy="285752"/>
          </a:xfrm>
        </p:spPr>
        <p:txBody>
          <a:bodyPr>
            <a:normAutofit fontScale="90000"/>
          </a:bodyPr>
          <a:lstStyle/>
          <a:p>
            <a:endParaRPr lang="ru-RU" dirty="0"/>
          </a:p>
        </p:txBody>
      </p:sp>
      <p:sp>
        <p:nvSpPr>
          <p:cNvPr id="3" name="Содержимое 2"/>
          <p:cNvSpPr>
            <a:spLocks noGrp="1"/>
          </p:cNvSpPr>
          <p:nvPr>
            <p:ph idx="1"/>
          </p:nvPr>
        </p:nvSpPr>
        <p:spPr>
          <a:xfrm>
            <a:off x="457200" y="214290"/>
            <a:ext cx="8229600" cy="6429420"/>
          </a:xfrm>
        </p:spPr>
        <p:txBody>
          <a:bodyPr>
            <a:noAutofit/>
          </a:bodyPr>
          <a:lstStyle/>
          <a:p>
            <a:pPr algn="just">
              <a:buNone/>
            </a:pPr>
            <a:r>
              <a:rPr lang="ru-RU" sz="2400" dirty="0" smtClean="0">
                <a:solidFill>
                  <a:schemeClr val="bg1"/>
                </a:solidFill>
                <a:latin typeface="Times New Roman" pitchFamily="18" charset="0"/>
                <a:cs typeface="Times New Roman" pitchFamily="18" charset="0"/>
              </a:rPr>
              <a:t>		</a:t>
            </a:r>
            <a:r>
              <a:rPr lang="ru-RU" sz="2000" b="1" dirty="0" err="1" smtClean="0">
                <a:solidFill>
                  <a:schemeClr val="bg1"/>
                </a:solidFill>
                <a:latin typeface="Times New Roman" pitchFamily="18" charset="0"/>
                <a:cs typeface="Times New Roman" pitchFamily="18" charset="0"/>
              </a:rPr>
              <a:t>Конаржевский</a:t>
            </a:r>
            <a:r>
              <a:rPr lang="ru-RU" sz="2000" b="1" dirty="0" smtClean="0">
                <a:solidFill>
                  <a:schemeClr val="bg1"/>
                </a:solidFill>
                <a:latin typeface="Times New Roman" pitchFamily="18" charset="0"/>
                <a:cs typeface="Times New Roman" pitchFamily="18" charset="0"/>
              </a:rPr>
              <a:t> Ю.А. </a:t>
            </a:r>
            <a:r>
              <a:rPr lang="ru-RU" sz="2000" dirty="0" smtClean="0">
                <a:solidFill>
                  <a:schemeClr val="bg1"/>
                </a:solidFill>
                <a:latin typeface="Times New Roman" pitchFamily="18" charset="0"/>
                <a:cs typeface="Times New Roman" pitchFamily="18" charset="0"/>
              </a:rPr>
              <a:t>рассматривает педагогический анализ как </a:t>
            </a:r>
            <a:r>
              <a:rPr lang="ru-RU" sz="2000" b="1" dirty="0" smtClean="0">
                <a:solidFill>
                  <a:schemeClr val="bg1"/>
                </a:solidFill>
                <a:latin typeface="Times New Roman" pitchFamily="18" charset="0"/>
                <a:cs typeface="Times New Roman" pitchFamily="18" charset="0"/>
              </a:rPr>
              <a:t>функцию  менеджера  образования</a:t>
            </a:r>
            <a:r>
              <a:rPr lang="ru-RU" sz="2000" dirty="0" smtClean="0">
                <a:solidFill>
                  <a:schemeClr val="bg1"/>
                </a:solidFill>
                <a:latin typeface="Times New Roman" pitchFamily="18" charset="0"/>
                <a:cs typeface="Times New Roman" pitchFamily="18" charset="0"/>
              </a:rPr>
              <a:t>,  направленную  на  изучение состояния,  тенденций  развития,  объективную  оценку результатов  учебно‐воспитательного  процесса  и  выработку  на этой  основе  рекомендаций  по  упорядочиванию  системы  или переводу ее в более высокое качественное состояние.  </a:t>
            </a:r>
          </a:p>
          <a:p>
            <a:pPr algn="just">
              <a:buNone/>
            </a:pPr>
            <a:r>
              <a:rPr lang="ru-RU" sz="2400" dirty="0">
                <a:solidFill>
                  <a:schemeClr val="bg1"/>
                </a:solidFill>
                <a:latin typeface="Times New Roman" pitchFamily="18" charset="0"/>
                <a:cs typeface="Times New Roman" pitchFamily="18" charset="0"/>
              </a:rPr>
              <a:t>	</a:t>
            </a:r>
            <a:r>
              <a:rPr lang="ru-RU" sz="2400" dirty="0" smtClean="0">
                <a:solidFill>
                  <a:schemeClr val="bg1"/>
                </a:solidFill>
                <a:latin typeface="Times New Roman" pitchFamily="18" charset="0"/>
                <a:cs typeface="Times New Roman" pitchFamily="18" charset="0"/>
              </a:rPr>
              <a:t>	Педагогический  анализ  </a:t>
            </a:r>
            <a:r>
              <a:rPr lang="ru-RU" sz="2400" dirty="0" err="1" smtClean="0">
                <a:solidFill>
                  <a:schemeClr val="bg1"/>
                </a:solidFill>
                <a:latin typeface="Times New Roman" pitchFamily="18" charset="0"/>
                <a:cs typeface="Times New Roman" pitchFamily="18" charset="0"/>
              </a:rPr>
              <a:t>внутришкольного</a:t>
            </a:r>
            <a:r>
              <a:rPr lang="ru-RU" sz="2400" dirty="0" smtClean="0">
                <a:solidFill>
                  <a:schemeClr val="bg1"/>
                </a:solidFill>
                <a:latin typeface="Times New Roman" pitchFamily="18" charset="0"/>
                <a:cs typeface="Times New Roman" pitchFamily="18" charset="0"/>
              </a:rPr>
              <a:t>  управления </a:t>
            </a:r>
            <a:r>
              <a:rPr lang="ru-RU" sz="2400" b="1" dirty="0" smtClean="0">
                <a:solidFill>
                  <a:schemeClr val="bg1"/>
                </a:solidFill>
                <a:latin typeface="Times New Roman" pitchFamily="18" charset="0"/>
                <a:cs typeface="Times New Roman" pitchFamily="18" charset="0"/>
              </a:rPr>
              <a:t>исследует:  </a:t>
            </a:r>
          </a:p>
          <a:p>
            <a:pPr algn="just">
              <a:buNone/>
            </a:pPr>
            <a:r>
              <a:rPr lang="ru-RU" sz="2400" dirty="0">
                <a:solidFill>
                  <a:schemeClr val="bg1"/>
                </a:solidFill>
                <a:latin typeface="Times New Roman" pitchFamily="18" charset="0"/>
                <a:cs typeface="Times New Roman" pitchFamily="18" charset="0"/>
              </a:rPr>
              <a:t>-</a:t>
            </a:r>
            <a:r>
              <a:rPr lang="ru-RU" sz="2400" dirty="0" smtClean="0">
                <a:solidFill>
                  <a:schemeClr val="bg1"/>
                </a:solidFill>
                <a:latin typeface="Times New Roman" pitchFamily="18" charset="0"/>
                <a:cs typeface="Times New Roman" pitchFamily="18" charset="0"/>
              </a:rPr>
              <a:t>результаты  учебной  и  воспитательной  работы, </a:t>
            </a:r>
          </a:p>
          <a:p>
            <a:pPr algn="just">
              <a:buFontTx/>
              <a:buChar char="-"/>
            </a:pPr>
            <a:r>
              <a:rPr lang="ru-RU" sz="2400" dirty="0" smtClean="0">
                <a:solidFill>
                  <a:schemeClr val="bg1"/>
                </a:solidFill>
                <a:latin typeface="Times New Roman" pitchFamily="18" charset="0"/>
                <a:cs typeface="Times New Roman" pitchFamily="18" charset="0"/>
              </a:rPr>
              <a:t>изучает  внешние  связи  школы,  влияющие  на  ее  деятельность, </a:t>
            </a:r>
          </a:p>
          <a:p>
            <a:pPr algn="just">
              <a:buFontTx/>
              <a:buChar char="-"/>
            </a:pPr>
            <a:r>
              <a:rPr lang="ru-RU" sz="2400" dirty="0" smtClean="0">
                <a:solidFill>
                  <a:schemeClr val="bg1"/>
                </a:solidFill>
                <a:latin typeface="Times New Roman" pitchFamily="18" charset="0"/>
                <a:cs typeface="Times New Roman" pitchFamily="18" charset="0"/>
              </a:rPr>
              <a:t>перспективы  развития  учебно‐воспитательного  процесса, педагогического  и  ученического  коллективов  на  планируемый год.</a:t>
            </a:r>
          </a:p>
          <a:p>
            <a:pPr algn="just">
              <a:buNone/>
            </a:pPr>
            <a:r>
              <a:rPr lang="ru-RU" sz="2400" dirty="0">
                <a:solidFill>
                  <a:schemeClr val="bg1"/>
                </a:solidFill>
                <a:latin typeface="Times New Roman" pitchFamily="18" charset="0"/>
                <a:cs typeface="Times New Roman" pitchFamily="18" charset="0"/>
              </a:rPr>
              <a:t>	</a:t>
            </a:r>
            <a:r>
              <a:rPr lang="ru-RU" sz="2400" dirty="0" smtClean="0">
                <a:solidFill>
                  <a:schemeClr val="bg1"/>
                </a:solidFill>
                <a:latin typeface="Times New Roman" pitchFamily="18" charset="0"/>
                <a:cs typeface="Times New Roman" pitchFamily="18" charset="0"/>
              </a:rPr>
              <a:t>	</a:t>
            </a:r>
            <a:r>
              <a:rPr lang="ru-RU" sz="2400" i="1" dirty="0" smtClean="0">
                <a:solidFill>
                  <a:schemeClr val="bg1"/>
                </a:solidFill>
                <a:latin typeface="Times New Roman" pitchFamily="18" charset="0"/>
                <a:cs typeface="Times New Roman" pitchFamily="18" charset="0"/>
              </a:rPr>
              <a:t>Результаты  комплексного  анализа,  выводы,  сделанные  на его  основе,  составляют  одну  из  научных  исходных  баз  для управления</a:t>
            </a:r>
            <a:endParaRPr lang="ru-RU" sz="2400" i="1" dirty="0">
              <a:solidFill>
                <a:schemeClr val="bg1"/>
              </a:solidFill>
              <a:latin typeface="Times New Roman" pitchFamily="18" charset="0"/>
              <a:cs typeface="Times New Roman" pitchFamily="18"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71528"/>
            <a:ext cx="8229600" cy="214314"/>
          </a:xfrm>
        </p:spPr>
        <p:txBody>
          <a:bodyPr>
            <a:normAutofit fontScale="90000"/>
          </a:bodyPr>
          <a:lstStyle/>
          <a:p>
            <a:endParaRPr lang="ru-RU" dirty="0"/>
          </a:p>
        </p:txBody>
      </p:sp>
      <p:graphicFrame>
        <p:nvGraphicFramePr>
          <p:cNvPr id="4" name="Содержимое 3"/>
          <p:cNvGraphicFramePr>
            <a:graphicFrameLocks noGrp="1"/>
          </p:cNvGraphicFramePr>
          <p:nvPr>
            <p:ph idx="1"/>
          </p:nvPr>
        </p:nvGraphicFramePr>
        <p:xfrm>
          <a:off x="457200" y="285750"/>
          <a:ext cx="8229600" cy="6400800"/>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algn="just"/>
                      <a:r>
                        <a:rPr lang="ru-RU" sz="2400" dirty="0" smtClean="0">
                          <a:latin typeface="Times New Roman" pitchFamily="18" charset="0"/>
                          <a:cs typeface="Times New Roman" pitchFamily="18" charset="0"/>
                        </a:rPr>
                        <a:t>Опасности</a:t>
                      </a:r>
                      <a:endParaRPr lang="ru-RU" sz="2400" dirty="0">
                        <a:latin typeface="Times New Roman" pitchFamily="18" charset="0"/>
                        <a:cs typeface="Times New Roman" pitchFamily="18" charset="0"/>
                      </a:endParaRPr>
                    </a:p>
                  </a:txBody>
                  <a:tcPr/>
                </a:tc>
                <a:tc>
                  <a:txBody>
                    <a:bodyPr/>
                    <a:lstStyle/>
                    <a:p>
                      <a:pPr algn="just"/>
                      <a:r>
                        <a:rPr lang="ru-RU" sz="2400" dirty="0" smtClean="0">
                          <a:latin typeface="Times New Roman" pitchFamily="18" charset="0"/>
                          <a:cs typeface="Times New Roman" pitchFamily="18" charset="0"/>
                        </a:rPr>
                        <a:t>Возможности</a:t>
                      </a:r>
                      <a:endParaRPr lang="ru-RU" sz="2400" dirty="0">
                        <a:latin typeface="Times New Roman" pitchFamily="18" charset="0"/>
                        <a:cs typeface="Times New Roman" pitchFamily="18" charset="0"/>
                      </a:endParaRPr>
                    </a:p>
                  </a:txBody>
                  <a:tcPr/>
                </a:tc>
              </a:tr>
              <a:tr h="370840">
                <a:tc>
                  <a:txBody>
                    <a:bodyPr/>
                    <a:lstStyle/>
                    <a:p>
                      <a:pPr algn="just"/>
                      <a:r>
                        <a:rPr lang="ru-RU" sz="2400" dirty="0" smtClean="0">
                          <a:latin typeface="Times New Roman" pitchFamily="18" charset="0"/>
                          <a:cs typeface="Times New Roman" pitchFamily="18" charset="0"/>
                        </a:rPr>
                        <a:t>1. Большая конкуренция </a:t>
                      </a:r>
                    </a:p>
                    <a:p>
                      <a:pPr algn="just"/>
                      <a:r>
                        <a:rPr lang="ru-RU" sz="2400" dirty="0" smtClean="0">
                          <a:latin typeface="Times New Roman" pitchFamily="18" charset="0"/>
                          <a:cs typeface="Times New Roman" pitchFamily="18" charset="0"/>
                        </a:rPr>
                        <a:t>2. Слабая база практического </a:t>
                      </a:r>
                    </a:p>
                    <a:p>
                      <a:pPr algn="just"/>
                      <a:r>
                        <a:rPr lang="ru-RU" sz="2400" dirty="0" smtClean="0">
                          <a:latin typeface="Times New Roman" pitchFamily="18" charset="0"/>
                          <a:cs typeface="Times New Roman" pitchFamily="18" charset="0"/>
                        </a:rPr>
                        <a:t>обучения и материального </a:t>
                      </a:r>
                    </a:p>
                    <a:p>
                      <a:pPr algn="just"/>
                      <a:r>
                        <a:rPr lang="ru-RU" sz="2400" dirty="0" smtClean="0">
                          <a:latin typeface="Times New Roman" pitchFamily="18" charset="0"/>
                          <a:cs typeface="Times New Roman" pitchFamily="18" charset="0"/>
                        </a:rPr>
                        <a:t>обеспечения. </a:t>
                      </a:r>
                    </a:p>
                    <a:p>
                      <a:pPr algn="just"/>
                      <a:r>
                        <a:rPr lang="ru-RU" sz="2400" dirty="0" smtClean="0">
                          <a:latin typeface="Times New Roman" pitchFamily="18" charset="0"/>
                          <a:cs typeface="Times New Roman" pitchFamily="18" charset="0"/>
                        </a:rPr>
                        <a:t>3. Неблагоприятная </a:t>
                      </a:r>
                    </a:p>
                    <a:p>
                      <a:pPr algn="just"/>
                      <a:r>
                        <a:rPr lang="ru-RU" sz="2400" dirty="0" smtClean="0">
                          <a:latin typeface="Times New Roman" pitchFamily="18" charset="0"/>
                          <a:cs typeface="Times New Roman" pitchFamily="18" charset="0"/>
                        </a:rPr>
                        <a:t>экологическая обстановка, </a:t>
                      </a:r>
                    </a:p>
                    <a:p>
                      <a:pPr algn="just"/>
                      <a:r>
                        <a:rPr lang="ru-RU" sz="2400" dirty="0" smtClean="0">
                          <a:latin typeface="Times New Roman" pitchFamily="18" charset="0"/>
                          <a:cs typeface="Times New Roman" pitchFamily="18" charset="0"/>
                        </a:rPr>
                        <a:t>способствующая росту </a:t>
                      </a:r>
                    </a:p>
                    <a:p>
                      <a:pPr algn="just"/>
                      <a:r>
                        <a:rPr lang="ru-RU" sz="2400" dirty="0" smtClean="0">
                          <a:latin typeface="Times New Roman" pitchFamily="18" charset="0"/>
                          <a:cs typeface="Times New Roman" pitchFamily="18" charset="0"/>
                        </a:rPr>
                        <a:t>заболеваемости</a:t>
                      </a:r>
                      <a:r>
                        <a:rPr lang="ru-RU" sz="2400" baseline="0" dirty="0" smtClean="0">
                          <a:latin typeface="Times New Roman" pitchFamily="18" charset="0"/>
                          <a:cs typeface="Times New Roman" pitchFamily="18" charset="0"/>
                        </a:rPr>
                        <a:t> </a:t>
                      </a:r>
                      <a:r>
                        <a:rPr lang="ru-RU" sz="2400" dirty="0" smtClean="0">
                          <a:latin typeface="Times New Roman" pitchFamily="18" charset="0"/>
                          <a:cs typeface="Times New Roman" pitchFamily="18" charset="0"/>
                        </a:rPr>
                        <a:t>обучающихся. </a:t>
                      </a:r>
                      <a:endParaRPr lang="ru-RU" sz="2400" dirty="0">
                        <a:latin typeface="Times New Roman" pitchFamily="18" charset="0"/>
                        <a:cs typeface="Times New Roman" pitchFamily="18" charset="0"/>
                      </a:endParaRPr>
                    </a:p>
                  </a:txBody>
                  <a:tcPr/>
                </a:tc>
                <a:tc>
                  <a:txBody>
                    <a:bodyPr/>
                    <a:lstStyle/>
                    <a:p>
                      <a:pPr algn="just"/>
                      <a:r>
                        <a:rPr lang="ru-RU" sz="2400" dirty="0" smtClean="0">
                          <a:latin typeface="Times New Roman" pitchFamily="18" charset="0"/>
                          <a:cs typeface="Times New Roman" pitchFamily="18" charset="0"/>
                        </a:rPr>
                        <a:t>1. Дальнейшее развитие </a:t>
                      </a:r>
                    </a:p>
                    <a:p>
                      <a:pPr algn="just"/>
                      <a:r>
                        <a:rPr lang="ru-RU" sz="2400" dirty="0" smtClean="0">
                          <a:latin typeface="Times New Roman" pitchFamily="18" charset="0"/>
                          <a:cs typeface="Times New Roman" pitchFamily="18" charset="0"/>
                        </a:rPr>
                        <a:t>международных отношений </a:t>
                      </a:r>
                    </a:p>
                    <a:p>
                      <a:pPr algn="just"/>
                      <a:r>
                        <a:rPr lang="ru-RU" sz="2400" dirty="0" smtClean="0">
                          <a:latin typeface="Times New Roman" pitchFamily="18" charset="0"/>
                          <a:cs typeface="Times New Roman" pitchFamily="18" charset="0"/>
                        </a:rPr>
                        <a:t>2. Разработка новых </a:t>
                      </a:r>
                    </a:p>
                    <a:p>
                      <a:pPr algn="just"/>
                      <a:r>
                        <a:rPr lang="ru-RU" sz="2400" dirty="0" smtClean="0">
                          <a:latin typeface="Times New Roman" pitchFamily="18" charset="0"/>
                          <a:cs typeface="Times New Roman" pitchFamily="18" charset="0"/>
                        </a:rPr>
                        <a:t>информационных и </a:t>
                      </a:r>
                    </a:p>
                    <a:p>
                      <a:pPr algn="just"/>
                      <a:r>
                        <a:rPr lang="ru-RU" sz="2400" dirty="0" smtClean="0">
                          <a:latin typeface="Times New Roman" pitchFamily="18" charset="0"/>
                          <a:cs typeface="Times New Roman" pitchFamily="18" charset="0"/>
                        </a:rPr>
                        <a:t>педагогических технологий. </a:t>
                      </a:r>
                    </a:p>
                    <a:p>
                      <a:pPr algn="just"/>
                      <a:r>
                        <a:rPr lang="ru-RU" sz="2400" dirty="0" smtClean="0">
                          <a:latin typeface="Times New Roman" pitchFamily="18" charset="0"/>
                          <a:cs typeface="Times New Roman" pitchFamily="18" charset="0"/>
                        </a:rPr>
                        <a:t>3. Возможности изучения опыта инновационной деятельности других школ города.  </a:t>
                      </a:r>
                    </a:p>
                    <a:p>
                      <a:pPr algn="just"/>
                      <a:r>
                        <a:rPr lang="ru-RU" sz="2400" dirty="0" smtClean="0">
                          <a:latin typeface="Times New Roman" pitchFamily="18" charset="0"/>
                          <a:cs typeface="Times New Roman" pitchFamily="18" charset="0"/>
                        </a:rPr>
                        <a:t>4. Конкурсы проектов, проводимые в области образования различными фондами и организациями, </a:t>
                      </a:r>
                    </a:p>
                    <a:p>
                      <a:pPr algn="just"/>
                      <a:r>
                        <a:rPr lang="ru-RU" sz="2400" dirty="0" smtClean="0">
                          <a:latin typeface="Times New Roman" pitchFamily="18" charset="0"/>
                          <a:cs typeface="Times New Roman" pitchFamily="18" charset="0"/>
                        </a:rPr>
                        <a:t>могут оказать финансовую и </a:t>
                      </a:r>
                    </a:p>
                    <a:p>
                      <a:pPr algn="just"/>
                      <a:r>
                        <a:rPr lang="ru-RU" sz="2400" dirty="0" smtClean="0">
                          <a:latin typeface="Times New Roman" pitchFamily="18" charset="0"/>
                          <a:cs typeface="Times New Roman" pitchFamily="18" charset="0"/>
                        </a:rPr>
                        <a:t>организационную поддержку в реализации планов школы. </a:t>
                      </a:r>
                      <a:endParaRPr lang="ru-RU" sz="2400" dirty="0">
                        <a:latin typeface="Times New Roman" pitchFamily="18" charset="0"/>
                        <a:cs typeface="Times New Roman" pitchFamily="18" charset="0"/>
                      </a:endParaRPr>
                    </a:p>
                  </a:txBody>
                  <a:tcPr/>
                </a:tc>
              </a:tr>
            </a:tbl>
          </a:graphicData>
        </a:graphic>
      </p:graphicFrame>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4338"/>
            <a:ext cx="8229600" cy="71438"/>
          </a:xfrm>
        </p:spPr>
        <p:txBody>
          <a:bodyPr>
            <a:normAutofit fontScale="90000"/>
          </a:bodyPr>
          <a:lstStyle/>
          <a:p>
            <a:endParaRPr lang="ru-RU" dirty="0"/>
          </a:p>
        </p:txBody>
      </p:sp>
      <p:sp>
        <p:nvSpPr>
          <p:cNvPr id="3" name="Содержимое 2"/>
          <p:cNvSpPr>
            <a:spLocks noGrp="1"/>
          </p:cNvSpPr>
          <p:nvPr>
            <p:ph idx="1"/>
          </p:nvPr>
        </p:nvSpPr>
        <p:spPr>
          <a:xfrm>
            <a:off x="457200" y="214290"/>
            <a:ext cx="8229600" cy="6500858"/>
          </a:xfrm>
        </p:spPr>
        <p:txBody>
          <a:bodyPr>
            <a:normAutofit lnSpcReduction="10000"/>
          </a:bodyPr>
          <a:lstStyle/>
          <a:p>
            <a:pPr algn="just">
              <a:buNone/>
            </a:pPr>
            <a:r>
              <a:rPr lang="ru-RU" dirty="0" smtClean="0">
                <a:solidFill>
                  <a:schemeClr val="bg1"/>
                </a:solidFill>
                <a:latin typeface="Times New Roman" pitchFamily="18" charset="0"/>
                <a:cs typeface="Times New Roman" pitchFamily="18" charset="0"/>
              </a:rPr>
              <a:t>		</a:t>
            </a:r>
          </a:p>
          <a:p>
            <a:pPr algn="just">
              <a:buNone/>
            </a:pPr>
            <a:endParaRPr lang="ru-RU" dirty="0" smtClean="0">
              <a:solidFill>
                <a:schemeClr val="bg1"/>
              </a:solidFill>
              <a:latin typeface="Times New Roman" pitchFamily="18" charset="0"/>
              <a:cs typeface="Times New Roman" pitchFamily="18" charset="0"/>
            </a:endParaRPr>
          </a:p>
          <a:p>
            <a:pPr algn="just">
              <a:buNone/>
            </a:pPr>
            <a:r>
              <a:rPr lang="ru-RU" dirty="0" smtClean="0">
                <a:solidFill>
                  <a:schemeClr val="bg1"/>
                </a:solidFill>
                <a:latin typeface="Times New Roman" pitchFamily="18" charset="0"/>
                <a:cs typeface="Times New Roman" pitchFamily="18" charset="0"/>
              </a:rPr>
              <a:t>		</a:t>
            </a:r>
          </a:p>
          <a:p>
            <a:pPr algn="just">
              <a:buNone/>
            </a:pPr>
            <a:endParaRPr lang="ru-RU" dirty="0" smtClean="0">
              <a:solidFill>
                <a:schemeClr val="bg1"/>
              </a:solidFill>
              <a:latin typeface="Times New Roman" pitchFamily="18" charset="0"/>
              <a:cs typeface="Times New Roman" pitchFamily="18" charset="0"/>
            </a:endParaRPr>
          </a:p>
          <a:p>
            <a:pPr algn="just">
              <a:buNone/>
            </a:pPr>
            <a:r>
              <a:rPr lang="ru-RU" dirty="0" smtClean="0">
                <a:solidFill>
                  <a:schemeClr val="bg1"/>
                </a:solidFill>
                <a:latin typeface="Times New Roman" pitchFamily="18" charset="0"/>
                <a:cs typeface="Times New Roman" pitchFamily="18" charset="0"/>
              </a:rPr>
              <a:t>		</a:t>
            </a:r>
          </a:p>
          <a:p>
            <a:pPr algn="just">
              <a:buNone/>
            </a:pPr>
            <a:endParaRPr lang="ru-RU" dirty="0" smtClean="0">
              <a:solidFill>
                <a:schemeClr val="bg1"/>
              </a:solidFill>
              <a:latin typeface="Times New Roman" pitchFamily="18" charset="0"/>
              <a:cs typeface="Times New Roman" pitchFamily="18" charset="0"/>
            </a:endParaRPr>
          </a:p>
          <a:p>
            <a:pPr algn="just">
              <a:buNone/>
            </a:pPr>
            <a:r>
              <a:rPr lang="ru-RU" dirty="0" smtClean="0">
                <a:solidFill>
                  <a:schemeClr val="bg1"/>
                </a:solidFill>
                <a:latin typeface="Times New Roman" pitchFamily="18" charset="0"/>
                <a:cs typeface="Times New Roman" pitchFamily="18" charset="0"/>
              </a:rPr>
              <a:t>				Таким  </a:t>
            </a:r>
            <a:r>
              <a:rPr lang="ru-RU" dirty="0" smtClean="0">
                <a:solidFill>
                  <a:schemeClr val="bg1"/>
                </a:solidFill>
                <a:latin typeface="Times New Roman" pitchFamily="18" charset="0"/>
                <a:cs typeface="Times New Roman" pitchFamily="18" charset="0"/>
              </a:rPr>
              <a:t>образом,  SWOT  –  анализ  позволяет  оценить  влияние </a:t>
            </a:r>
            <a:r>
              <a:rPr lang="ru-RU" dirty="0" smtClean="0">
                <a:solidFill>
                  <a:schemeClr val="bg1"/>
                </a:solidFill>
                <a:latin typeface="Times New Roman" pitchFamily="18" charset="0"/>
                <a:cs typeface="Times New Roman" pitchFamily="18" charset="0"/>
              </a:rPr>
              <a:t>внешней </a:t>
            </a:r>
            <a:r>
              <a:rPr lang="ru-RU" dirty="0" smtClean="0">
                <a:solidFill>
                  <a:schemeClr val="bg1"/>
                </a:solidFill>
                <a:latin typeface="Times New Roman" pitchFamily="18" charset="0"/>
                <a:cs typeface="Times New Roman" pitchFamily="18" charset="0"/>
              </a:rPr>
              <a:t>среды на </a:t>
            </a:r>
            <a:r>
              <a:rPr lang="ru-RU" dirty="0" smtClean="0">
                <a:solidFill>
                  <a:schemeClr val="bg1"/>
                </a:solidFill>
                <a:latin typeface="Times New Roman" pitchFamily="18" charset="0"/>
                <a:cs typeface="Times New Roman" pitchFamily="18" charset="0"/>
              </a:rPr>
              <a:t>ОО</a:t>
            </a:r>
            <a:r>
              <a:rPr lang="ru-RU" dirty="0" smtClean="0">
                <a:solidFill>
                  <a:schemeClr val="bg1"/>
                </a:solidFill>
                <a:latin typeface="Times New Roman" pitchFamily="18" charset="0"/>
                <a:cs typeface="Times New Roman" pitchFamily="18" charset="0"/>
              </a:rPr>
              <a:t>, </a:t>
            </a:r>
            <a:r>
              <a:rPr lang="ru-RU" dirty="0" smtClean="0">
                <a:solidFill>
                  <a:schemeClr val="bg1"/>
                </a:solidFill>
                <a:latin typeface="Times New Roman" pitchFamily="18" charset="0"/>
                <a:cs typeface="Times New Roman" pitchFamily="18" charset="0"/>
              </a:rPr>
              <a:t>определить ресурсы образовательного </a:t>
            </a:r>
            <a:r>
              <a:rPr lang="ru-RU" dirty="0" smtClean="0">
                <a:solidFill>
                  <a:schemeClr val="bg1"/>
                </a:solidFill>
                <a:latin typeface="Times New Roman" pitchFamily="18" charset="0"/>
                <a:cs typeface="Times New Roman" pitchFamily="18" charset="0"/>
              </a:rPr>
              <a:t>учреждения  </a:t>
            </a:r>
            <a:r>
              <a:rPr lang="ru-RU" dirty="0" smtClean="0">
                <a:solidFill>
                  <a:schemeClr val="bg1"/>
                </a:solidFill>
                <a:latin typeface="Times New Roman" pitchFamily="18" charset="0"/>
                <a:cs typeface="Times New Roman" pitchFamily="18" charset="0"/>
              </a:rPr>
              <a:t>и  разработать  комплекс  мероприятий  по </a:t>
            </a:r>
          </a:p>
          <a:p>
            <a:pPr algn="just">
              <a:buNone/>
            </a:pPr>
            <a:r>
              <a:rPr lang="ru-RU" dirty="0" smtClean="0">
                <a:solidFill>
                  <a:schemeClr val="bg1"/>
                </a:solidFill>
                <a:latin typeface="Times New Roman" pitchFamily="18" charset="0"/>
                <a:cs typeface="Times New Roman" pitchFamily="18" charset="0"/>
              </a:rPr>
              <a:t>	совершенствованию </a:t>
            </a:r>
            <a:r>
              <a:rPr lang="ru-RU" dirty="0" smtClean="0">
                <a:solidFill>
                  <a:schemeClr val="bg1"/>
                </a:solidFill>
                <a:latin typeface="Times New Roman" pitchFamily="18" charset="0"/>
                <a:cs typeface="Times New Roman" pitchFamily="18" charset="0"/>
              </a:rPr>
              <a:t>его деятельности. </a:t>
            </a:r>
            <a:endParaRPr lang="ru-RU" dirty="0">
              <a:solidFill>
                <a:schemeClr val="bg1"/>
              </a:solidFill>
              <a:latin typeface="Times New Roman" pitchFamily="18" charset="0"/>
              <a:cs typeface="Times New Roman" pitchFamily="18" charset="0"/>
            </a:endParaRPr>
          </a:p>
        </p:txBody>
      </p:sp>
      <p:pic>
        <p:nvPicPr>
          <p:cNvPr id="4" name="Рисунок 3" descr="вопр-1.jpg"/>
          <p:cNvPicPr>
            <a:picLocks noChangeAspect="1"/>
          </p:cNvPicPr>
          <p:nvPr/>
        </p:nvPicPr>
        <p:blipFill>
          <a:blip r:embed="rId2"/>
          <a:stretch>
            <a:fillRect/>
          </a:stretch>
        </p:blipFill>
        <p:spPr>
          <a:xfrm>
            <a:off x="0" y="-285776"/>
            <a:ext cx="3114680" cy="3929090"/>
          </a:xfrm>
          <a:prstGeom prst="rect">
            <a:avLst/>
          </a:prstGeom>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4290"/>
            <a:ext cx="8229600" cy="1928826"/>
          </a:xfrm>
        </p:spPr>
        <p:txBody>
          <a:bodyPr>
            <a:normAutofit/>
          </a:bodyPr>
          <a:lstStyle/>
          <a:p>
            <a:r>
              <a:rPr lang="ru-RU" sz="2400" dirty="0" smtClean="0">
                <a:solidFill>
                  <a:schemeClr val="bg1"/>
                </a:solidFill>
              </a:rPr>
              <a:t>Выявить  причины  сбоев  можно  воспользоваться  следующей таблицей и определить комплекс оперативных действий по выходу из сложившейся ситуации </a:t>
            </a:r>
            <a:endParaRPr lang="ru-RU" sz="2400" dirty="0">
              <a:solidFill>
                <a:schemeClr val="bg1"/>
              </a:solidFill>
            </a:endParaRPr>
          </a:p>
        </p:txBody>
      </p:sp>
      <p:graphicFrame>
        <p:nvGraphicFramePr>
          <p:cNvPr id="5" name="Содержимое 4"/>
          <p:cNvGraphicFramePr>
            <a:graphicFrameLocks noGrp="1"/>
          </p:cNvGraphicFramePr>
          <p:nvPr>
            <p:ph idx="1"/>
          </p:nvPr>
        </p:nvGraphicFramePr>
        <p:xfrm>
          <a:off x="457200" y="2643188"/>
          <a:ext cx="8229600" cy="411480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pPr algn="just"/>
                      <a:r>
                        <a:rPr lang="ru-RU" sz="2800" dirty="0" smtClean="0">
                          <a:solidFill>
                            <a:schemeClr val="bg1"/>
                          </a:solidFill>
                          <a:latin typeface="Times New Roman" pitchFamily="18" charset="0"/>
                          <a:cs typeface="Times New Roman" pitchFamily="18" charset="0"/>
                        </a:rPr>
                        <a:t>Анализ причин, </a:t>
                      </a:r>
                    </a:p>
                    <a:p>
                      <a:pPr algn="just"/>
                      <a:r>
                        <a:rPr lang="ru-RU" sz="2800" dirty="0" smtClean="0">
                          <a:solidFill>
                            <a:schemeClr val="bg1"/>
                          </a:solidFill>
                          <a:latin typeface="Times New Roman" pitchFamily="18" charset="0"/>
                          <a:cs typeface="Times New Roman" pitchFamily="18" charset="0"/>
                        </a:rPr>
                        <a:t>вызывающих сбой в </a:t>
                      </a:r>
                    </a:p>
                    <a:p>
                      <a:pPr algn="just"/>
                      <a:r>
                        <a:rPr lang="ru-RU" sz="2800" dirty="0" smtClean="0">
                          <a:solidFill>
                            <a:schemeClr val="bg1"/>
                          </a:solidFill>
                          <a:latin typeface="Times New Roman" pitchFamily="18" charset="0"/>
                          <a:cs typeface="Times New Roman" pitchFamily="18" charset="0"/>
                        </a:rPr>
                        <a:t>работе объекта </a:t>
                      </a:r>
                    </a:p>
                    <a:p>
                      <a:pPr algn="just"/>
                      <a:r>
                        <a:rPr lang="ru-RU" sz="2800" dirty="0" smtClean="0">
                          <a:solidFill>
                            <a:schemeClr val="bg1"/>
                          </a:solidFill>
                          <a:latin typeface="Times New Roman" pitchFamily="18" charset="0"/>
                          <a:cs typeface="Times New Roman" pitchFamily="18" charset="0"/>
                        </a:rPr>
                        <a:t>управления </a:t>
                      </a:r>
                      <a:endParaRPr lang="ru-RU" sz="2800" dirty="0">
                        <a:solidFill>
                          <a:schemeClr val="bg1"/>
                        </a:solidFill>
                        <a:latin typeface="Times New Roman" pitchFamily="18" charset="0"/>
                        <a:cs typeface="Times New Roman" pitchFamily="18" charset="0"/>
                      </a:endParaRPr>
                    </a:p>
                  </a:txBody>
                  <a:tcPr/>
                </a:tc>
                <a:tc>
                  <a:txBody>
                    <a:bodyPr/>
                    <a:lstStyle/>
                    <a:p>
                      <a:pPr algn="just"/>
                      <a:r>
                        <a:rPr lang="ru-RU" sz="2800" dirty="0" smtClean="0">
                          <a:solidFill>
                            <a:schemeClr val="bg1"/>
                          </a:solidFill>
                          <a:latin typeface="Times New Roman" pitchFamily="18" charset="0"/>
                          <a:cs typeface="Times New Roman" pitchFamily="18" charset="0"/>
                        </a:rPr>
                        <a:t>Необходимые </a:t>
                      </a:r>
                    </a:p>
                    <a:p>
                      <a:pPr algn="just"/>
                      <a:r>
                        <a:rPr lang="ru-RU" sz="2800" dirty="0" smtClean="0">
                          <a:solidFill>
                            <a:schemeClr val="bg1"/>
                          </a:solidFill>
                          <a:latin typeface="Times New Roman" pitchFamily="18" charset="0"/>
                          <a:cs typeface="Times New Roman" pitchFamily="18" charset="0"/>
                        </a:rPr>
                        <a:t>действия по </a:t>
                      </a:r>
                    </a:p>
                    <a:p>
                      <a:pPr algn="just"/>
                      <a:r>
                        <a:rPr lang="ru-RU" sz="2800" dirty="0" smtClean="0">
                          <a:solidFill>
                            <a:schemeClr val="bg1"/>
                          </a:solidFill>
                          <a:latin typeface="Times New Roman" pitchFamily="18" charset="0"/>
                          <a:cs typeface="Times New Roman" pitchFamily="18" charset="0"/>
                        </a:rPr>
                        <a:t>исправлению ситуации</a:t>
                      </a:r>
                      <a:endParaRPr lang="ru-RU" sz="2800" dirty="0">
                        <a:solidFill>
                          <a:schemeClr val="bg1"/>
                        </a:solidFill>
                        <a:latin typeface="Times New Roman" pitchFamily="18" charset="0"/>
                        <a:cs typeface="Times New Roman" pitchFamily="18" charset="0"/>
                      </a:endParaRPr>
                    </a:p>
                  </a:txBody>
                  <a:tcPr/>
                </a:tc>
                <a:tc>
                  <a:txBody>
                    <a:bodyPr/>
                    <a:lstStyle/>
                    <a:p>
                      <a:pPr algn="just"/>
                      <a:r>
                        <a:rPr lang="ru-RU" sz="2800" dirty="0" smtClean="0">
                          <a:solidFill>
                            <a:schemeClr val="bg1"/>
                          </a:solidFill>
                          <a:latin typeface="Times New Roman" pitchFamily="18" charset="0"/>
                          <a:cs typeface="Times New Roman" pitchFamily="18" charset="0"/>
                        </a:rPr>
                        <a:t>Сроки, ответственный</a:t>
                      </a:r>
                      <a:endParaRPr lang="ru-RU" sz="2800" dirty="0">
                        <a:solidFill>
                          <a:schemeClr val="bg1"/>
                        </a:solidFill>
                        <a:latin typeface="Times New Roman" pitchFamily="18" charset="0"/>
                        <a:cs typeface="Times New Roman" pitchFamily="18" charset="0"/>
                      </a:endParaRPr>
                    </a:p>
                  </a:txBody>
                  <a:tcPr/>
                </a:tc>
              </a:tr>
              <a:tr h="370840">
                <a:tc>
                  <a:txBody>
                    <a:bodyPr/>
                    <a:lstStyle/>
                    <a:p>
                      <a:pPr algn="just"/>
                      <a:r>
                        <a:rPr lang="ru-RU" sz="2800" dirty="0" smtClean="0">
                          <a:solidFill>
                            <a:schemeClr val="bg1"/>
                          </a:solidFill>
                          <a:latin typeface="Times New Roman" pitchFamily="18" charset="0"/>
                          <a:cs typeface="Times New Roman" pitchFamily="18" charset="0"/>
                        </a:rPr>
                        <a:t>……………………..</a:t>
                      </a:r>
                      <a:endParaRPr lang="ru-RU" sz="2800" dirty="0">
                        <a:solidFill>
                          <a:schemeClr val="bg1"/>
                        </a:solidFill>
                        <a:latin typeface="Times New Roman" pitchFamily="18" charset="0"/>
                        <a:cs typeface="Times New Roman" pitchFamily="18" charset="0"/>
                      </a:endParaRPr>
                    </a:p>
                  </a:txBody>
                  <a:tcPr/>
                </a:tc>
                <a:tc>
                  <a:txBody>
                    <a:bodyPr/>
                    <a:lstStyle/>
                    <a:p>
                      <a:pPr algn="just"/>
                      <a:r>
                        <a:rPr lang="ru-RU" sz="2800" dirty="0" smtClean="0">
                          <a:solidFill>
                            <a:schemeClr val="bg1"/>
                          </a:solidFill>
                          <a:latin typeface="Times New Roman" pitchFamily="18" charset="0"/>
                          <a:cs typeface="Times New Roman" pitchFamily="18" charset="0"/>
                        </a:rPr>
                        <a:t>……</a:t>
                      </a:r>
                      <a:endParaRPr lang="ru-RU" sz="2800" dirty="0">
                        <a:solidFill>
                          <a:schemeClr val="bg1"/>
                        </a:solidFill>
                        <a:latin typeface="Times New Roman" pitchFamily="18" charset="0"/>
                        <a:cs typeface="Times New Roman" pitchFamily="18" charset="0"/>
                      </a:endParaRPr>
                    </a:p>
                  </a:txBody>
                  <a:tcPr/>
                </a:tc>
                <a:tc>
                  <a:txBody>
                    <a:bodyPr/>
                    <a:lstStyle/>
                    <a:p>
                      <a:pPr algn="just"/>
                      <a:r>
                        <a:rPr lang="ru-RU" sz="2800" dirty="0" smtClean="0">
                          <a:solidFill>
                            <a:schemeClr val="bg1"/>
                          </a:solidFill>
                          <a:latin typeface="Times New Roman" pitchFamily="18" charset="0"/>
                          <a:cs typeface="Times New Roman" pitchFamily="18" charset="0"/>
                        </a:rPr>
                        <a:t>ФИО…….</a:t>
                      </a:r>
                      <a:endParaRPr lang="ru-RU" sz="2800" dirty="0">
                        <a:solidFill>
                          <a:schemeClr val="bg1"/>
                        </a:solidFill>
                        <a:latin typeface="Times New Roman" pitchFamily="18" charset="0"/>
                        <a:cs typeface="Times New Roman" pitchFamily="18" charset="0"/>
                      </a:endParaRPr>
                    </a:p>
                  </a:txBody>
                  <a:tcPr/>
                </a:tc>
              </a:tr>
              <a:tr h="370840">
                <a:tc>
                  <a:txBody>
                    <a:bodyPr/>
                    <a:lstStyle/>
                    <a:p>
                      <a:pPr algn="just"/>
                      <a:r>
                        <a:rPr lang="ru-RU" sz="2800" dirty="0" smtClean="0">
                          <a:solidFill>
                            <a:schemeClr val="bg1"/>
                          </a:solidFill>
                          <a:latin typeface="Times New Roman" pitchFamily="18" charset="0"/>
                          <a:cs typeface="Times New Roman" pitchFamily="18" charset="0"/>
                        </a:rPr>
                        <a:t>…..</a:t>
                      </a:r>
                      <a:endParaRPr lang="ru-RU" sz="2800" dirty="0">
                        <a:solidFill>
                          <a:schemeClr val="bg1"/>
                        </a:solidFill>
                        <a:latin typeface="Times New Roman" pitchFamily="18" charset="0"/>
                        <a:cs typeface="Times New Roman" pitchFamily="18" charset="0"/>
                      </a:endParaRPr>
                    </a:p>
                  </a:txBody>
                  <a:tcPr/>
                </a:tc>
                <a:tc>
                  <a:txBody>
                    <a:bodyPr/>
                    <a:lstStyle/>
                    <a:p>
                      <a:pPr algn="just"/>
                      <a:r>
                        <a:rPr lang="ru-RU" sz="2800" dirty="0" smtClean="0">
                          <a:solidFill>
                            <a:schemeClr val="bg1"/>
                          </a:solidFill>
                          <a:latin typeface="Times New Roman" pitchFamily="18" charset="0"/>
                          <a:cs typeface="Times New Roman" pitchFamily="18" charset="0"/>
                        </a:rPr>
                        <a:t>….</a:t>
                      </a:r>
                      <a:endParaRPr lang="ru-RU" sz="2800" dirty="0">
                        <a:solidFill>
                          <a:schemeClr val="bg1"/>
                        </a:solidFill>
                        <a:latin typeface="Times New Roman" pitchFamily="18" charset="0"/>
                        <a:cs typeface="Times New Roman" pitchFamily="18" charset="0"/>
                      </a:endParaRPr>
                    </a:p>
                  </a:txBody>
                  <a:tcPr/>
                </a:tc>
                <a:tc>
                  <a:txBody>
                    <a:bodyPr/>
                    <a:lstStyle/>
                    <a:p>
                      <a:pPr algn="just"/>
                      <a:r>
                        <a:rPr lang="ru-RU" sz="2800" dirty="0" smtClean="0">
                          <a:solidFill>
                            <a:schemeClr val="bg1"/>
                          </a:solidFill>
                          <a:latin typeface="Times New Roman" pitchFamily="18" charset="0"/>
                          <a:cs typeface="Times New Roman" pitchFamily="18" charset="0"/>
                        </a:rPr>
                        <a:t>….</a:t>
                      </a:r>
                      <a:endParaRPr lang="ru-RU" sz="2800" dirty="0">
                        <a:solidFill>
                          <a:schemeClr val="bg1"/>
                        </a:solidFill>
                        <a:latin typeface="Times New Roman" pitchFamily="18" charset="0"/>
                        <a:cs typeface="Times New Roman" pitchFamily="18" charset="0"/>
                      </a:endParaRPr>
                    </a:p>
                  </a:txBody>
                  <a:tcPr/>
                </a:tc>
              </a:tr>
            </a:tbl>
          </a:graphicData>
        </a:graphic>
      </p:graphicFrame>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71528"/>
            <a:ext cx="8229600" cy="214314"/>
          </a:xfrm>
        </p:spPr>
        <p:txBody>
          <a:bodyPr>
            <a:normAutofit fontScale="90000"/>
          </a:bodyPr>
          <a:lstStyle/>
          <a:p>
            <a:endParaRPr lang="ru-RU" dirty="0"/>
          </a:p>
        </p:txBody>
      </p:sp>
      <p:sp>
        <p:nvSpPr>
          <p:cNvPr id="3" name="Содержимое 2"/>
          <p:cNvSpPr>
            <a:spLocks noGrp="1"/>
          </p:cNvSpPr>
          <p:nvPr>
            <p:ph idx="1"/>
          </p:nvPr>
        </p:nvSpPr>
        <p:spPr>
          <a:xfrm>
            <a:off x="457200" y="285728"/>
            <a:ext cx="8229600" cy="6357982"/>
          </a:xfrm>
        </p:spPr>
        <p:txBody>
          <a:bodyPr>
            <a:normAutofit fontScale="70000" lnSpcReduction="20000"/>
          </a:bodyPr>
          <a:lstStyle/>
          <a:p>
            <a:pPr algn="just">
              <a:buNone/>
            </a:pPr>
            <a:r>
              <a:rPr lang="ru-RU" b="1" dirty="0" smtClean="0">
                <a:solidFill>
                  <a:schemeClr val="bg1"/>
                </a:solidFill>
                <a:latin typeface="Times New Roman" pitchFamily="18" charset="0"/>
                <a:cs typeface="Times New Roman" pitchFamily="18" charset="0"/>
              </a:rPr>
              <a:t>Вопросы для закрепления  </a:t>
            </a:r>
          </a:p>
          <a:p>
            <a:pPr algn="just">
              <a:buNone/>
            </a:pPr>
            <a:r>
              <a:rPr lang="ru-RU" dirty="0" smtClean="0">
                <a:solidFill>
                  <a:schemeClr val="bg1"/>
                </a:solidFill>
                <a:latin typeface="Times New Roman" pitchFamily="18" charset="0"/>
                <a:cs typeface="Times New Roman" pitchFamily="18" charset="0"/>
              </a:rPr>
              <a:t>1.  Охарактеризуйте понятие «педагогический анализ». </a:t>
            </a:r>
          </a:p>
          <a:p>
            <a:pPr algn="just">
              <a:buNone/>
            </a:pPr>
            <a:r>
              <a:rPr lang="ru-RU" dirty="0" smtClean="0">
                <a:solidFill>
                  <a:schemeClr val="bg1"/>
                </a:solidFill>
                <a:latin typeface="Times New Roman" pitchFamily="18" charset="0"/>
                <a:cs typeface="Times New Roman" pitchFamily="18" charset="0"/>
              </a:rPr>
              <a:t>2.  Для чего необходимо проводить педагогический анализ  управления и </a:t>
            </a:r>
          </a:p>
          <a:p>
            <a:pPr algn="just">
              <a:buNone/>
            </a:pPr>
            <a:r>
              <a:rPr lang="ru-RU" dirty="0" smtClean="0">
                <a:solidFill>
                  <a:schemeClr val="bg1"/>
                </a:solidFill>
                <a:latin typeface="Times New Roman" pitchFamily="18" charset="0"/>
                <a:cs typeface="Times New Roman" pitchFamily="18" charset="0"/>
              </a:rPr>
              <a:t>деятельности? </a:t>
            </a:r>
          </a:p>
          <a:p>
            <a:pPr algn="just">
              <a:buNone/>
            </a:pPr>
            <a:r>
              <a:rPr lang="ru-RU" dirty="0" smtClean="0">
                <a:solidFill>
                  <a:schemeClr val="bg1"/>
                </a:solidFill>
                <a:latin typeface="Times New Roman" pitchFamily="18" charset="0"/>
                <a:cs typeface="Times New Roman" pitchFamily="18" charset="0"/>
              </a:rPr>
              <a:t>3.  В чем состоит роль педагогического анализа в управлении </a:t>
            </a:r>
          </a:p>
          <a:p>
            <a:pPr algn="just">
              <a:buNone/>
            </a:pPr>
            <a:r>
              <a:rPr lang="ru-RU" dirty="0" smtClean="0">
                <a:solidFill>
                  <a:schemeClr val="bg1"/>
                </a:solidFill>
                <a:latin typeface="Times New Roman" pitchFamily="18" charset="0"/>
                <a:cs typeface="Times New Roman" pitchFamily="18" charset="0"/>
              </a:rPr>
              <a:t>целостным педагогическим процессом? </a:t>
            </a:r>
          </a:p>
          <a:p>
            <a:pPr algn="just">
              <a:buNone/>
            </a:pPr>
            <a:r>
              <a:rPr lang="ru-RU" dirty="0" smtClean="0">
                <a:solidFill>
                  <a:schemeClr val="bg1"/>
                </a:solidFill>
                <a:latin typeface="Times New Roman" pitchFamily="18" charset="0"/>
                <a:cs typeface="Times New Roman" pitchFamily="18" charset="0"/>
              </a:rPr>
              <a:t>4.  Каково содержание педагогического анализа в управлении школой?  </a:t>
            </a:r>
          </a:p>
          <a:p>
            <a:pPr algn="just">
              <a:buNone/>
            </a:pPr>
            <a:r>
              <a:rPr lang="ru-RU" dirty="0" smtClean="0">
                <a:solidFill>
                  <a:schemeClr val="bg1"/>
                </a:solidFill>
                <a:latin typeface="Times New Roman" pitchFamily="18" charset="0"/>
                <a:cs typeface="Times New Roman" pitchFamily="18" charset="0"/>
              </a:rPr>
              <a:t>5.  Что является объектом педагогического анализа? </a:t>
            </a:r>
          </a:p>
          <a:p>
            <a:pPr algn="just">
              <a:buNone/>
            </a:pPr>
            <a:r>
              <a:rPr lang="ru-RU" dirty="0" smtClean="0">
                <a:solidFill>
                  <a:schemeClr val="bg1"/>
                </a:solidFill>
                <a:latin typeface="Times New Roman" pitchFamily="18" charset="0"/>
                <a:cs typeface="Times New Roman" pitchFamily="18" charset="0"/>
              </a:rPr>
              <a:t>6.  Перечислите и охарактеризуйте виды педагогического анализа. </a:t>
            </a:r>
          </a:p>
          <a:p>
            <a:pPr algn="just">
              <a:buNone/>
            </a:pPr>
            <a:r>
              <a:rPr lang="ru-RU" dirty="0" smtClean="0">
                <a:solidFill>
                  <a:schemeClr val="bg1"/>
                </a:solidFill>
                <a:latin typeface="Times New Roman" pitchFamily="18" charset="0"/>
                <a:cs typeface="Times New Roman" pitchFamily="18" charset="0"/>
              </a:rPr>
              <a:t>7.  Что включает в себя педагогический анализ? </a:t>
            </a:r>
          </a:p>
          <a:p>
            <a:pPr algn="just">
              <a:buNone/>
            </a:pPr>
            <a:r>
              <a:rPr lang="ru-RU" dirty="0" smtClean="0">
                <a:solidFill>
                  <a:schemeClr val="bg1"/>
                </a:solidFill>
                <a:latin typeface="Times New Roman" pitchFamily="18" charset="0"/>
                <a:cs typeface="Times New Roman" pitchFamily="18" charset="0"/>
              </a:rPr>
              <a:t>8.  Что является объектами педагогического анализа? </a:t>
            </a:r>
          </a:p>
          <a:p>
            <a:pPr algn="just">
              <a:buNone/>
            </a:pPr>
            <a:r>
              <a:rPr lang="ru-RU" dirty="0" smtClean="0">
                <a:solidFill>
                  <a:schemeClr val="bg1"/>
                </a:solidFill>
                <a:latin typeface="Times New Roman" pitchFamily="18" charset="0"/>
                <a:cs typeface="Times New Roman" pitchFamily="18" charset="0"/>
              </a:rPr>
              <a:t>9.  Перечислите и охарактеризуйте этапы педагогического анализа. </a:t>
            </a:r>
          </a:p>
          <a:p>
            <a:pPr algn="just">
              <a:buNone/>
            </a:pPr>
            <a:r>
              <a:rPr lang="ru-RU" dirty="0" smtClean="0">
                <a:solidFill>
                  <a:schemeClr val="bg1"/>
                </a:solidFill>
                <a:latin typeface="Times New Roman" pitchFamily="18" charset="0"/>
                <a:cs typeface="Times New Roman" pitchFamily="18" charset="0"/>
              </a:rPr>
              <a:t>10. Составьте план педагогического анализа урока. Проведите </a:t>
            </a:r>
          </a:p>
          <a:p>
            <a:pPr algn="just">
              <a:buNone/>
            </a:pPr>
            <a:r>
              <a:rPr lang="ru-RU" dirty="0" smtClean="0">
                <a:solidFill>
                  <a:schemeClr val="bg1"/>
                </a:solidFill>
                <a:latin typeface="Times New Roman" pitchFamily="18" charset="0"/>
                <a:cs typeface="Times New Roman" pitchFamily="18" charset="0"/>
              </a:rPr>
              <a:t>педагогический анализ урока. </a:t>
            </a:r>
            <a:endParaRPr lang="ru-RU" dirty="0">
              <a:solidFill>
                <a:schemeClr val="bg1"/>
              </a:solidFill>
              <a:latin typeface="Times New Roman" pitchFamily="18" charset="0"/>
              <a:cs typeface="Times New Roman" pitchFamily="18"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868346"/>
          </a:xfrm>
        </p:spPr>
        <p:txBody>
          <a:bodyPr>
            <a:normAutofit/>
          </a:bodyPr>
          <a:lstStyle/>
          <a:p>
            <a:r>
              <a:rPr lang="ru-RU" sz="4000" b="1" dirty="0" smtClean="0">
                <a:solidFill>
                  <a:schemeClr val="bg1"/>
                </a:solidFill>
              </a:rPr>
              <a:t>Рекомендуемая литература</a:t>
            </a:r>
            <a:endParaRPr lang="ru-RU" sz="4000" b="1" dirty="0">
              <a:solidFill>
                <a:schemeClr val="bg1"/>
              </a:solidFill>
            </a:endParaRPr>
          </a:p>
        </p:txBody>
      </p:sp>
      <p:sp>
        <p:nvSpPr>
          <p:cNvPr id="3" name="Содержимое 2"/>
          <p:cNvSpPr>
            <a:spLocks noGrp="1"/>
          </p:cNvSpPr>
          <p:nvPr>
            <p:ph idx="1"/>
          </p:nvPr>
        </p:nvSpPr>
        <p:spPr>
          <a:xfrm>
            <a:off x="214282" y="1142984"/>
            <a:ext cx="8715436" cy="5429288"/>
          </a:xfrm>
        </p:spPr>
        <p:txBody>
          <a:bodyPr>
            <a:normAutofit fontScale="47500" lnSpcReduction="20000"/>
          </a:bodyPr>
          <a:lstStyle/>
          <a:p>
            <a:pPr algn="just">
              <a:buNone/>
            </a:pPr>
            <a:r>
              <a:rPr lang="ru-RU" dirty="0" smtClean="0">
                <a:solidFill>
                  <a:schemeClr val="bg1"/>
                </a:solidFill>
                <a:latin typeface="Times New Roman" pitchFamily="18" charset="0"/>
                <a:cs typeface="Times New Roman" pitchFamily="18" charset="0"/>
              </a:rPr>
              <a:t>1.  </a:t>
            </a:r>
            <a:r>
              <a:rPr lang="ru-RU" dirty="0" err="1" smtClean="0">
                <a:solidFill>
                  <a:schemeClr val="bg1"/>
                </a:solidFill>
                <a:latin typeface="Times New Roman" pitchFamily="18" charset="0"/>
                <a:cs typeface="Times New Roman" pitchFamily="18" charset="0"/>
              </a:rPr>
              <a:t>Канаев</a:t>
            </a:r>
            <a:r>
              <a:rPr lang="ru-RU" dirty="0" smtClean="0">
                <a:solidFill>
                  <a:schemeClr val="bg1"/>
                </a:solidFill>
                <a:latin typeface="Times New Roman" pitchFamily="18" charset="0"/>
                <a:cs typeface="Times New Roman" pitchFamily="18" charset="0"/>
              </a:rPr>
              <a:t> Б.И. Педагогический анализ: что должен знать руководитель </a:t>
            </a:r>
            <a:r>
              <a:rPr lang="ru-RU" dirty="0" smtClean="0">
                <a:solidFill>
                  <a:schemeClr val="bg1"/>
                </a:solidFill>
                <a:latin typeface="Times New Roman" pitchFamily="18" charset="0"/>
                <a:cs typeface="Times New Roman" pitchFamily="18" charset="0"/>
              </a:rPr>
              <a:t>образовательного  </a:t>
            </a:r>
            <a:r>
              <a:rPr lang="ru-RU" dirty="0" smtClean="0">
                <a:solidFill>
                  <a:schemeClr val="bg1"/>
                </a:solidFill>
                <a:latin typeface="Times New Roman" pitchFamily="18" charset="0"/>
                <a:cs typeface="Times New Roman" pitchFamily="18" charset="0"/>
              </a:rPr>
              <a:t>учреждения.  /  Библиотека  журнала  Директор </a:t>
            </a:r>
            <a:r>
              <a:rPr lang="ru-RU" dirty="0" smtClean="0">
                <a:solidFill>
                  <a:schemeClr val="bg1"/>
                </a:solidFill>
                <a:latin typeface="Times New Roman" pitchFamily="18" charset="0"/>
                <a:cs typeface="Times New Roman" pitchFamily="18" charset="0"/>
              </a:rPr>
              <a:t>школы</a:t>
            </a:r>
            <a:r>
              <a:rPr lang="ru-RU" dirty="0" smtClean="0">
                <a:solidFill>
                  <a:schemeClr val="bg1"/>
                </a:solidFill>
                <a:latin typeface="Times New Roman" pitchFamily="18" charset="0"/>
                <a:cs typeface="Times New Roman" pitchFamily="18" charset="0"/>
              </a:rPr>
              <a:t>, </a:t>
            </a:r>
            <a:r>
              <a:rPr lang="ru-RU" dirty="0" err="1" smtClean="0">
                <a:solidFill>
                  <a:schemeClr val="bg1"/>
                </a:solidFill>
                <a:latin typeface="Times New Roman" pitchFamily="18" charset="0"/>
                <a:cs typeface="Times New Roman" pitchFamily="18" charset="0"/>
              </a:rPr>
              <a:t>вып</a:t>
            </a:r>
            <a:r>
              <a:rPr lang="ru-RU" dirty="0" smtClean="0">
                <a:solidFill>
                  <a:schemeClr val="bg1"/>
                </a:solidFill>
                <a:latin typeface="Times New Roman" pitchFamily="18" charset="0"/>
                <a:cs typeface="Times New Roman" pitchFamily="18" charset="0"/>
              </a:rPr>
              <a:t>. 4. ‐ 2010. М.: Сентябрь, 2010.‐ 208с. </a:t>
            </a:r>
          </a:p>
          <a:p>
            <a:pPr algn="just">
              <a:buNone/>
            </a:pPr>
            <a:r>
              <a:rPr lang="ru-RU" dirty="0" smtClean="0">
                <a:solidFill>
                  <a:schemeClr val="bg1"/>
                </a:solidFill>
                <a:latin typeface="Times New Roman" pitchFamily="18" charset="0"/>
                <a:cs typeface="Times New Roman" pitchFamily="18" charset="0"/>
              </a:rPr>
              <a:t>2.  </a:t>
            </a:r>
            <a:r>
              <a:rPr lang="ru-RU" dirty="0" err="1" smtClean="0">
                <a:solidFill>
                  <a:schemeClr val="bg1"/>
                </a:solidFill>
                <a:latin typeface="Times New Roman" pitchFamily="18" charset="0"/>
                <a:cs typeface="Times New Roman" pitchFamily="18" charset="0"/>
              </a:rPr>
              <a:t>Хамидуллина</a:t>
            </a:r>
            <a:r>
              <a:rPr lang="ru-RU" dirty="0" smtClean="0">
                <a:solidFill>
                  <a:schemeClr val="bg1"/>
                </a:solidFill>
                <a:latin typeface="Times New Roman" pitchFamily="18" charset="0"/>
                <a:cs typeface="Times New Roman" pitchFamily="18" charset="0"/>
              </a:rPr>
              <a:t>  А.С. Структура  анализа работы школы. // Практика </a:t>
            </a:r>
            <a:r>
              <a:rPr lang="ru-RU" dirty="0" smtClean="0">
                <a:solidFill>
                  <a:schemeClr val="bg1"/>
                </a:solidFill>
                <a:latin typeface="Times New Roman" pitchFamily="18" charset="0"/>
                <a:cs typeface="Times New Roman" pitchFamily="18" charset="0"/>
              </a:rPr>
              <a:t> административной </a:t>
            </a:r>
            <a:r>
              <a:rPr lang="ru-RU" dirty="0" smtClean="0">
                <a:solidFill>
                  <a:schemeClr val="bg1"/>
                </a:solidFill>
                <a:latin typeface="Times New Roman" pitchFamily="18" charset="0"/>
                <a:cs typeface="Times New Roman" pitchFamily="18" charset="0"/>
              </a:rPr>
              <a:t>работы в школе. – 2010. ‐ №2.‐ С.30‐40. </a:t>
            </a:r>
          </a:p>
          <a:p>
            <a:pPr algn="just">
              <a:buNone/>
            </a:pPr>
            <a:r>
              <a:rPr lang="ru-RU" dirty="0" smtClean="0">
                <a:solidFill>
                  <a:schemeClr val="bg1"/>
                </a:solidFill>
                <a:latin typeface="Times New Roman" pitchFamily="18" charset="0"/>
                <a:cs typeface="Times New Roman" pitchFamily="18" charset="0"/>
              </a:rPr>
              <a:t>3.  Курганский  С.М. Программа анализа итогов учебного года.  // </a:t>
            </a:r>
            <a:r>
              <a:rPr lang="ru-RU" dirty="0" smtClean="0">
                <a:solidFill>
                  <a:schemeClr val="bg1"/>
                </a:solidFill>
                <a:latin typeface="Times New Roman" pitchFamily="18" charset="0"/>
                <a:cs typeface="Times New Roman" pitchFamily="18" charset="0"/>
              </a:rPr>
              <a:t>Практика </a:t>
            </a:r>
            <a:r>
              <a:rPr lang="ru-RU" dirty="0" smtClean="0">
                <a:solidFill>
                  <a:schemeClr val="bg1"/>
                </a:solidFill>
                <a:latin typeface="Times New Roman" pitchFamily="18" charset="0"/>
                <a:cs typeface="Times New Roman" pitchFamily="18" charset="0"/>
              </a:rPr>
              <a:t>административной работы в школе. – 2009. ‐ №3.‐ С.5‐10. </a:t>
            </a:r>
          </a:p>
          <a:p>
            <a:pPr algn="just">
              <a:buNone/>
            </a:pPr>
            <a:r>
              <a:rPr lang="ru-RU" dirty="0" smtClean="0">
                <a:solidFill>
                  <a:schemeClr val="bg1"/>
                </a:solidFill>
                <a:latin typeface="Times New Roman" pitchFamily="18" charset="0"/>
                <a:cs typeface="Times New Roman" pitchFamily="18" charset="0"/>
              </a:rPr>
              <a:t>4.  </a:t>
            </a:r>
            <a:r>
              <a:rPr lang="ru-RU" dirty="0" err="1" smtClean="0">
                <a:solidFill>
                  <a:schemeClr val="bg1"/>
                </a:solidFill>
                <a:latin typeface="Times New Roman" pitchFamily="18" charset="0"/>
                <a:cs typeface="Times New Roman" pitchFamily="18" charset="0"/>
              </a:rPr>
              <a:t>Пайгусов</a:t>
            </a:r>
            <a:r>
              <a:rPr lang="ru-RU" dirty="0" smtClean="0">
                <a:solidFill>
                  <a:schemeClr val="bg1"/>
                </a:solidFill>
                <a:latin typeface="Times New Roman" pitchFamily="18" charset="0"/>
                <a:cs typeface="Times New Roman" pitchFamily="18" charset="0"/>
              </a:rPr>
              <a:t>  А.И.  Как  использовать  </a:t>
            </a:r>
            <a:r>
              <a:rPr lang="ru-RU" dirty="0" err="1" smtClean="0">
                <a:solidFill>
                  <a:schemeClr val="bg1"/>
                </a:solidFill>
                <a:latin typeface="Times New Roman" pitchFamily="18" charset="0"/>
                <a:cs typeface="Times New Roman" pitchFamily="18" charset="0"/>
              </a:rPr>
              <a:t>SWOT‐анализ</a:t>
            </a:r>
            <a:r>
              <a:rPr lang="ru-RU" dirty="0" smtClean="0">
                <a:solidFill>
                  <a:schemeClr val="bg1"/>
                </a:solidFill>
                <a:latin typeface="Times New Roman" pitchFamily="18" charset="0"/>
                <a:cs typeface="Times New Roman" pitchFamily="18" charset="0"/>
              </a:rPr>
              <a:t>  в  процессе  изучения </a:t>
            </a:r>
            <a:r>
              <a:rPr lang="ru-RU" dirty="0" smtClean="0">
                <a:solidFill>
                  <a:schemeClr val="bg1"/>
                </a:solidFill>
                <a:latin typeface="Times New Roman" pitchFamily="18" charset="0"/>
                <a:cs typeface="Times New Roman" pitchFamily="18" charset="0"/>
              </a:rPr>
              <a:t>внешней  </a:t>
            </a:r>
            <a:r>
              <a:rPr lang="ru-RU" dirty="0" smtClean="0">
                <a:solidFill>
                  <a:schemeClr val="bg1"/>
                </a:solidFill>
                <a:latin typeface="Times New Roman" pitchFamily="18" charset="0"/>
                <a:cs typeface="Times New Roman" pitchFamily="18" charset="0"/>
              </a:rPr>
              <a:t>среды  образовательного  учреждения.  // Практика </a:t>
            </a:r>
            <a:r>
              <a:rPr lang="ru-RU" dirty="0" smtClean="0">
                <a:solidFill>
                  <a:schemeClr val="bg1"/>
                </a:solidFill>
                <a:latin typeface="Times New Roman" pitchFamily="18" charset="0"/>
                <a:cs typeface="Times New Roman" pitchFamily="18" charset="0"/>
              </a:rPr>
              <a:t>административной </a:t>
            </a:r>
            <a:r>
              <a:rPr lang="ru-RU" dirty="0" smtClean="0">
                <a:solidFill>
                  <a:schemeClr val="bg1"/>
                </a:solidFill>
                <a:latin typeface="Times New Roman" pitchFamily="18" charset="0"/>
                <a:cs typeface="Times New Roman" pitchFamily="18" charset="0"/>
              </a:rPr>
              <a:t>работы в школе. – 2004. ‐ №2. – С.14‐18. </a:t>
            </a:r>
          </a:p>
          <a:p>
            <a:pPr algn="just">
              <a:buNone/>
            </a:pPr>
            <a:r>
              <a:rPr lang="ru-RU" dirty="0" smtClean="0">
                <a:solidFill>
                  <a:schemeClr val="bg1"/>
                </a:solidFill>
                <a:latin typeface="Times New Roman" pitchFamily="18" charset="0"/>
                <a:cs typeface="Times New Roman" pitchFamily="18" charset="0"/>
              </a:rPr>
              <a:t>5.  Крючков В.К. Использование </a:t>
            </a:r>
            <a:r>
              <a:rPr lang="ru-RU" dirty="0" err="1" smtClean="0">
                <a:solidFill>
                  <a:schemeClr val="bg1"/>
                </a:solidFill>
                <a:latin typeface="Times New Roman" pitchFamily="18" charset="0"/>
                <a:cs typeface="Times New Roman" pitchFamily="18" charset="0"/>
              </a:rPr>
              <a:t>SWOT‐анализа</a:t>
            </a:r>
            <a:r>
              <a:rPr lang="ru-RU" dirty="0" smtClean="0">
                <a:solidFill>
                  <a:schemeClr val="bg1"/>
                </a:solidFill>
                <a:latin typeface="Times New Roman" pitchFamily="18" charset="0"/>
                <a:cs typeface="Times New Roman" pitchFamily="18" charset="0"/>
              </a:rPr>
              <a:t> в планировании развития </a:t>
            </a:r>
            <a:r>
              <a:rPr lang="ru-RU" dirty="0" smtClean="0">
                <a:solidFill>
                  <a:schemeClr val="bg1"/>
                </a:solidFill>
                <a:latin typeface="Times New Roman" pitchFamily="18" charset="0"/>
                <a:cs typeface="Times New Roman" pitchFamily="18" charset="0"/>
              </a:rPr>
              <a:t>школы</a:t>
            </a:r>
            <a:r>
              <a:rPr lang="ru-RU" dirty="0" smtClean="0">
                <a:solidFill>
                  <a:schemeClr val="bg1"/>
                </a:solidFill>
                <a:latin typeface="Times New Roman" pitchFamily="18" charset="0"/>
                <a:cs typeface="Times New Roman" pitchFamily="18" charset="0"/>
              </a:rPr>
              <a:t>. //  Практика  административной  работы  в  школе. – 2009. ‐ </a:t>
            </a:r>
            <a:r>
              <a:rPr lang="ru-RU" dirty="0" smtClean="0">
                <a:solidFill>
                  <a:schemeClr val="bg1"/>
                </a:solidFill>
                <a:latin typeface="Times New Roman" pitchFamily="18" charset="0"/>
                <a:cs typeface="Times New Roman" pitchFamily="18" charset="0"/>
              </a:rPr>
              <a:t>№</a:t>
            </a:r>
            <a:r>
              <a:rPr lang="ru-RU" dirty="0" smtClean="0">
                <a:solidFill>
                  <a:schemeClr val="bg1"/>
                </a:solidFill>
                <a:latin typeface="Times New Roman" pitchFamily="18" charset="0"/>
                <a:cs typeface="Times New Roman" pitchFamily="18" charset="0"/>
              </a:rPr>
              <a:t>6.‐ С. 5‐8 </a:t>
            </a:r>
          </a:p>
          <a:p>
            <a:pPr algn="just">
              <a:buNone/>
            </a:pPr>
            <a:r>
              <a:rPr lang="ru-RU" dirty="0" smtClean="0">
                <a:solidFill>
                  <a:schemeClr val="bg1"/>
                </a:solidFill>
                <a:latin typeface="Times New Roman" pitchFamily="18" charset="0"/>
                <a:cs typeface="Times New Roman" pitchFamily="18" charset="0"/>
              </a:rPr>
              <a:t>6.  Меньшикова  Н.В.  Объекты  проверок  в  образовательном  учреждении.                   </a:t>
            </a:r>
            <a:r>
              <a:rPr lang="ru-RU" dirty="0" smtClean="0">
                <a:solidFill>
                  <a:schemeClr val="bg1"/>
                </a:solidFill>
                <a:latin typeface="Times New Roman" pitchFamily="18" charset="0"/>
                <a:cs typeface="Times New Roman" pitchFamily="18" charset="0"/>
              </a:rPr>
              <a:t>// </a:t>
            </a:r>
            <a:r>
              <a:rPr lang="ru-RU" dirty="0" smtClean="0">
                <a:solidFill>
                  <a:schemeClr val="bg1"/>
                </a:solidFill>
                <a:latin typeface="Times New Roman" pitchFamily="18" charset="0"/>
                <a:cs typeface="Times New Roman" pitchFamily="18" charset="0"/>
              </a:rPr>
              <a:t>Практика административной работы в школе. – 2004. ‐ №6.‐  </a:t>
            </a:r>
            <a:r>
              <a:rPr lang="ru-RU" dirty="0" smtClean="0">
                <a:solidFill>
                  <a:schemeClr val="bg1"/>
                </a:solidFill>
                <a:latin typeface="Times New Roman" pitchFamily="18" charset="0"/>
                <a:cs typeface="Times New Roman" pitchFamily="18" charset="0"/>
              </a:rPr>
              <a:t>С.47‐50</a:t>
            </a:r>
            <a:r>
              <a:rPr lang="ru-RU" dirty="0" smtClean="0">
                <a:solidFill>
                  <a:schemeClr val="bg1"/>
                </a:solidFill>
                <a:latin typeface="Times New Roman" pitchFamily="18" charset="0"/>
                <a:cs typeface="Times New Roman" pitchFamily="18" charset="0"/>
              </a:rPr>
              <a:t>. </a:t>
            </a:r>
          </a:p>
          <a:p>
            <a:pPr algn="just">
              <a:buNone/>
            </a:pPr>
            <a:r>
              <a:rPr lang="ru-RU" dirty="0" smtClean="0">
                <a:solidFill>
                  <a:schemeClr val="bg1"/>
                </a:solidFill>
                <a:latin typeface="Times New Roman" pitchFamily="18" charset="0"/>
                <a:cs typeface="Times New Roman" pitchFamily="18" charset="0"/>
              </a:rPr>
              <a:t>7.  Меньшиков  В.Я. Материалы для анализа урока руководителем.                    </a:t>
            </a:r>
            <a:r>
              <a:rPr lang="ru-RU" dirty="0" smtClean="0">
                <a:solidFill>
                  <a:schemeClr val="bg1"/>
                </a:solidFill>
                <a:latin typeface="Times New Roman" pitchFamily="18" charset="0"/>
                <a:cs typeface="Times New Roman" pitchFamily="18" charset="0"/>
              </a:rPr>
              <a:t>// </a:t>
            </a:r>
            <a:r>
              <a:rPr lang="ru-RU" dirty="0" smtClean="0">
                <a:solidFill>
                  <a:schemeClr val="bg1"/>
                </a:solidFill>
                <a:latin typeface="Times New Roman" pitchFamily="18" charset="0"/>
                <a:cs typeface="Times New Roman" pitchFamily="18" charset="0"/>
              </a:rPr>
              <a:t>Практика административной работы в школе. – 2004. ‐ №1. – С.3‐8. </a:t>
            </a:r>
          </a:p>
          <a:p>
            <a:pPr algn="just">
              <a:buNone/>
            </a:pPr>
            <a:r>
              <a:rPr lang="ru-RU" dirty="0" smtClean="0">
                <a:solidFill>
                  <a:schemeClr val="bg1"/>
                </a:solidFill>
                <a:latin typeface="Times New Roman" pitchFamily="18" charset="0"/>
                <a:cs typeface="Times New Roman" pitchFamily="18" charset="0"/>
              </a:rPr>
              <a:t>8.  </a:t>
            </a:r>
            <a:r>
              <a:rPr lang="ru-RU" dirty="0" err="1" smtClean="0">
                <a:solidFill>
                  <a:schemeClr val="bg1"/>
                </a:solidFill>
                <a:latin typeface="Times New Roman" pitchFamily="18" charset="0"/>
                <a:cs typeface="Times New Roman" pitchFamily="18" charset="0"/>
              </a:rPr>
              <a:t>Квашко</a:t>
            </a:r>
            <a:r>
              <a:rPr lang="ru-RU" dirty="0" smtClean="0">
                <a:solidFill>
                  <a:schemeClr val="bg1"/>
                </a:solidFill>
                <a:latin typeface="Times New Roman" pitchFamily="18" charset="0"/>
                <a:cs typeface="Times New Roman" pitchFamily="18" charset="0"/>
              </a:rPr>
              <a:t>  Л.П.  Схема  анализа  комплексного  </a:t>
            </a:r>
            <a:r>
              <a:rPr lang="ru-RU" dirty="0" err="1" smtClean="0">
                <a:solidFill>
                  <a:schemeClr val="bg1"/>
                </a:solidFill>
                <a:latin typeface="Times New Roman" pitchFamily="18" charset="0"/>
                <a:cs typeface="Times New Roman" pitchFamily="18" charset="0"/>
              </a:rPr>
              <a:t>психолого‐педагогического</a:t>
            </a:r>
            <a:r>
              <a:rPr lang="ru-RU" dirty="0" smtClean="0">
                <a:solidFill>
                  <a:schemeClr val="bg1"/>
                </a:solidFill>
                <a:latin typeface="Times New Roman" pitchFamily="18" charset="0"/>
                <a:cs typeface="Times New Roman" pitchFamily="18" charset="0"/>
              </a:rPr>
              <a:t> </a:t>
            </a:r>
            <a:r>
              <a:rPr lang="ru-RU" dirty="0" smtClean="0">
                <a:solidFill>
                  <a:schemeClr val="bg1"/>
                </a:solidFill>
                <a:latin typeface="Times New Roman" pitchFamily="18" charset="0"/>
                <a:cs typeface="Times New Roman" pitchFamily="18" charset="0"/>
              </a:rPr>
              <a:t>анализа  </a:t>
            </a:r>
            <a:r>
              <a:rPr lang="ru-RU" dirty="0" smtClean="0">
                <a:solidFill>
                  <a:schemeClr val="bg1"/>
                </a:solidFill>
                <a:latin typeface="Times New Roman" pitchFamily="18" charset="0"/>
                <a:cs typeface="Times New Roman" pitchFamily="18" charset="0"/>
              </a:rPr>
              <a:t>урока. //  Практика  административной  работы  в  школе. – </a:t>
            </a:r>
            <a:r>
              <a:rPr lang="ru-RU" dirty="0" smtClean="0">
                <a:solidFill>
                  <a:schemeClr val="bg1"/>
                </a:solidFill>
                <a:latin typeface="Times New Roman" pitchFamily="18" charset="0"/>
                <a:cs typeface="Times New Roman" pitchFamily="18" charset="0"/>
              </a:rPr>
              <a:t>2004</a:t>
            </a:r>
            <a:r>
              <a:rPr lang="ru-RU" dirty="0" smtClean="0">
                <a:solidFill>
                  <a:schemeClr val="bg1"/>
                </a:solidFill>
                <a:latin typeface="Times New Roman" pitchFamily="18" charset="0"/>
                <a:cs typeface="Times New Roman" pitchFamily="18" charset="0"/>
              </a:rPr>
              <a:t>. ‐ №1. – С.9‐11. </a:t>
            </a:r>
          </a:p>
          <a:p>
            <a:pPr algn="just">
              <a:buNone/>
            </a:pPr>
            <a:r>
              <a:rPr lang="ru-RU" dirty="0" smtClean="0">
                <a:solidFill>
                  <a:schemeClr val="bg1"/>
                </a:solidFill>
                <a:latin typeface="Times New Roman" pitchFamily="18" charset="0"/>
                <a:cs typeface="Times New Roman" pitchFamily="18" charset="0"/>
              </a:rPr>
              <a:t>9.  </a:t>
            </a:r>
            <a:r>
              <a:rPr lang="ru-RU" dirty="0" err="1" smtClean="0">
                <a:solidFill>
                  <a:schemeClr val="bg1"/>
                </a:solidFill>
                <a:latin typeface="Times New Roman" pitchFamily="18" charset="0"/>
                <a:cs typeface="Times New Roman" pitchFamily="18" charset="0"/>
              </a:rPr>
              <a:t>Пайгусов</a:t>
            </a:r>
            <a:r>
              <a:rPr lang="ru-RU" dirty="0" smtClean="0">
                <a:solidFill>
                  <a:schemeClr val="bg1"/>
                </a:solidFill>
                <a:latin typeface="Times New Roman" pitchFamily="18" charset="0"/>
                <a:cs typeface="Times New Roman" pitchFamily="18" charset="0"/>
              </a:rPr>
              <a:t>  А.И. Анализ и оценка внешней среды в процессе </a:t>
            </a:r>
            <a:r>
              <a:rPr lang="ru-RU" dirty="0" smtClean="0">
                <a:solidFill>
                  <a:schemeClr val="bg1"/>
                </a:solidFill>
                <a:latin typeface="Times New Roman" pitchFamily="18" charset="0"/>
                <a:cs typeface="Times New Roman" pitchFamily="18" charset="0"/>
              </a:rPr>
              <a:t>стратегического  </a:t>
            </a:r>
            <a:r>
              <a:rPr lang="ru-RU" dirty="0" smtClean="0">
                <a:solidFill>
                  <a:schemeClr val="bg1"/>
                </a:solidFill>
                <a:latin typeface="Times New Roman" pitchFamily="18" charset="0"/>
                <a:cs typeface="Times New Roman" pitchFamily="18" charset="0"/>
              </a:rPr>
              <a:t>планирования.  //  Практика  административной </a:t>
            </a:r>
            <a:r>
              <a:rPr lang="ru-RU" dirty="0" smtClean="0">
                <a:solidFill>
                  <a:schemeClr val="bg1"/>
                </a:solidFill>
                <a:latin typeface="Times New Roman" pitchFamily="18" charset="0"/>
                <a:cs typeface="Times New Roman" pitchFamily="18" charset="0"/>
              </a:rPr>
              <a:t>работы </a:t>
            </a:r>
            <a:r>
              <a:rPr lang="ru-RU" dirty="0" smtClean="0">
                <a:solidFill>
                  <a:schemeClr val="bg1"/>
                </a:solidFill>
                <a:latin typeface="Times New Roman" pitchFamily="18" charset="0"/>
                <a:cs typeface="Times New Roman" pitchFamily="18" charset="0"/>
              </a:rPr>
              <a:t>в школе. – 2004. ‐ №1. – С.32‐35. </a:t>
            </a:r>
          </a:p>
          <a:p>
            <a:pPr algn="just">
              <a:buNone/>
            </a:pPr>
            <a:r>
              <a:rPr lang="ru-RU" dirty="0" smtClean="0">
                <a:solidFill>
                  <a:schemeClr val="bg1"/>
                </a:solidFill>
                <a:latin typeface="Times New Roman" pitchFamily="18" charset="0"/>
                <a:cs typeface="Times New Roman" pitchFamily="18" charset="0"/>
              </a:rPr>
              <a:t>10. Сивцов Б.Д., </a:t>
            </a:r>
            <a:r>
              <a:rPr lang="ru-RU" dirty="0" err="1" smtClean="0">
                <a:solidFill>
                  <a:schemeClr val="bg1"/>
                </a:solidFill>
                <a:latin typeface="Times New Roman" pitchFamily="18" charset="0"/>
                <a:cs typeface="Times New Roman" pitchFamily="18" charset="0"/>
              </a:rPr>
              <a:t>Жамсаранова</a:t>
            </a:r>
            <a:r>
              <a:rPr lang="ru-RU" dirty="0" smtClean="0">
                <a:solidFill>
                  <a:schemeClr val="bg1"/>
                </a:solidFill>
                <a:latin typeface="Times New Roman" pitchFamily="18" charset="0"/>
                <a:cs typeface="Times New Roman" pitchFamily="18" charset="0"/>
              </a:rPr>
              <a:t> В.В. Памятка для анализа воспитательного </a:t>
            </a:r>
            <a:r>
              <a:rPr lang="ru-RU" dirty="0" smtClean="0">
                <a:solidFill>
                  <a:schemeClr val="bg1"/>
                </a:solidFill>
                <a:latin typeface="Times New Roman" pitchFamily="18" charset="0"/>
                <a:cs typeface="Times New Roman" pitchFamily="18" charset="0"/>
              </a:rPr>
              <a:t>мероприятия  </a:t>
            </a:r>
            <a:r>
              <a:rPr lang="ru-RU" dirty="0" smtClean="0">
                <a:solidFill>
                  <a:schemeClr val="bg1"/>
                </a:solidFill>
                <a:latin typeface="Times New Roman" pitchFamily="18" charset="0"/>
                <a:cs typeface="Times New Roman" pitchFamily="18" charset="0"/>
              </a:rPr>
              <a:t>в  образовательном  учреждении  // Практика </a:t>
            </a:r>
            <a:r>
              <a:rPr lang="ru-RU" dirty="0" smtClean="0">
                <a:solidFill>
                  <a:schemeClr val="bg1"/>
                </a:solidFill>
                <a:latin typeface="Times New Roman" pitchFamily="18" charset="0"/>
                <a:cs typeface="Times New Roman" pitchFamily="18" charset="0"/>
              </a:rPr>
              <a:t>административной </a:t>
            </a:r>
            <a:r>
              <a:rPr lang="ru-RU" dirty="0" smtClean="0">
                <a:solidFill>
                  <a:schemeClr val="bg1"/>
                </a:solidFill>
                <a:latin typeface="Times New Roman" pitchFamily="18" charset="0"/>
                <a:cs typeface="Times New Roman" pitchFamily="18" charset="0"/>
              </a:rPr>
              <a:t>работы в школе. – 2005. ‐ №5 – С.68 </a:t>
            </a:r>
            <a:endParaRPr lang="ru-RU" dirty="0">
              <a:solidFill>
                <a:schemeClr val="bg1"/>
              </a:solidFill>
              <a:latin typeface="Times New Roman" pitchFamily="18" charset="0"/>
              <a:cs typeface="Times New Roman" pitchFamily="18"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75456"/>
            <a:ext cx="8229600" cy="576064"/>
          </a:xfrm>
        </p:spPr>
        <p:txBody>
          <a:bodyPr>
            <a:normAutofit fontScale="90000"/>
          </a:bodyPr>
          <a:lstStyle/>
          <a:p>
            <a:endParaRPr lang="ru-RU" dirty="0"/>
          </a:p>
        </p:txBody>
      </p:sp>
      <p:sp>
        <p:nvSpPr>
          <p:cNvPr id="3" name="Содержимое 2"/>
          <p:cNvSpPr>
            <a:spLocks noGrp="1"/>
          </p:cNvSpPr>
          <p:nvPr>
            <p:ph idx="1"/>
          </p:nvPr>
        </p:nvSpPr>
        <p:spPr>
          <a:xfrm>
            <a:off x="457200" y="188640"/>
            <a:ext cx="8229600" cy="6480720"/>
          </a:xfrm>
        </p:spPr>
        <p:txBody>
          <a:bodyPr>
            <a:normAutofit fontScale="92500" lnSpcReduction="20000"/>
          </a:bodyPr>
          <a:lstStyle/>
          <a:p>
            <a:pPr marL="0" indent="0" algn="just">
              <a:buNone/>
            </a:pPr>
            <a:r>
              <a:rPr lang="ru-RU" dirty="0" smtClean="0">
                <a:solidFill>
                  <a:schemeClr val="bg1"/>
                </a:solidFill>
                <a:latin typeface="Times New Roman" pitchFamily="18" charset="0"/>
                <a:cs typeface="Times New Roman" pitchFamily="18" charset="0"/>
              </a:rPr>
              <a:t>	</a:t>
            </a:r>
            <a:r>
              <a:rPr lang="ru-RU" b="1" dirty="0" smtClean="0">
                <a:solidFill>
                  <a:schemeClr val="bg1"/>
                </a:solidFill>
                <a:latin typeface="Times New Roman" pitchFamily="18" charset="0"/>
                <a:cs typeface="Times New Roman" pitchFamily="18" charset="0"/>
              </a:rPr>
              <a:t>Педагогический  анализ  </a:t>
            </a:r>
            <a:r>
              <a:rPr lang="ru-RU" dirty="0" err="1" smtClean="0">
                <a:solidFill>
                  <a:schemeClr val="bg1"/>
                </a:solidFill>
                <a:latin typeface="Times New Roman" pitchFamily="18" charset="0"/>
                <a:cs typeface="Times New Roman" pitchFamily="18" charset="0"/>
              </a:rPr>
              <a:t>внутришкольного</a:t>
            </a:r>
            <a:r>
              <a:rPr lang="ru-RU" dirty="0" smtClean="0">
                <a:solidFill>
                  <a:schemeClr val="bg1"/>
                </a:solidFill>
                <a:latin typeface="Times New Roman" pitchFamily="18" charset="0"/>
                <a:cs typeface="Times New Roman" pitchFamily="18" charset="0"/>
              </a:rPr>
              <a:t>  управления </a:t>
            </a:r>
            <a:r>
              <a:rPr lang="ru-RU" b="1" dirty="0" smtClean="0">
                <a:solidFill>
                  <a:schemeClr val="bg1"/>
                </a:solidFill>
                <a:latin typeface="Times New Roman" pitchFamily="18" charset="0"/>
                <a:cs typeface="Times New Roman" pitchFamily="18" charset="0"/>
              </a:rPr>
              <a:t>позволяет менеджеру образования  заранее  выявить:</a:t>
            </a:r>
          </a:p>
          <a:p>
            <a:pPr marL="0" indent="0" algn="just">
              <a:buNone/>
            </a:pPr>
            <a:r>
              <a:rPr lang="ru-RU" dirty="0">
                <a:solidFill>
                  <a:schemeClr val="bg1"/>
                </a:solidFill>
                <a:latin typeface="Times New Roman" pitchFamily="18" charset="0"/>
                <a:cs typeface="Times New Roman" pitchFamily="18" charset="0"/>
              </a:rPr>
              <a:t>-</a:t>
            </a:r>
            <a:r>
              <a:rPr lang="ru-RU" dirty="0" smtClean="0">
                <a:solidFill>
                  <a:schemeClr val="bg1"/>
                </a:solidFill>
                <a:latin typeface="Times New Roman" pitchFamily="18" charset="0"/>
                <a:cs typeface="Times New Roman" pitchFamily="18" charset="0"/>
              </a:rPr>
              <a:t> недостатки, </a:t>
            </a:r>
          </a:p>
          <a:p>
            <a:pPr algn="just">
              <a:buFontTx/>
              <a:buChar char="-"/>
            </a:pPr>
            <a:r>
              <a:rPr lang="ru-RU" dirty="0" smtClean="0">
                <a:solidFill>
                  <a:schemeClr val="bg1"/>
                </a:solidFill>
                <a:latin typeface="Times New Roman" pitchFamily="18" charset="0"/>
                <a:cs typeface="Times New Roman" pitchFamily="18" charset="0"/>
              </a:rPr>
              <a:t>какие  условия  являются  причинами  дефектов  учебно‐воспитательного  процесса;  </a:t>
            </a:r>
          </a:p>
          <a:p>
            <a:pPr algn="just">
              <a:buFontTx/>
              <a:buChar char="-"/>
            </a:pPr>
            <a:r>
              <a:rPr lang="ru-RU" dirty="0" smtClean="0">
                <a:solidFill>
                  <a:schemeClr val="bg1"/>
                </a:solidFill>
                <a:latin typeface="Times New Roman" pitchFamily="18" charset="0"/>
                <a:cs typeface="Times New Roman" pitchFamily="18" charset="0"/>
              </a:rPr>
              <a:t>перечень  недостатков,  устранение которых является наиболее актуальным. </a:t>
            </a:r>
          </a:p>
          <a:p>
            <a:pPr marL="0" indent="0" algn="just">
              <a:buNone/>
            </a:pPr>
            <a:r>
              <a:rPr lang="ru-RU" dirty="0" smtClean="0">
                <a:solidFill>
                  <a:schemeClr val="bg1"/>
                </a:solidFill>
                <a:latin typeface="Times New Roman" pitchFamily="18" charset="0"/>
                <a:cs typeface="Times New Roman" pitchFamily="18" charset="0"/>
              </a:rPr>
              <a:t>	Эта  </a:t>
            </a:r>
            <a:r>
              <a:rPr lang="ru-RU" b="1" dirty="0" smtClean="0">
                <a:solidFill>
                  <a:schemeClr val="bg1"/>
                </a:solidFill>
                <a:latin typeface="Times New Roman" pitchFamily="18" charset="0"/>
                <a:cs typeface="Times New Roman" pitchFamily="18" charset="0"/>
              </a:rPr>
              <a:t>функция  —  одна  из  наиболее  трудоемких  </a:t>
            </a:r>
            <a:r>
              <a:rPr lang="ru-RU" dirty="0" smtClean="0">
                <a:solidFill>
                  <a:schemeClr val="bg1"/>
                </a:solidFill>
                <a:latin typeface="Times New Roman" pitchFamily="18" charset="0"/>
                <a:cs typeface="Times New Roman" pitchFamily="18" charset="0"/>
              </a:rPr>
              <a:t>в  структуре управленческого цикла, так как анализ предполагает выделение в изучаемом объекте частей, оценку роли и места каждой части, объединение  частей  в  единое  целое,  установление  связей системообразующих факторов. </a:t>
            </a:r>
            <a:endParaRPr lang="ru-RU"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457200" y="-963488"/>
            <a:ext cx="8229600" cy="432048"/>
          </a:xfrm>
        </p:spPr>
        <p:txBody>
          <a:bodyPr>
            <a:normAutofit fontScale="90000"/>
          </a:bodyPr>
          <a:lstStyle/>
          <a:p>
            <a:endParaRPr lang="ru-RU" dirty="0"/>
          </a:p>
        </p:txBody>
      </p:sp>
      <p:sp>
        <p:nvSpPr>
          <p:cNvPr id="3" name="Содержимое 2"/>
          <p:cNvSpPr>
            <a:spLocks noGrp="1"/>
          </p:cNvSpPr>
          <p:nvPr>
            <p:ph idx="1"/>
          </p:nvPr>
        </p:nvSpPr>
        <p:spPr>
          <a:xfrm>
            <a:off x="457200" y="260648"/>
            <a:ext cx="8229600" cy="6480720"/>
          </a:xfrm>
        </p:spPr>
        <p:txBody>
          <a:bodyPr>
            <a:normAutofit fontScale="70000" lnSpcReduction="20000"/>
          </a:bodyPr>
          <a:lstStyle/>
          <a:p>
            <a:pPr marL="0" indent="0" algn="just">
              <a:buNone/>
            </a:pPr>
            <a:r>
              <a:rPr lang="ru-RU" dirty="0" smtClean="0">
                <a:solidFill>
                  <a:schemeClr val="bg1"/>
                </a:solidFill>
                <a:latin typeface="Times New Roman" pitchFamily="18" charset="0"/>
                <a:cs typeface="Times New Roman" pitchFamily="18" charset="0"/>
              </a:rPr>
              <a:t>	</a:t>
            </a:r>
            <a:r>
              <a:rPr lang="ru-RU" sz="3800" b="1" dirty="0" smtClean="0">
                <a:solidFill>
                  <a:schemeClr val="bg1"/>
                </a:solidFill>
                <a:latin typeface="Times New Roman" pitchFamily="18" charset="0"/>
                <a:cs typeface="Times New Roman" pitchFamily="18" charset="0"/>
              </a:rPr>
              <a:t>Цель  педагогического  анализа  </a:t>
            </a:r>
            <a:r>
              <a:rPr lang="ru-RU" sz="3800" dirty="0" smtClean="0">
                <a:solidFill>
                  <a:schemeClr val="bg1"/>
                </a:solidFill>
                <a:latin typeface="Times New Roman" pitchFamily="18" charset="0"/>
                <a:cs typeface="Times New Roman" pitchFamily="18" charset="0"/>
              </a:rPr>
              <a:t>–  обеспечить  глубину познавательного аспекта управления педагогическим процессом в школе и содействовать на основе этого развитию школы и всех ее подсистем, а также развитию личности ученика, учителя, руководителя, родителя. </a:t>
            </a:r>
          </a:p>
          <a:p>
            <a:pPr marL="0" indent="0" algn="just">
              <a:buNone/>
            </a:pPr>
            <a:r>
              <a:rPr lang="ru-RU" dirty="0" smtClean="0">
                <a:solidFill>
                  <a:schemeClr val="bg1"/>
                </a:solidFill>
                <a:latin typeface="Times New Roman" pitchFamily="18" charset="0"/>
                <a:cs typeface="Times New Roman" pitchFamily="18" charset="0"/>
              </a:rPr>
              <a:t> </a:t>
            </a:r>
          </a:p>
          <a:p>
            <a:pPr marL="0" indent="0" algn="just">
              <a:buNone/>
            </a:pPr>
            <a:r>
              <a:rPr lang="ru-RU" dirty="0" smtClean="0">
                <a:solidFill>
                  <a:schemeClr val="bg1"/>
                </a:solidFill>
                <a:latin typeface="Times New Roman" pitchFamily="18" charset="0"/>
                <a:cs typeface="Times New Roman" pitchFamily="18" charset="0"/>
              </a:rPr>
              <a:t>	</a:t>
            </a:r>
            <a:r>
              <a:rPr lang="ru-RU" b="1" dirty="0" smtClean="0">
                <a:solidFill>
                  <a:schemeClr val="bg1"/>
                </a:solidFill>
                <a:latin typeface="Times New Roman" pitchFamily="18" charset="0"/>
                <a:cs typeface="Times New Roman" pitchFamily="18" charset="0"/>
              </a:rPr>
              <a:t>Осуществляя  анализ  </a:t>
            </a:r>
            <a:r>
              <a:rPr lang="ru-RU" dirty="0" smtClean="0">
                <a:solidFill>
                  <a:schemeClr val="bg1"/>
                </a:solidFill>
                <a:latin typeface="Times New Roman" pitchFamily="18" charset="0"/>
                <a:cs typeface="Times New Roman" pitchFamily="18" charset="0"/>
              </a:rPr>
              <a:t>итогов  учебного  года,  важно </a:t>
            </a:r>
          </a:p>
          <a:p>
            <a:pPr marL="0" indent="0" algn="just">
              <a:buNone/>
            </a:pPr>
            <a:r>
              <a:rPr lang="ru-RU" b="1" dirty="0" smtClean="0">
                <a:solidFill>
                  <a:schemeClr val="bg1"/>
                </a:solidFill>
                <a:latin typeface="Times New Roman" pitchFamily="18" charset="0"/>
                <a:cs typeface="Times New Roman" pitchFamily="18" charset="0"/>
              </a:rPr>
              <a:t>придерживаться общих требований: </a:t>
            </a:r>
          </a:p>
          <a:p>
            <a:pPr marL="0" indent="0" algn="just">
              <a:buNone/>
            </a:pPr>
            <a:r>
              <a:rPr lang="ru-RU" dirty="0" smtClean="0">
                <a:solidFill>
                  <a:schemeClr val="bg1"/>
                </a:solidFill>
                <a:latin typeface="Times New Roman" pitchFamily="18" charset="0"/>
                <a:cs typeface="Times New Roman" pitchFamily="18" charset="0"/>
              </a:rPr>
              <a:t>─ четкая  структура  и  логическая  последовательность изложения; </a:t>
            </a:r>
          </a:p>
          <a:p>
            <a:pPr marL="0" indent="0" algn="just">
              <a:buNone/>
            </a:pPr>
            <a:r>
              <a:rPr lang="ru-RU" dirty="0" smtClean="0">
                <a:solidFill>
                  <a:schemeClr val="bg1"/>
                </a:solidFill>
                <a:latin typeface="Times New Roman" pitchFamily="18" charset="0"/>
                <a:cs typeface="Times New Roman" pitchFamily="18" charset="0"/>
              </a:rPr>
              <a:t>─ аргументированность и точность оценок; </a:t>
            </a:r>
          </a:p>
          <a:p>
            <a:pPr marL="0" indent="0" algn="just">
              <a:buNone/>
            </a:pPr>
            <a:r>
              <a:rPr lang="ru-RU" dirty="0" smtClean="0">
                <a:solidFill>
                  <a:schemeClr val="bg1"/>
                </a:solidFill>
                <a:latin typeface="Times New Roman" pitchFamily="18" charset="0"/>
                <a:cs typeface="Times New Roman" pitchFamily="18" charset="0"/>
              </a:rPr>
              <a:t>─ глубина, конкретность; </a:t>
            </a:r>
          </a:p>
          <a:p>
            <a:pPr marL="0" indent="0" algn="just">
              <a:buNone/>
            </a:pPr>
            <a:r>
              <a:rPr lang="ru-RU" dirty="0" smtClean="0">
                <a:solidFill>
                  <a:schemeClr val="bg1"/>
                </a:solidFill>
                <a:latin typeface="Times New Roman" pitchFamily="18" charset="0"/>
                <a:cs typeface="Times New Roman" pitchFamily="18" charset="0"/>
              </a:rPr>
              <a:t>─ установление  причинно‐следственных  связей  и доказательность выводов; </a:t>
            </a:r>
          </a:p>
          <a:p>
            <a:pPr marL="0" indent="0" algn="just">
              <a:buNone/>
            </a:pPr>
            <a:r>
              <a:rPr lang="ru-RU" dirty="0" smtClean="0">
                <a:solidFill>
                  <a:schemeClr val="bg1"/>
                </a:solidFill>
                <a:latin typeface="Times New Roman" pitchFamily="18" charset="0"/>
                <a:cs typeface="Times New Roman" pitchFamily="18" charset="0"/>
              </a:rPr>
              <a:t>─ использование таблиц, графиков, диаграмм; </a:t>
            </a:r>
          </a:p>
          <a:p>
            <a:pPr marL="0" indent="0" algn="just">
              <a:buNone/>
            </a:pPr>
            <a:r>
              <a:rPr lang="ru-RU" dirty="0" smtClean="0">
                <a:solidFill>
                  <a:schemeClr val="bg1"/>
                </a:solidFill>
                <a:latin typeface="Times New Roman" pitchFamily="18" charset="0"/>
                <a:cs typeface="Times New Roman" pitchFamily="18" charset="0"/>
              </a:rPr>
              <a:t>─ четкость  и  педагогическая  обоснованность  предложений  и </a:t>
            </a:r>
          </a:p>
          <a:p>
            <a:pPr marL="0" indent="0" algn="just">
              <a:buNone/>
            </a:pPr>
            <a:r>
              <a:rPr lang="ru-RU" dirty="0" smtClean="0">
                <a:solidFill>
                  <a:schemeClr val="bg1"/>
                </a:solidFill>
                <a:latin typeface="Times New Roman" pitchFamily="18" charset="0"/>
                <a:cs typeface="Times New Roman" pitchFamily="18" charset="0"/>
              </a:rPr>
              <a:t>основных принципов. </a:t>
            </a:r>
            <a:endParaRPr lang="ru-RU"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3">
                                            <p:txEl>
                                              <p:pRg st="6" end="6"/>
                                            </p:txEl>
                                          </p:spTgt>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childTnLst>
                                </p:cTn>
                              </p:par>
                              <p:par>
                                <p:cTn id="22" presetID="1" presetClass="entr" presetSubtype="0" fill="hold" nodeType="withEffect">
                                  <p:stCondLst>
                                    <p:cond delay="0"/>
                                  </p:stCondLst>
                                  <p:childTnLst>
                                    <p:set>
                                      <p:cBhvr>
                                        <p:cTn id="23" dur="1" fill="hold">
                                          <p:stCondLst>
                                            <p:cond delay="0"/>
                                          </p:stCondLst>
                                        </p:cTn>
                                        <p:tgtEl>
                                          <p:spTgt spid="3">
                                            <p:txEl>
                                              <p:pRg st="8" end="8"/>
                                            </p:txEl>
                                          </p:spTgt>
                                        </p:tgtEl>
                                        <p:attrNameLst>
                                          <p:attrName>style.visibility</p:attrName>
                                        </p:attrNameLst>
                                      </p:cBhvr>
                                      <p:to>
                                        <p:strVal val="visible"/>
                                      </p:to>
                                    </p:set>
                                  </p:childTnLst>
                                </p:cTn>
                              </p:par>
                              <p:par>
                                <p:cTn id="24" presetID="1" presetClass="entr" presetSubtype="0" fill="hold" nodeType="withEffect">
                                  <p:stCondLst>
                                    <p:cond delay="0"/>
                                  </p:stCondLst>
                                  <p:childTnLst>
                                    <p:set>
                                      <p:cBhvr>
                                        <p:cTn id="25" dur="1" fill="hold">
                                          <p:stCondLst>
                                            <p:cond delay="0"/>
                                          </p:stCondLst>
                                        </p:cTn>
                                        <p:tgtEl>
                                          <p:spTgt spid="3">
                                            <p:txEl>
                                              <p:pRg st="9" end="9"/>
                                            </p:txEl>
                                          </p:spTgt>
                                        </p:tgtEl>
                                        <p:attrNameLst>
                                          <p:attrName>style.visibility</p:attrName>
                                        </p:attrNameLst>
                                      </p:cBhvr>
                                      <p:to>
                                        <p:strVal val="visible"/>
                                      </p:to>
                                    </p:set>
                                  </p:childTnLst>
                                </p:cTn>
                              </p:par>
                              <p:par>
                                <p:cTn id="26" presetID="1" presetClass="entr" presetSubtype="0" fill="hold" nodeType="withEffect">
                                  <p:stCondLst>
                                    <p:cond delay="0"/>
                                  </p:stCondLst>
                                  <p:childTnLst>
                                    <p:set>
                                      <p:cBhvr>
                                        <p:cTn id="27"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03448"/>
            <a:ext cx="8229600" cy="504056"/>
          </a:xfrm>
        </p:spPr>
        <p:txBody>
          <a:bodyPr>
            <a:normAutofit fontScale="90000"/>
          </a:bodyPr>
          <a:lstStyle/>
          <a:p>
            <a:endParaRPr lang="ru-RU" dirty="0"/>
          </a:p>
        </p:txBody>
      </p:sp>
      <p:sp>
        <p:nvSpPr>
          <p:cNvPr id="3" name="Содержимое 2"/>
          <p:cNvSpPr>
            <a:spLocks noGrp="1"/>
          </p:cNvSpPr>
          <p:nvPr>
            <p:ph idx="1"/>
          </p:nvPr>
        </p:nvSpPr>
        <p:spPr>
          <a:xfrm>
            <a:off x="457200" y="260648"/>
            <a:ext cx="8579296" cy="6490692"/>
          </a:xfrm>
        </p:spPr>
        <p:txBody>
          <a:bodyPr/>
          <a:lstStyle/>
          <a:p>
            <a:pPr marL="0" indent="0" algn="just">
              <a:buNone/>
            </a:pPr>
            <a:r>
              <a:rPr lang="ru-RU" b="1" dirty="0" smtClean="0">
                <a:solidFill>
                  <a:schemeClr val="bg1"/>
                </a:solidFill>
                <a:latin typeface="Times New Roman" pitchFamily="18" charset="0"/>
                <a:cs typeface="Times New Roman" pitchFamily="18" charset="0"/>
              </a:rPr>
              <a:t>	Принципы  при  осуществлении  педагогического  анал</a:t>
            </a:r>
            <a:r>
              <a:rPr lang="ru-RU" dirty="0" smtClean="0">
                <a:solidFill>
                  <a:schemeClr val="bg1"/>
                </a:solidFill>
                <a:latin typeface="Times New Roman" pitchFamily="18" charset="0"/>
                <a:cs typeface="Times New Roman" pitchFamily="18" charset="0"/>
              </a:rPr>
              <a:t>иза: </a:t>
            </a:r>
          </a:p>
          <a:p>
            <a:pPr algn="just">
              <a:buFontTx/>
              <a:buChar char="-"/>
            </a:pPr>
            <a:r>
              <a:rPr lang="ru-RU" dirty="0" smtClean="0">
                <a:solidFill>
                  <a:schemeClr val="bg1"/>
                </a:solidFill>
                <a:latin typeface="Times New Roman" pitchFamily="18" charset="0"/>
                <a:cs typeface="Times New Roman" pitchFamily="18" charset="0"/>
              </a:rPr>
              <a:t>целенаправленность,  </a:t>
            </a:r>
          </a:p>
          <a:p>
            <a:pPr algn="just">
              <a:buFontTx/>
              <a:buChar char="-"/>
            </a:pPr>
            <a:r>
              <a:rPr lang="ru-RU" dirty="0" smtClean="0">
                <a:solidFill>
                  <a:schemeClr val="bg1"/>
                </a:solidFill>
                <a:latin typeface="Times New Roman" pitchFamily="18" charset="0"/>
                <a:cs typeface="Times New Roman" pitchFamily="18" charset="0"/>
              </a:rPr>
              <a:t>объективность,  </a:t>
            </a:r>
          </a:p>
          <a:p>
            <a:pPr algn="just">
              <a:buFontTx/>
              <a:buChar char="-"/>
            </a:pPr>
            <a:r>
              <a:rPr lang="ru-RU" dirty="0" smtClean="0">
                <a:solidFill>
                  <a:schemeClr val="bg1"/>
                </a:solidFill>
                <a:latin typeface="Times New Roman" pitchFamily="18" charset="0"/>
                <a:cs typeface="Times New Roman" pitchFamily="18" charset="0"/>
              </a:rPr>
              <a:t>систематичность, </a:t>
            </a:r>
          </a:p>
          <a:p>
            <a:pPr algn="just">
              <a:buFontTx/>
              <a:buChar char="-"/>
            </a:pPr>
            <a:r>
              <a:rPr lang="ru-RU" dirty="0" smtClean="0">
                <a:solidFill>
                  <a:schemeClr val="bg1"/>
                </a:solidFill>
                <a:latin typeface="Times New Roman" pitchFamily="18" charset="0"/>
                <a:cs typeface="Times New Roman" pitchFamily="18" charset="0"/>
              </a:rPr>
              <a:t>результативность. </a:t>
            </a:r>
            <a:endParaRPr lang="ru-RU" dirty="0">
              <a:solidFill>
                <a:schemeClr val="bg1"/>
              </a:solidFill>
              <a:latin typeface="Times New Roman" pitchFamily="18" charset="0"/>
              <a:cs typeface="Times New Roman" pitchFamily="18" charset="0"/>
            </a:endParaRPr>
          </a:p>
        </p:txBody>
      </p:sp>
      <p:pic>
        <p:nvPicPr>
          <p:cNvPr id="4" name="Рисунок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4381500" y="1988840"/>
            <a:ext cx="4762500" cy="476250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457200" y="-1179512"/>
            <a:ext cx="8229600" cy="504056"/>
          </a:xfrm>
        </p:spPr>
        <p:txBody>
          <a:bodyPr>
            <a:normAutofit fontScale="90000"/>
          </a:bodyPr>
          <a:lstStyle/>
          <a:p>
            <a:endParaRPr lang="ru-RU" dirty="0"/>
          </a:p>
        </p:txBody>
      </p:sp>
      <p:sp>
        <p:nvSpPr>
          <p:cNvPr id="3" name="Содержимое 2"/>
          <p:cNvSpPr>
            <a:spLocks noGrp="1"/>
          </p:cNvSpPr>
          <p:nvPr>
            <p:ph idx="1"/>
          </p:nvPr>
        </p:nvSpPr>
        <p:spPr>
          <a:xfrm>
            <a:off x="539552" y="332656"/>
            <a:ext cx="8229600" cy="6264696"/>
          </a:xfrm>
        </p:spPr>
        <p:txBody>
          <a:bodyPr>
            <a:normAutofit/>
          </a:bodyPr>
          <a:lstStyle/>
          <a:p>
            <a:pPr marL="0" indent="0" algn="just">
              <a:buNone/>
            </a:pPr>
            <a:r>
              <a:rPr lang="ru-RU" dirty="0" smtClean="0">
                <a:solidFill>
                  <a:schemeClr val="bg1"/>
                </a:solidFill>
                <a:latin typeface="Times New Roman" pitchFamily="18" charset="0"/>
                <a:cs typeface="Times New Roman" pitchFamily="18" charset="0"/>
              </a:rPr>
              <a:t>	</a:t>
            </a:r>
            <a:r>
              <a:rPr lang="ru-RU" b="1" dirty="0" smtClean="0">
                <a:solidFill>
                  <a:schemeClr val="bg1"/>
                </a:solidFill>
                <a:latin typeface="Times New Roman" pitchFamily="18" charset="0"/>
                <a:cs typeface="Times New Roman" pitchFamily="18" charset="0"/>
              </a:rPr>
              <a:t>Педагогический анализ </a:t>
            </a:r>
            <a:r>
              <a:rPr lang="ru-RU" dirty="0" smtClean="0">
                <a:solidFill>
                  <a:schemeClr val="bg1"/>
                </a:solidFill>
                <a:latin typeface="Times New Roman" pitchFamily="18" charset="0"/>
                <a:cs typeface="Times New Roman" pitchFamily="18" charset="0"/>
              </a:rPr>
              <a:t>включает в себя:  </a:t>
            </a:r>
          </a:p>
          <a:p>
            <a:pPr marL="0" indent="0" algn="just">
              <a:buNone/>
            </a:pPr>
            <a:r>
              <a:rPr lang="ru-RU" dirty="0" smtClean="0">
                <a:solidFill>
                  <a:schemeClr val="bg1"/>
                </a:solidFill>
                <a:latin typeface="Times New Roman" pitchFamily="18" charset="0"/>
                <a:cs typeface="Times New Roman" pitchFamily="18" charset="0"/>
              </a:rPr>
              <a:t>	1.  Условия  (обеспечение:  кадровое,  научно‐методическое, материально‐</a:t>
            </a:r>
            <a:r>
              <a:rPr lang="ru-RU" dirty="0" err="1" smtClean="0">
                <a:solidFill>
                  <a:schemeClr val="bg1"/>
                </a:solidFill>
                <a:latin typeface="Times New Roman" pitchFamily="18" charset="0"/>
                <a:cs typeface="Times New Roman" pitchFamily="18" charset="0"/>
              </a:rPr>
              <a:t>техни</a:t>
            </a:r>
            <a:r>
              <a:rPr lang="ru-RU" dirty="0" smtClean="0">
                <a:solidFill>
                  <a:schemeClr val="bg1"/>
                </a:solidFill>
                <a:latin typeface="Times New Roman" pitchFamily="18" charset="0"/>
                <a:cs typeface="Times New Roman" pitchFamily="18" charset="0"/>
              </a:rPr>
              <a:t>-</a:t>
            </a:r>
            <a:r>
              <a:rPr lang="ru-RU" dirty="0" err="1" smtClean="0">
                <a:solidFill>
                  <a:schemeClr val="bg1"/>
                </a:solidFill>
                <a:latin typeface="Times New Roman" pitchFamily="18" charset="0"/>
                <a:cs typeface="Times New Roman" pitchFamily="18" charset="0"/>
              </a:rPr>
              <a:t>ческое</a:t>
            </a:r>
            <a:r>
              <a:rPr lang="ru-RU" dirty="0" smtClean="0">
                <a:solidFill>
                  <a:schemeClr val="bg1"/>
                </a:solidFill>
                <a:latin typeface="Times New Roman" pitchFamily="18" charset="0"/>
                <a:cs typeface="Times New Roman" pitchFamily="18" charset="0"/>
              </a:rPr>
              <a:t>,  финансовое,  мотивационное,  нормативно‐правовое и др.);  </a:t>
            </a:r>
          </a:p>
          <a:p>
            <a:pPr marL="0" indent="0" algn="just">
              <a:buNone/>
            </a:pPr>
            <a:r>
              <a:rPr lang="ru-RU" dirty="0" smtClean="0">
                <a:solidFill>
                  <a:schemeClr val="bg1"/>
                </a:solidFill>
                <a:latin typeface="Times New Roman" pitchFamily="18" charset="0"/>
                <a:cs typeface="Times New Roman" pitchFamily="18" charset="0"/>
              </a:rPr>
              <a:t>	2. </a:t>
            </a:r>
            <a:r>
              <a:rPr lang="ru-RU" dirty="0" err="1" smtClean="0">
                <a:solidFill>
                  <a:schemeClr val="bg1"/>
                </a:solidFill>
                <a:latin typeface="Times New Roman" pitchFamily="18" charset="0"/>
                <a:cs typeface="Times New Roman" pitchFamily="18" charset="0"/>
              </a:rPr>
              <a:t>Учебно‐воспитательный</a:t>
            </a:r>
            <a:r>
              <a:rPr lang="ru-RU" dirty="0" smtClean="0">
                <a:solidFill>
                  <a:schemeClr val="bg1"/>
                </a:solidFill>
                <a:latin typeface="Times New Roman" pitchFamily="18" charset="0"/>
                <a:cs typeface="Times New Roman" pitchFamily="18" charset="0"/>
              </a:rPr>
              <a:t> процесс;   </a:t>
            </a:r>
          </a:p>
          <a:p>
            <a:pPr marL="0" indent="0" algn="just">
              <a:buNone/>
            </a:pPr>
            <a:r>
              <a:rPr lang="ru-RU" dirty="0" smtClean="0">
                <a:solidFill>
                  <a:schemeClr val="bg1"/>
                </a:solidFill>
                <a:latin typeface="Times New Roman" pitchFamily="18" charset="0"/>
                <a:cs typeface="Times New Roman" pitchFamily="18" charset="0"/>
              </a:rPr>
              <a:t>	3. Результаты. </a:t>
            </a:r>
            <a:endParaRPr lang="ru-RU"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4" fill="hold" nodeType="clickEffect">
                                  <p:stCondLst>
                                    <p:cond delay="0"/>
                                  </p:stCondLst>
                                  <p:childTnLst>
                                    <p:animEffect transition="out" filter="wipe(down)">
                                      <p:cBhvr>
                                        <p:cTn id="6" dur="500"/>
                                        <p:tgtEl>
                                          <p:spTgt spid="3">
                                            <p:txEl>
                                              <p:pRg st="1" end="1"/>
                                            </p:txEl>
                                          </p:spTgt>
                                        </p:tgtEl>
                                      </p:cBhvr>
                                    </p:animEffect>
                                    <p:set>
                                      <p:cBhvr>
                                        <p:cTn id="7" dur="1" fill="hold">
                                          <p:stCondLst>
                                            <p:cond delay="499"/>
                                          </p:stCondLst>
                                        </p:cTn>
                                        <p:tgtEl>
                                          <p:spTgt spid="3">
                                            <p:txEl>
                                              <p:pRg st="1" end="1"/>
                                            </p:txEl>
                                          </p:spTgt>
                                        </p:tgtEl>
                                        <p:attrNameLst>
                                          <p:attrName>style.visibility</p:attrName>
                                        </p:attrNameLst>
                                      </p:cBhvr>
                                      <p:to>
                                        <p:strVal val="hidden"/>
                                      </p:to>
                                    </p:set>
                                  </p:childTnLst>
                                </p:cTn>
                              </p:par>
                              <p:par>
                                <p:cTn id="8" presetID="22" presetClass="exit" presetSubtype="4" fill="hold" nodeType="withEffect">
                                  <p:stCondLst>
                                    <p:cond delay="0"/>
                                  </p:stCondLst>
                                  <p:childTnLst>
                                    <p:animEffect transition="out" filter="wipe(down)">
                                      <p:cBhvr>
                                        <p:cTn id="9" dur="500"/>
                                        <p:tgtEl>
                                          <p:spTgt spid="3">
                                            <p:txEl>
                                              <p:pRg st="2" end="2"/>
                                            </p:txEl>
                                          </p:spTgt>
                                        </p:tgtEl>
                                      </p:cBhvr>
                                    </p:animEffect>
                                    <p:set>
                                      <p:cBhvr>
                                        <p:cTn id="10" dur="1" fill="hold">
                                          <p:stCondLst>
                                            <p:cond delay="499"/>
                                          </p:stCondLst>
                                        </p:cTn>
                                        <p:tgtEl>
                                          <p:spTgt spid="3">
                                            <p:txEl>
                                              <p:pRg st="2" end="2"/>
                                            </p:txEl>
                                          </p:spTgt>
                                        </p:tgtEl>
                                        <p:attrNameLst>
                                          <p:attrName>style.visibility</p:attrName>
                                        </p:attrNameLst>
                                      </p:cBhvr>
                                      <p:to>
                                        <p:strVal val="hidden"/>
                                      </p:to>
                                    </p:set>
                                  </p:childTnLst>
                                </p:cTn>
                              </p:par>
                              <p:par>
                                <p:cTn id="11" presetID="22" presetClass="exit" presetSubtype="4" fill="hold" nodeType="withEffect">
                                  <p:stCondLst>
                                    <p:cond delay="0"/>
                                  </p:stCondLst>
                                  <p:childTnLst>
                                    <p:animEffect transition="out" filter="wipe(down)">
                                      <p:cBhvr>
                                        <p:cTn id="12" dur="500"/>
                                        <p:tgtEl>
                                          <p:spTgt spid="3">
                                            <p:txEl>
                                              <p:pRg st="3" end="3"/>
                                            </p:txEl>
                                          </p:spTgt>
                                        </p:tgtEl>
                                      </p:cBhvr>
                                    </p:animEffect>
                                    <p:set>
                                      <p:cBhvr>
                                        <p:cTn id="13" dur="1" fill="hold">
                                          <p:stCondLst>
                                            <p:cond delay="499"/>
                                          </p:stCondLst>
                                        </p:cTn>
                                        <p:tgtEl>
                                          <p:spTgt spid="3">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03448"/>
            <a:ext cx="8229600" cy="432048"/>
          </a:xfrm>
        </p:spPr>
        <p:txBody>
          <a:bodyPr>
            <a:normAutofit fontScale="90000"/>
          </a:bodyPr>
          <a:lstStyle/>
          <a:p>
            <a:endParaRPr lang="ru-RU" dirty="0"/>
          </a:p>
        </p:txBody>
      </p:sp>
      <p:sp>
        <p:nvSpPr>
          <p:cNvPr id="3" name="Содержимое 2"/>
          <p:cNvSpPr>
            <a:spLocks noGrp="1"/>
          </p:cNvSpPr>
          <p:nvPr>
            <p:ph idx="1"/>
          </p:nvPr>
        </p:nvSpPr>
        <p:spPr>
          <a:xfrm>
            <a:off x="107504" y="188640"/>
            <a:ext cx="8856984" cy="6669360"/>
          </a:xfrm>
        </p:spPr>
        <p:txBody>
          <a:bodyPr>
            <a:noAutofit/>
          </a:bodyPr>
          <a:lstStyle/>
          <a:p>
            <a:pPr marL="0" indent="0" algn="just">
              <a:buNone/>
            </a:pPr>
            <a:r>
              <a:rPr lang="ru-RU" sz="2400" dirty="0" smtClean="0">
                <a:solidFill>
                  <a:schemeClr val="bg1"/>
                </a:solidFill>
                <a:latin typeface="Times New Roman" pitchFamily="18" charset="0"/>
                <a:cs typeface="Times New Roman" pitchFamily="18" charset="0"/>
              </a:rPr>
              <a:t>	Система педагогического анализа преследует </a:t>
            </a:r>
            <a:r>
              <a:rPr lang="ru-RU" sz="2400" b="1" dirty="0" smtClean="0">
                <a:solidFill>
                  <a:schemeClr val="bg1"/>
                </a:solidFill>
                <a:latin typeface="Times New Roman" pitchFamily="18" charset="0"/>
                <a:cs typeface="Times New Roman" pitchFamily="18" charset="0"/>
              </a:rPr>
              <a:t>подцели: </a:t>
            </a:r>
          </a:p>
          <a:p>
            <a:pPr marL="0" indent="0" algn="just">
              <a:buNone/>
            </a:pPr>
            <a:r>
              <a:rPr lang="ru-RU" sz="2400" dirty="0" smtClean="0">
                <a:solidFill>
                  <a:schemeClr val="bg1"/>
                </a:solidFill>
                <a:latin typeface="Times New Roman" pitchFamily="18" charset="0"/>
                <a:cs typeface="Times New Roman" pitchFamily="18" charset="0"/>
              </a:rPr>
              <a:t>1. Изучение системы работы учителя. </a:t>
            </a:r>
          </a:p>
          <a:p>
            <a:pPr marL="0" indent="0" algn="just">
              <a:buNone/>
            </a:pPr>
            <a:r>
              <a:rPr lang="ru-RU" sz="2400" dirty="0" smtClean="0">
                <a:solidFill>
                  <a:schemeClr val="bg1"/>
                </a:solidFill>
                <a:latin typeface="Times New Roman" pitchFamily="18" charset="0"/>
                <a:cs typeface="Times New Roman" pitchFamily="18" charset="0"/>
              </a:rPr>
              <a:t>2. Развитие  позитивных  тенденций  в  его  учебной деятельности. </a:t>
            </a:r>
          </a:p>
          <a:p>
            <a:pPr marL="0" indent="0" algn="just">
              <a:buNone/>
            </a:pPr>
            <a:r>
              <a:rPr lang="ru-RU" sz="2400" dirty="0" smtClean="0">
                <a:solidFill>
                  <a:schemeClr val="bg1"/>
                </a:solidFill>
                <a:latin typeface="Times New Roman" pitchFamily="18" charset="0"/>
                <a:cs typeface="Times New Roman" pitchFamily="18" charset="0"/>
              </a:rPr>
              <a:t>3. Постепенное устранение недостатков. </a:t>
            </a:r>
          </a:p>
          <a:p>
            <a:pPr marL="0" indent="0" algn="just">
              <a:buNone/>
            </a:pPr>
            <a:r>
              <a:rPr lang="ru-RU" sz="2400" dirty="0" smtClean="0">
                <a:solidFill>
                  <a:schemeClr val="bg1"/>
                </a:solidFill>
                <a:latin typeface="Times New Roman" pitchFamily="18" charset="0"/>
                <a:cs typeface="Times New Roman" pitchFamily="18" charset="0"/>
              </a:rPr>
              <a:t>4. Обобщение лучшего опыта. </a:t>
            </a:r>
          </a:p>
          <a:p>
            <a:pPr marL="0" indent="0" algn="just">
              <a:buNone/>
            </a:pPr>
            <a:r>
              <a:rPr lang="ru-RU" sz="2400" dirty="0" smtClean="0">
                <a:solidFill>
                  <a:schemeClr val="bg1"/>
                </a:solidFill>
                <a:latin typeface="Times New Roman" pitchFamily="18" charset="0"/>
                <a:cs typeface="Times New Roman" pitchFamily="18" charset="0"/>
              </a:rPr>
              <a:t>5. Оказание  на  основе  анализа  необходимой,  нужной учителю наиболее  действенной  помощи,  особенно  в  развитии  и  в обогащении  его  методического  арсенала  с  акцентом  на  методы активного обучения. </a:t>
            </a:r>
          </a:p>
          <a:p>
            <a:pPr marL="0" indent="0" algn="just">
              <a:buNone/>
            </a:pPr>
            <a:r>
              <a:rPr lang="ru-RU" sz="2400" dirty="0" smtClean="0">
                <a:solidFill>
                  <a:schemeClr val="bg1"/>
                </a:solidFill>
                <a:latin typeface="Times New Roman" pitchFamily="18" charset="0"/>
                <a:cs typeface="Times New Roman" pitchFamily="18" charset="0"/>
              </a:rPr>
              <a:t>6. Поиск  в  определении  содержания  и  направленности </a:t>
            </a:r>
          </a:p>
          <a:p>
            <a:pPr marL="0" indent="0" algn="just">
              <a:buNone/>
            </a:pPr>
            <a:r>
              <a:rPr lang="ru-RU" sz="2400" dirty="0" smtClean="0">
                <a:solidFill>
                  <a:schemeClr val="bg1"/>
                </a:solidFill>
                <a:latin typeface="Times New Roman" pitchFamily="18" charset="0"/>
                <a:cs typeface="Times New Roman" pitchFamily="18" charset="0"/>
              </a:rPr>
              <a:t>индивидуальной,  групповой,  коллективной  методической </a:t>
            </a:r>
          </a:p>
          <a:p>
            <a:pPr marL="0" indent="0" algn="just">
              <a:buNone/>
            </a:pPr>
            <a:r>
              <a:rPr lang="ru-RU" sz="2400" dirty="0" smtClean="0">
                <a:solidFill>
                  <a:schemeClr val="bg1"/>
                </a:solidFill>
                <a:latin typeface="Times New Roman" pitchFamily="18" charset="0"/>
                <a:cs typeface="Times New Roman" pitchFamily="18" charset="0"/>
              </a:rPr>
              <a:t>работы  в  целях  интенсификации  и  оптимизации  </a:t>
            </a:r>
            <a:r>
              <a:rPr lang="ru-RU" sz="2400" dirty="0" err="1" smtClean="0">
                <a:solidFill>
                  <a:schemeClr val="bg1"/>
                </a:solidFill>
                <a:latin typeface="Times New Roman" pitchFamily="18" charset="0"/>
                <a:cs typeface="Times New Roman" pitchFamily="18" charset="0"/>
              </a:rPr>
              <a:t>учебно</a:t>
            </a:r>
            <a:r>
              <a:rPr lang="ru-RU" sz="2400" dirty="0" smtClean="0">
                <a:solidFill>
                  <a:schemeClr val="bg1"/>
                </a:solidFill>
                <a:latin typeface="Times New Roman" pitchFamily="18" charset="0"/>
                <a:cs typeface="Times New Roman" pitchFamily="18" charset="0"/>
              </a:rPr>
              <a:t>‐</a:t>
            </a:r>
          </a:p>
          <a:p>
            <a:pPr marL="0" indent="0" algn="just">
              <a:buNone/>
            </a:pPr>
            <a:r>
              <a:rPr lang="ru-RU" sz="2400" dirty="0" smtClean="0">
                <a:solidFill>
                  <a:schemeClr val="bg1"/>
                </a:solidFill>
                <a:latin typeface="Times New Roman" pitchFamily="18" charset="0"/>
                <a:cs typeface="Times New Roman" pitchFamily="18" charset="0"/>
              </a:rPr>
              <a:t>воспитательного процесса. </a:t>
            </a:r>
          </a:p>
          <a:p>
            <a:pPr marL="0" indent="0" algn="just">
              <a:buNone/>
            </a:pPr>
            <a:r>
              <a:rPr lang="ru-RU" sz="2400" dirty="0" smtClean="0">
                <a:solidFill>
                  <a:schemeClr val="bg1"/>
                </a:solidFill>
                <a:latin typeface="Times New Roman" pitchFamily="18" charset="0"/>
                <a:cs typeface="Times New Roman" pitchFamily="18" charset="0"/>
              </a:rPr>
              <a:t>7. Изучение  реальные  возможностей  учащихся  и  зоны  их </a:t>
            </a:r>
          </a:p>
          <a:p>
            <a:pPr marL="0" indent="0" algn="just">
              <a:buNone/>
            </a:pPr>
            <a:r>
              <a:rPr lang="ru-RU" sz="2400" dirty="0" smtClean="0">
                <a:solidFill>
                  <a:schemeClr val="bg1"/>
                </a:solidFill>
                <a:latin typeface="Times New Roman" pitchFamily="18" charset="0"/>
                <a:cs typeface="Times New Roman" pitchFamily="18" charset="0"/>
              </a:rPr>
              <a:t>ближайшего развития. </a:t>
            </a:r>
          </a:p>
          <a:p>
            <a:pPr marL="0" indent="0" algn="just">
              <a:buNone/>
            </a:pPr>
            <a:r>
              <a:rPr lang="ru-RU" sz="2400" dirty="0" smtClean="0">
                <a:solidFill>
                  <a:schemeClr val="bg1"/>
                </a:solidFill>
                <a:latin typeface="Times New Roman" pitchFamily="18" charset="0"/>
                <a:cs typeface="Times New Roman" pitchFamily="18" charset="0"/>
              </a:rPr>
              <a:t> </a:t>
            </a:r>
            <a:endParaRPr lang="ru-RU" sz="2400"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ПУСТЫШКА">
  <a:themeElements>
    <a:clrScheme name="Стандартная">
      <a:dk1>
        <a:sysClr val="windowText" lastClr="525252"/>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ПУСТЫШКА</Template>
  <TotalTime>153</TotalTime>
  <Words>1034</Words>
  <Application>Microsoft Office PowerPoint</Application>
  <PresentationFormat>Экран (4:3)</PresentationFormat>
  <Paragraphs>315</Paragraphs>
  <Slides>46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46</vt:i4>
      </vt:variant>
    </vt:vector>
  </HeadingPairs>
  <TitlesOfParts>
    <vt:vector size="47" baseType="lpstr">
      <vt:lpstr>ПУСТЫШКА</vt:lpstr>
      <vt:lpstr>ПЕДАГОГИЧЕСКИЙ АНАЛИЗ</vt:lpstr>
      <vt:lpstr>Педагогический анализ</vt:lpstr>
      <vt:lpstr>Слайд 3</vt:lpstr>
      <vt:lpstr>Слайд 4</vt:lpstr>
      <vt:lpstr>Слайд 5</vt:lpstr>
      <vt:lpstr>Слайд 6</vt:lpstr>
      <vt:lpstr>Слайд 7</vt:lpstr>
      <vt:lpstr>Слайд 8</vt:lpstr>
      <vt:lpstr>Слайд 9</vt:lpstr>
      <vt:lpstr>Источники получения информации для анализа: </vt:lpstr>
      <vt:lpstr>Виды педагогического анализа </vt:lpstr>
      <vt:lpstr>Слайд 12</vt:lpstr>
      <vt:lpstr>Слайд 13</vt:lpstr>
      <vt:lpstr>Слайд 14</vt:lpstr>
      <vt:lpstr>Слайд 15</vt:lpstr>
      <vt:lpstr>Слайд 16</vt:lpstr>
      <vt:lpstr>Слайд 17</vt:lpstr>
      <vt:lpstr>Примерная структура</vt:lpstr>
      <vt:lpstr>II. Классификация по Лизинскому  В.М.</vt:lpstr>
      <vt:lpstr>Слайд 20</vt:lpstr>
      <vt:lpstr>Основные объекты педагогического анализа </vt:lpstr>
      <vt:lpstr>Слайд 22</vt:lpstr>
      <vt:lpstr>Слайд 23</vt:lpstr>
      <vt:lpstr>Слайд 24</vt:lpstr>
      <vt:lpstr>Слайд 25</vt:lpstr>
      <vt:lpstr>Слайд 26</vt:lpstr>
      <vt:lpstr>Слайд 27</vt:lpstr>
      <vt:lpstr>Слайд 28</vt:lpstr>
      <vt:lpstr>Слайд 29</vt:lpstr>
      <vt:lpstr>Слайд 30</vt:lpstr>
      <vt:lpstr>Слайд 31</vt:lpstr>
      <vt:lpstr>Плахова Л. предлагает следующие  виды объекта анализа ООО: </vt:lpstr>
      <vt:lpstr>Этапы педагогического анализа (Панферова Н.Н.):</vt:lpstr>
      <vt:lpstr>Слайд 34</vt:lpstr>
      <vt:lpstr>Слайд 35</vt:lpstr>
      <vt:lpstr>Слайд 36</vt:lpstr>
      <vt:lpstr>Методы педагогического анализа</vt:lpstr>
      <vt:lpstr>Слайд 38</vt:lpstr>
      <vt:lpstr>Например, SWOT – анализ организации образования</vt:lpstr>
      <vt:lpstr>Слайд 40</vt:lpstr>
      <vt:lpstr>Слайд 41</vt:lpstr>
      <vt:lpstr>Выявить  причины  сбоев  можно  воспользоваться  следующей таблицей и определить комплекс оперативных действий по выходу из сложившейся ситуации </vt:lpstr>
      <vt:lpstr>Слайд 43</vt:lpstr>
      <vt:lpstr>Рекомендуемая литература</vt:lpstr>
      <vt:lpstr>Слайд 45</vt:lpstr>
      <vt:lpstr>Слайд 46</vt:lpstr>
    </vt:vector>
  </TitlesOfParts>
  <Company>Reanimator Extreme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админ</dc:creator>
  <cp:lastModifiedBy>Elena</cp:lastModifiedBy>
  <cp:revision>16</cp:revision>
  <dcterms:created xsi:type="dcterms:W3CDTF">2016-10-10T19:10:22Z</dcterms:created>
  <dcterms:modified xsi:type="dcterms:W3CDTF">2017-01-25T19:47:14Z</dcterms:modified>
</cp:coreProperties>
</file>