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58" r:id="rId6"/>
    <p:sldId id="260" r:id="rId7"/>
    <p:sldId id="259" r:id="rId8"/>
    <p:sldId id="265" r:id="rId9"/>
    <p:sldId id="264" r:id="rId10"/>
    <p:sldId id="267" r:id="rId11"/>
    <p:sldId id="273" r:id="rId12"/>
    <p:sldId id="266" r:id="rId13"/>
    <p:sldId id="270" r:id="rId14"/>
    <p:sldId id="271" r:id="rId15"/>
    <p:sldId id="274" r:id="rId16"/>
    <p:sldId id="268" r:id="rId17"/>
    <p:sldId id="269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09B74B"/>
    <a:srgbClr val="FE5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0C4576-2617-4E81-91B9-ABA8AA131FB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217542015_screenshot00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7"/>
            <a:ext cx="8101042" cy="217171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Лингвистический турнир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                   </a:t>
            </a:r>
            <a:r>
              <a:rPr lang="ru-RU" sz="3600" dirty="0" smtClean="0">
                <a:solidFill>
                  <a:srgbClr val="FF0000"/>
                </a:solidFill>
              </a:rPr>
              <a:t>Для </a:t>
            </a:r>
            <a:r>
              <a:rPr lang="ru-RU" sz="3600" dirty="0" smtClean="0">
                <a:solidFill>
                  <a:srgbClr val="FF0000"/>
                </a:solidFill>
              </a:rPr>
              <a:t>учеников </a:t>
            </a:r>
            <a:r>
              <a:rPr lang="ru-RU" sz="3600" dirty="0" smtClean="0">
                <a:solidFill>
                  <a:srgbClr val="FF0000"/>
                </a:solidFill>
              </a:rPr>
              <a:t>5 класса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dancinc-cloc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4582" y="5157193"/>
            <a:ext cx="2071670" cy="1685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200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928670"/>
            <a:ext cx="8606460" cy="3046988"/>
          </a:xfrm>
          <a:prstGeom prst="rect">
            <a:avLst/>
          </a:prstGeom>
          <a:noFill/>
          <a:effectLst>
            <a:outerShdw blurRad="50800" dist="50800" dir="324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Королевство</a:t>
            </a:r>
          </a:p>
          <a:p>
            <a:pPr algn="ctr"/>
            <a:r>
              <a:rPr lang="ru-RU" sz="9600" b="1" dirty="0" smtClean="0">
                <a:ln w="1905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Морфологии</a:t>
            </a:r>
            <a:endParaRPr lang="ru-RU" sz="9600" b="1" cap="none" spc="0" dirty="0">
              <a:ln w="1905"/>
              <a:solidFill>
                <a:schemeClr val="accent3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200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 со стрелками влево/вправо 2"/>
          <p:cNvSpPr/>
          <p:nvPr/>
        </p:nvSpPr>
        <p:spPr>
          <a:xfrm>
            <a:off x="2500298" y="1571612"/>
            <a:ext cx="3357586" cy="642942"/>
          </a:xfrm>
          <a:prstGeom prst="leftRightArrowCallou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Пила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14290"/>
            <a:ext cx="750099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Какими частями речи могут быть слова? </a:t>
            </a:r>
          </a:p>
          <a:p>
            <a:pPr algn="ctr"/>
            <a:r>
              <a:rPr lang="ru-RU" sz="2400" dirty="0" smtClean="0"/>
              <a:t>Докажите свой ответ примерами</a:t>
            </a:r>
            <a:endParaRPr lang="ru-RU" sz="2400" dirty="0"/>
          </a:p>
        </p:txBody>
      </p:sp>
      <p:sp>
        <p:nvSpPr>
          <p:cNvPr id="5" name="Выноска со стрелками влево/вправо 4"/>
          <p:cNvSpPr/>
          <p:nvPr/>
        </p:nvSpPr>
        <p:spPr>
          <a:xfrm>
            <a:off x="2500298" y="2643182"/>
            <a:ext cx="3357586" cy="642942"/>
          </a:xfrm>
          <a:prstGeom prst="leftRightArrowCallou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Стекла</a:t>
            </a:r>
            <a:endParaRPr lang="ru-RU" b="1" dirty="0"/>
          </a:p>
        </p:txBody>
      </p:sp>
      <p:sp>
        <p:nvSpPr>
          <p:cNvPr id="6" name="Выноска со стрелками влево/вправо 5"/>
          <p:cNvSpPr/>
          <p:nvPr/>
        </p:nvSpPr>
        <p:spPr>
          <a:xfrm>
            <a:off x="2500298" y="3786190"/>
            <a:ext cx="3357586" cy="642942"/>
          </a:xfrm>
          <a:prstGeom prst="leftRightArrowCallou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Печь</a:t>
            </a:r>
            <a:endParaRPr lang="ru-RU" b="1" dirty="0"/>
          </a:p>
        </p:txBody>
      </p:sp>
      <p:sp>
        <p:nvSpPr>
          <p:cNvPr id="7" name="Выноска со стрелками влево/вправо 6"/>
          <p:cNvSpPr/>
          <p:nvPr/>
        </p:nvSpPr>
        <p:spPr>
          <a:xfrm>
            <a:off x="2571736" y="4786322"/>
            <a:ext cx="3357586" cy="642942"/>
          </a:xfrm>
          <a:prstGeom prst="leftRightArrowCallou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Смел</a:t>
            </a:r>
            <a:endParaRPr lang="ru-RU" b="1" dirty="0"/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2571736" y="5715016"/>
            <a:ext cx="3357586" cy="642942"/>
          </a:xfrm>
          <a:prstGeom prst="leftRightArrowCallou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Точно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1714488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Глагол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2714620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Глагол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3857628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Глагол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4857760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Глагол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5857892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Наречие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5074" y="1714488"/>
            <a:ext cx="2286016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Существительное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15074" y="2714620"/>
            <a:ext cx="2286016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Существительное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15074" y="3857628"/>
            <a:ext cx="2286016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Существительное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12" y="4857760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Прилагательное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7950" y="5857892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Прилагательное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143932" cy="1938992"/>
          </a:xfrm>
          <a:prstGeom prst="rect">
            <a:avLst/>
          </a:prstGeom>
          <a:noFill/>
          <a:scene3d>
            <a:camera prst="orthographicFront">
              <a:rot lat="2018645" lon="20983669" rev="20513197"/>
            </a:camera>
            <a:lightRig rig="threePt" dir="t"/>
          </a:scene3d>
          <a:sp3d/>
        </p:spPr>
        <p:txBody>
          <a:bodyPr vert="horz" wrap="square" lIns="91440" tIns="45720" rIns="91440" bIns="45720">
            <a:spAutoFit/>
            <a:flatTx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Привал</a:t>
            </a:r>
          </a:p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от буквы к цифре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22237" y="2348880"/>
            <a:ext cx="8229600" cy="4389437"/>
          </a:xfrm>
        </p:spPr>
        <p:txBody>
          <a:bodyPr>
            <a:normAutofit/>
          </a:bodyPr>
          <a:lstStyle/>
          <a:p>
            <a:r>
              <a:rPr lang="ru-RU" dirty="0"/>
              <a:t>Почему по-разному пишутся близкие по звучанию слова: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деревенский ст</a:t>
            </a:r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рожил, сад колхозный ст</a:t>
            </a:r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рожил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dirty="0" smtClean="0"/>
              <a:t>Игорь </a:t>
            </a:r>
            <a:r>
              <a:rPr lang="ru-RU" dirty="0" smtClean="0"/>
              <a:t>написал на доске прописью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 «Сто сорок и сто сорок будет двести»</a:t>
            </a:r>
            <a:r>
              <a:rPr lang="ru-RU" dirty="0" smtClean="0"/>
              <a:t>. Допустил ли он ошибку в вычислении</a:t>
            </a:r>
            <a:r>
              <a:rPr lang="ru-RU" dirty="0" smtClean="0"/>
              <a:t>?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ru-RU" dirty="0"/>
          </a:p>
        </p:txBody>
      </p:sp>
      <p:pic>
        <p:nvPicPr>
          <p:cNvPr id="5" name="Picture 4" descr="ко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675" y="5345112"/>
            <a:ext cx="1584325" cy="151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42984"/>
            <a:ext cx="7546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Синтаксическое море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2" name="Picture 2" descr="D:\мои документы\images\clip_image0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86058"/>
            <a:ext cx="2514613" cy="1885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804" y="692696"/>
            <a:ext cx="777240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Охарактеризуйте предложения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700808"/>
            <a:ext cx="9144000" cy="4357718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Машина стремительно догоняла поезд.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Стая перелетных птиц расселась по деревьям.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Ветер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умеренный.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Пронизывающий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холод сковывал движения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Лето.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море чудесная погода.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Diggin_F500_anim_en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953000"/>
            <a:ext cx="22320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217542015_screenshot00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Лента лицом вниз 2"/>
          <p:cNvSpPr/>
          <p:nvPr/>
        </p:nvSpPr>
        <p:spPr>
          <a:xfrm>
            <a:off x="0" y="1772816"/>
            <a:ext cx="8929718" cy="221457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Осталось совсем чуть-чуть…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399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Вперед к финишу!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42910" y="714356"/>
            <a:ext cx="435771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785794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Я от солнца, от огня,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Яркий луч несет меня,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Но бывает смысл иной: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Весь огромный шар земной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4810" y="2500306"/>
            <a:ext cx="4429156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6248" y="2714620"/>
            <a:ext cx="4429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Я – все то, что есть на свете,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Все народы на планете,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Мой омоним – враг войны,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Друг труда и тишины.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429132"/>
            <a:ext cx="4429156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4500570"/>
            <a:ext cx="4357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 тетради я бываю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Косая и прямая;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 другом своем значении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Я планка для черчения,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И, наконец, порою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 шеренгу вас построю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2571736" y="1428736"/>
            <a:ext cx="2643206" cy="121444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Свет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929322" y="4071942"/>
            <a:ext cx="2643206" cy="121444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Мир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500298" y="5429264"/>
            <a:ext cx="3071834" cy="121444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Линейка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5" grpId="0"/>
      <p:bldP spid="7" grpId="0" animBg="1"/>
      <p:bldP spid="1026" grpId="0"/>
      <p:bldP spid="9" grpId="0" animBg="1"/>
      <p:bldP spid="1027" grpId="0"/>
      <p:bldP spid="8" grpId="0" build="allAtOnce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80161" cy="60631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5C0000"/>
                </a:solidFill>
              </a:rPr>
              <a:t>Лингвистическая задачка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Шел по дороге старик, а навстречу 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ему </a:t>
            </a:r>
            <a:r>
              <a:rPr lang="ru-RU" sz="3200" b="1" i="1" dirty="0" smtClean="0">
                <a:solidFill>
                  <a:srgbClr val="002060"/>
                </a:solidFill>
              </a:rPr>
              <a:t>боец. «Здравствуй, отец»,- 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говорит боец. А старик ему отвечает: 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«Здорово, служивый! Только зовут меня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 не отец, а так, что с любого конца 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читай – все значение одинаковое. И живу 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я в таком домике, что можно как угодно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 читать. А имя у моей бабки с тем же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 свойством». Задумался </a:t>
            </a:r>
            <a:r>
              <a:rPr lang="ru-RU" sz="3200" b="1" i="1" dirty="0" smtClean="0">
                <a:solidFill>
                  <a:srgbClr val="002060"/>
                </a:solidFill>
              </a:rPr>
              <a:t>боец...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pPr algn="just"/>
            <a:endParaRPr lang="ru-RU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3600" dirty="0" smtClean="0"/>
              <a:t>- Помогите ему </a:t>
            </a:r>
            <a:r>
              <a:rPr lang="ru-RU" sz="3600" b="1" u="sng" dirty="0" smtClean="0"/>
              <a:t>отгадать эти </a:t>
            </a:r>
            <a:r>
              <a:rPr lang="ru-RU" sz="3600" b="1" u="sng" dirty="0" smtClean="0"/>
              <a:t>три слова</a:t>
            </a:r>
            <a:r>
              <a:rPr lang="ru-RU" sz="3600" dirty="0" smtClean="0"/>
              <a:t>. 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7859216" cy="460851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Подведем итоги игры</a:t>
            </a: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Составьте синквейн о русском языке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129341">
            <a:off x="183136" y="2184303"/>
            <a:ext cx="8659516" cy="1631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Молодцы!</a:t>
            </a:r>
            <a:endParaRPr lang="ru-RU" sz="10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map_addonworld_treasures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775"/>
            <a:ext cx="9001125" cy="6753225"/>
          </a:xfrm>
          <a:prstGeom prst="rect">
            <a:avLst/>
          </a:prstGeom>
          <a:noFill/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17049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2949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Лексика</a:t>
            </a: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3132138" y="2997200"/>
            <a:ext cx="2724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Морфологи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 rot="1435637">
            <a:off x="1590954" y="4760818"/>
            <a:ext cx="432389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Словообразование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 rot="2108051">
            <a:off x="5148263" y="1484313"/>
            <a:ext cx="2819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Орфография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 rot="-2361747">
            <a:off x="254491" y="828280"/>
            <a:ext cx="2225097" cy="203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Залив ошибок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 rot="-1761465">
            <a:off x="6835775" y="5454650"/>
            <a:ext cx="20478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Фонетика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200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ятно 2 5"/>
          <p:cNvSpPr/>
          <p:nvPr/>
        </p:nvSpPr>
        <p:spPr>
          <a:xfrm>
            <a:off x="0" y="928670"/>
            <a:ext cx="4643470" cy="47863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9009976">
            <a:off x="419750" y="3178636"/>
            <a:ext cx="328295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Бесстрашные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4286280" y="714356"/>
            <a:ext cx="4357686" cy="464347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9009976">
            <a:off x="4737064" y="2828230"/>
            <a:ext cx="318561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Отважные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podsolnuh_maksim_gajdashov_jpg1_460_au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1"/>
              <a:tileRect/>
            </a:gradFill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714356"/>
            <a:ext cx="7143800" cy="3046988"/>
          </a:xfrm>
          <a:prstGeom prst="rect">
            <a:avLst/>
          </a:prstGeom>
          <a:noFill/>
          <a:effectLst>
            <a:outerShdw blurRad="50800" dist="139700" dir="2400000" algn="ctr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Княжество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Фонетики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00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0"/>
            <a:ext cx="34861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dsolnuh_maksim_gajdashov_jpg1_460_au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ятно 2 7"/>
          <p:cNvSpPr/>
          <p:nvPr/>
        </p:nvSpPr>
        <p:spPr>
          <a:xfrm>
            <a:off x="285720" y="2143116"/>
            <a:ext cx="8715436" cy="450059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Не тот хорош, кто для дела пригож, а тот  хорош, кто для дела гож.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642918"/>
            <a:ext cx="22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Фонетические прятки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1428736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Ищем звук   Ш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967335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dsolnuh_maksim_gajdashov_jpg1_460_au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642918"/>
            <a:ext cx="22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4615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Перевертыши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Прочитайте слова, потом произнесите звуки в обратном порядке, чтобы получить из звуков одного слова другое.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967335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500034" y="2357430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Лен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500034" y="3000372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Лей</a:t>
            </a:r>
            <a:endParaRPr lang="ru-RU" dirty="0"/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500034" y="3643314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Лоб</a:t>
            </a:r>
            <a:endParaRPr lang="ru-RU" dirty="0"/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500034" y="4286256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Люк</a:t>
            </a:r>
            <a:endParaRPr lang="ru-RU" dirty="0"/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500034" y="4929198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</a:t>
            </a:r>
            <a:r>
              <a:rPr lang="ru-RU" dirty="0" smtClean="0"/>
              <a:t>ёл</a:t>
            </a:r>
            <a:endParaRPr lang="ru-RU" dirty="0"/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500034" y="5572140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</a:t>
            </a:r>
            <a:r>
              <a:rPr lang="ru-RU" dirty="0" smtClean="0"/>
              <a:t>ей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29256" y="2428868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Ноль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3071810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9256" y="3714752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0694" y="4429132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0694" y="5072074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Ложь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00694" y="5715016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Ешь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дожди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1142984"/>
            <a:ext cx="6508459" cy="3046988"/>
          </a:xfrm>
          <a:prstGeom prst="rect">
            <a:avLst/>
          </a:prstGeom>
          <a:noFill/>
          <a:effectLst>
            <a:outerShdw blurRad="139700" dist="228600" algn="ctr" rotWithShape="0">
              <a:schemeClr val="accent6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FFFF00"/>
                </a:solidFill>
                <a:effectLst/>
              </a:rPr>
              <a:t>Графство </a:t>
            </a:r>
          </a:p>
          <a:p>
            <a:pPr algn="ctr"/>
            <a:r>
              <a:rPr lang="ru-RU" sz="9600" b="1" cap="none" spc="0" dirty="0" smtClean="0">
                <a:ln/>
                <a:solidFill>
                  <a:srgbClr val="FFFF00"/>
                </a:solidFill>
                <a:effectLst/>
              </a:rPr>
              <a:t>Лексики</a:t>
            </a:r>
            <a:endParaRPr lang="ru-RU" sz="96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дожди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Подберите синонимы: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8001056" cy="421484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горе - .., стужа - …,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хотеть - …, правда - …, </a:t>
            </a:r>
            <a:r>
              <a:rPr lang="ru-RU" sz="4800" b="1" dirty="0" smtClean="0">
                <a:solidFill>
                  <a:srgbClr val="C00000"/>
                </a:solidFill>
              </a:rPr>
              <a:t>базар </a:t>
            </a:r>
            <a:r>
              <a:rPr lang="ru-RU" sz="4800" b="1" dirty="0" smtClean="0">
                <a:solidFill>
                  <a:srgbClr val="C00000"/>
                </a:solidFill>
              </a:rPr>
              <a:t>- </a:t>
            </a:r>
            <a:r>
              <a:rPr lang="ru-RU" sz="4800" b="1" dirty="0" smtClean="0">
                <a:solidFill>
                  <a:srgbClr val="C00000"/>
                </a:solidFill>
              </a:rPr>
              <a:t>…, печаль </a:t>
            </a:r>
            <a:r>
              <a:rPr lang="ru-RU" sz="4800" b="1" dirty="0" smtClean="0">
                <a:solidFill>
                  <a:srgbClr val="C00000"/>
                </a:solidFill>
              </a:rPr>
              <a:t>- </a:t>
            </a:r>
            <a:r>
              <a:rPr lang="ru-RU" sz="4800" b="1" dirty="0" smtClean="0">
                <a:solidFill>
                  <a:srgbClr val="C00000"/>
                </a:solidFill>
              </a:rPr>
              <a:t>…</a:t>
            </a:r>
            <a:r>
              <a:rPr lang="ru-RU" dirty="0" smtClean="0"/>
              <a:t>…</a:t>
            </a:r>
          </a:p>
          <a:p>
            <a:pPr algn="ctr"/>
            <a:endParaRPr lang="ru-RU" dirty="0"/>
          </a:p>
          <a:p>
            <a:pPr algn="ctr"/>
            <a:r>
              <a:rPr lang="ru-RU" sz="5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Вспомните антонимы! </a:t>
            </a:r>
            <a:endParaRPr lang="ru-RU" sz="5400" b="1" u="sng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дожди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143008"/>
          </a:xfrm>
          <a:effectLst>
            <a:outerShdw blurRad="50800" dist="25400" dir="12600000" algn="ctr" rotWithShape="0">
              <a:schemeClr val="accent5">
                <a:lumMod val="50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Исправь ошибки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358246" cy="363856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А) Гончий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автомобиль едва не перевернулся 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 на повороте.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Б) Помещики жестоко угнетали своих 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крепостников.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В) Нас познакомили с новым комплектом 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гимнастических упражнений.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420</Words>
  <Application>Microsoft Office PowerPoint</Application>
  <PresentationFormat>Экран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Поток</vt:lpstr>
      <vt:lpstr>Лингвистический турнир</vt:lpstr>
      <vt:lpstr>Презентация PowerPoint</vt:lpstr>
      <vt:lpstr>Презентация PowerPoint</vt:lpstr>
      <vt:lpstr>Презентация PowerPoint</vt:lpstr>
      <vt:lpstr>Фонетические прятки</vt:lpstr>
      <vt:lpstr>Перевертыши</vt:lpstr>
      <vt:lpstr>Презентация PowerPoint</vt:lpstr>
      <vt:lpstr>Подберите синонимы:</vt:lpstr>
      <vt:lpstr>Исправь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Охарактеризуйте предложения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Лингвистический турнир</dc:title>
  <dc:creator>SamLab.ws</dc:creator>
  <cp:lastModifiedBy>Оксана Дурнева</cp:lastModifiedBy>
  <cp:revision>41</cp:revision>
  <dcterms:created xsi:type="dcterms:W3CDTF">2010-11-18T14:32:19Z</dcterms:created>
  <dcterms:modified xsi:type="dcterms:W3CDTF">2017-04-06T18:17:31Z</dcterms:modified>
</cp:coreProperties>
</file>