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1" r:id="rId2"/>
    <p:sldId id="256" r:id="rId3"/>
    <p:sldId id="257" r:id="rId4"/>
    <p:sldId id="259" r:id="rId5"/>
    <p:sldId id="270" r:id="rId6"/>
    <p:sldId id="260" r:id="rId7"/>
    <p:sldId id="265" r:id="rId8"/>
    <p:sldId id="266" r:id="rId9"/>
    <p:sldId id="268" r:id="rId10"/>
    <p:sldId id="269" r:id="rId11"/>
    <p:sldId id="267" r:id="rId12"/>
    <p:sldId id="261" r:id="rId13"/>
    <p:sldId id="263" r:id="rId14"/>
    <p:sldId id="264" r:id="rId15"/>
    <p:sldId id="258" r:id="rId16"/>
    <p:sldId id="26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5A1F8E-0AF4-42B6-85D3-E35F24BFDBAA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6244C-0F96-417F-AAA0-721DEDC44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534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6244C-0F96-417F-AAA0-721DEDC4423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990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87B10-FE14-46D3-BEDB-518A7905BAE0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E3FC-D864-42AE-B480-7D1A5DEC78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87B10-FE14-46D3-BEDB-518A7905BAE0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E3FC-D864-42AE-B480-7D1A5DEC78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87B10-FE14-46D3-BEDB-518A7905BAE0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E3FC-D864-42AE-B480-7D1A5DEC78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87B10-FE14-46D3-BEDB-518A7905BAE0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E3FC-D864-42AE-B480-7D1A5DEC78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87B10-FE14-46D3-BEDB-518A7905BAE0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E3FC-D864-42AE-B480-7D1A5DEC78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87B10-FE14-46D3-BEDB-518A7905BAE0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E3FC-D864-42AE-B480-7D1A5DEC78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87B10-FE14-46D3-BEDB-518A7905BAE0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E3FC-D864-42AE-B480-7D1A5DEC78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87B10-FE14-46D3-BEDB-518A7905BAE0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E3FC-D864-42AE-B480-7D1A5DEC78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87B10-FE14-46D3-BEDB-518A7905BAE0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E3FC-D864-42AE-B480-7D1A5DEC78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87B10-FE14-46D3-BEDB-518A7905BAE0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E3FC-D864-42AE-B480-7D1A5DEC78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87B10-FE14-46D3-BEDB-518A7905BAE0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E3FC-D864-42AE-B480-7D1A5DEC78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87B10-FE14-46D3-BEDB-518A7905BAE0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4E3FC-D864-42AE-B480-7D1A5DEC789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D%D0%BB%D1%8E%D0%B0%D1%80" TargetMode="External"/><Relationship Id="rId2" Type="http://schemas.openxmlformats.org/officeDocument/2006/relationships/hyperlink" Target="http://ru.wikipedia.org/wiki/%D0%91%D1%80%D0%B5%D1%82%D0%BE%D0%BD,_%D0%90%D0%BD%D0%B4%D1%80%D0%B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hyperlink" Target="http://ru.wikipedia.org/wiki/%D0%9A%D0%92%D0%9D" TargetMode="External"/><Relationship Id="rId4" Type="http://schemas.openxmlformats.org/officeDocument/2006/relationships/hyperlink" Target="http://ru.wikipedia.org/wiki/%D0%90%D1%80%D0%B0%D0%B3%D0%BE%D0%BD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759871"/>
            <a:ext cx="6400800" cy="175260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Подготовила </a:t>
            </a:r>
            <a:r>
              <a:rPr lang="ru-RU" b="1" dirty="0" err="1" smtClean="0">
                <a:solidFill>
                  <a:schemeClr val="tx1"/>
                </a:solidFill>
              </a:rPr>
              <a:t>Букурова</a:t>
            </a:r>
            <a:r>
              <a:rPr lang="ru-RU" b="1" dirty="0" smtClean="0">
                <a:solidFill>
                  <a:schemeClr val="tx1"/>
                </a:solidFill>
              </a:rPr>
              <a:t> Елена Анатольевна – педагог МАУДО «Дома детского творчества» станицы Староминской Краснодарского края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://evgeniashehovtsova.ru/wp-content/uploads/2016/01/burim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3" y="-10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37928" y="5529066"/>
            <a:ext cx="5868144" cy="1328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Подготовила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Букурова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Елена Анатольевна – 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 МАУДО «Дом детского творчества» 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станицы Староминской Краснодарского края</a:t>
            </a:r>
            <a:endParaRPr lang="ru-RU" sz="2400" dirty="0">
              <a:solidFill>
                <a:schemeClr val="accent2">
                  <a:lumMod val="50000"/>
                </a:schemeClr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3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ds04.infourok.ru/uploads/ex/04ca/000730b9-7dbc43a6/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4.404content.com/resize/730x-/1/5C/A9/846056934471894113/fullsiz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4594877" cy="571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42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900igr.net/up/datas/79271/03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77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Новое время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6444208" cy="52578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Буриме </a:t>
            </a:r>
            <a:r>
              <a:rPr lang="ru-RU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пользовалось популярностью у поэтов ХХ века (</a:t>
            </a:r>
            <a:r>
              <a:rPr lang="ru-RU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hlinkClick r:id="rId2" tooltip="Бретон, Андре"/>
              </a:rPr>
              <a:t>Бретон</a:t>
            </a:r>
            <a:r>
              <a:rPr lang="ru-RU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, </a:t>
            </a:r>
            <a:r>
              <a:rPr lang="ru-RU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hlinkClick r:id="rId3" tooltip="Элюар"/>
              </a:rPr>
              <a:t>Элюар</a:t>
            </a:r>
            <a:r>
              <a:rPr lang="ru-RU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, </a:t>
            </a:r>
            <a:r>
              <a:rPr lang="ru-RU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hlinkClick r:id="rId4" tooltip="Арагон"/>
              </a:rPr>
              <a:t>Арагон</a:t>
            </a:r>
            <a:r>
              <a:rPr lang="ru-RU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)</a:t>
            </a:r>
          </a:p>
          <a:p>
            <a:r>
              <a:rPr lang="ru-RU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Буриме входило в качестве одного из традиционных заданий в конкурсы </a:t>
            </a:r>
            <a:r>
              <a:rPr lang="ru-RU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hlinkClick r:id="rId5" tooltip="КВН"/>
              </a:rPr>
              <a:t>КВН</a:t>
            </a:r>
            <a:r>
              <a:rPr lang="ru-RU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.</a:t>
            </a:r>
          </a:p>
          <a:p>
            <a:r>
              <a:rPr lang="ru-RU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Сегодня буриме существует и как сетевая интерактивная игра на нескольких сайтах с различными правилами, оформлением и атмосферой. На одних сайтах ведутся рейтинги и проводятся соревнования, на других механизм голосования позволяет участникам давать оценки различным буриме и </a:t>
            </a:r>
            <a:r>
              <a:rPr lang="ru-RU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рифмам.</a:t>
            </a:r>
            <a:endParaRPr lang="ru-RU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225" y="4077072"/>
            <a:ext cx="2390775" cy="270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РИФМЫ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08" y="2060848"/>
            <a:ext cx="8856984" cy="4525963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Batang" pitchFamily="18" charset="-127"/>
                <a:ea typeface="Batang" pitchFamily="18" charset="-127"/>
              </a:rPr>
              <a:t>Волна - стена</a:t>
            </a:r>
            <a:r>
              <a:rPr lang="ru-RU" sz="5400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sz="5400" dirty="0" smtClean="0">
                <a:latin typeface="Batang" pitchFamily="18" charset="-127"/>
                <a:ea typeface="Batang" pitchFamily="18" charset="-127"/>
              </a:rPr>
            </a:br>
            <a:r>
              <a:rPr lang="ru-RU" sz="5400" b="1" dirty="0" smtClean="0">
                <a:latin typeface="Batang" pitchFamily="18" charset="-127"/>
                <a:ea typeface="Batang" pitchFamily="18" charset="-127"/>
              </a:rPr>
              <a:t>Сила - погасила</a:t>
            </a:r>
          </a:p>
          <a:p>
            <a:r>
              <a:rPr lang="ru-RU" sz="5400" b="1" dirty="0" smtClean="0">
                <a:latin typeface="Batang" pitchFamily="18" charset="-127"/>
                <a:ea typeface="Batang" pitchFamily="18" charset="-127"/>
              </a:rPr>
              <a:t>Кабинет - интернет</a:t>
            </a:r>
            <a:r>
              <a:rPr lang="ru-RU" sz="5400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sz="5400" dirty="0" smtClean="0">
                <a:latin typeface="Batang" pitchFamily="18" charset="-127"/>
                <a:ea typeface="Batang" pitchFamily="18" charset="-127"/>
              </a:rPr>
            </a:br>
            <a:r>
              <a:rPr lang="ru-RU" sz="5400" b="1" dirty="0" smtClean="0">
                <a:latin typeface="Batang" pitchFamily="18" charset="-127"/>
                <a:ea typeface="Batang" pitchFamily="18" charset="-127"/>
              </a:rPr>
              <a:t>Перемена - откровенно </a:t>
            </a:r>
            <a:endParaRPr lang="ru-RU" sz="5400" b="1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692696"/>
            <a:ext cx="2333625" cy="238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sz="3800" b="1" dirty="0" smtClean="0"/>
              <a:t>Та гигантская </a:t>
            </a:r>
            <a:r>
              <a:rPr lang="ru-RU" sz="3800" b="1" dirty="0" smtClean="0">
                <a:solidFill>
                  <a:srgbClr val="C00000"/>
                </a:solidFill>
              </a:rPr>
              <a:t>волна</a:t>
            </a:r>
          </a:p>
          <a:p>
            <a:r>
              <a:rPr lang="ru-RU" sz="3800" b="1" dirty="0" smtClean="0"/>
              <a:t>Маяки все </a:t>
            </a:r>
            <a:r>
              <a:rPr lang="ru-RU" sz="3800" b="1" dirty="0" smtClean="0">
                <a:solidFill>
                  <a:srgbClr val="C00000"/>
                </a:solidFill>
              </a:rPr>
              <a:t>погасила.</a:t>
            </a:r>
          </a:p>
          <a:p>
            <a:r>
              <a:rPr lang="ru-RU" sz="3800" b="1" dirty="0" smtClean="0"/>
              <a:t>Из воды встаёт </a:t>
            </a:r>
            <a:r>
              <a:rPr lang="ru-RU" sz="3800" b="1" dirty="0" smtClean="0">
                <a:solidFill>
                  <a:srgbClr val="C00000"/>
                </a:solidFill>
              </a:rPr>
              <a:t>стена, </a:t>
            </a:r>
          </a:p>
          <a:p>
            <a:r>
              <a:rPr lang="ru-RU" sz="3800" b="1" dirty="0" smtClean="0"/>
              <a:t>В ней безудержная </a:t>
            </a:r>
            <a:r>
              <a:rPr lang="ru-RU" sz="3800" b="1" dirty="0" smtClean="0">
                <a:solidFill>
                  <a:srgbClr val="C00000"/>
                </a:solidFill>
              </a:rPr>
              <a:t>сила.</a:t>
            </a:r>
          </a:p>
          <a:p>
            <a:endParaRPr lang="ru-RU" sz="3800" b="1" dirty="0" smtClean="0"/>
          </a:p>
          <a:p>
            <a:r>
              <a:rPr lang="ru-RU" sz="3800" b="1" dirty="0" smtClean="0"/>
              <a:t>Наконец-то </a:t>
            </a:r>
            <a:r>
              <a:rPr lang="ru-RU" sz="3800" b="1" dirty="0" smtClean="0">
                <a:solidFill>
                  <a:srgbClr val="C00000"/>
                </a:solidFill>
              </a:rPr>
              <a:t>перемена –</a:t>
            </a:r>
          </a:p>
          <a:p>
            <a:r>
              <a:rPr lang="ru-RU" sz="3800" b="1" dirty="0" smtClean="0"/>
              <a:t>Опустел наш </a:t>
            </a:r>
            <a:r>
              <a:rPr lang="ru-RU" sz="3800" b="1" dirty="0" smtClean="0">
                <a:solidFill>
                  <a:srgbClr val="C00000"/>
                </a:solidFill>
              </a:rPr>
              <a:t>кабинет.</a:t>
            </a:r>
          </a:p>
          <a:p>
            <a:r>
              <a:rPr lang="ru-RU" sz="3800" b="1" dirty="0" smtClean="0"/>
              <a:t>Я скажу вам </a:t>
            </a:r>
            <a:r>
              <a:rPr lang="ru-RU" sz="3800" b="1" dirty="0" smtClean="0">
                <a:solidFill>
                  <a:srgbClr val="C00000"/>
                </a:solidFill>
              </a:rPr>
              <a:t>откровенно:</a:t>
            </a:r>
          </a:p>
          <a:p>
            <a:r>
              <a:rPr lang="ru-RU" sz="3800" b="1" dirty="0" smtClean="0"/>
              <a:t>Всех «похитил» </a:t>
            </a:r>
            <a:r>
              <a:rPr lang="ru-RU" sz="3800" b="1" dirty="0" smtClean="0">
                <a:solidFill>
                  <a:srgbClr val="C00000"/>
                </a:solidFill>
              </a:rPr>
              <a:t>интернет.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636912"/>
            <a:ext cx="108585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89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РИФМЫ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latin typeface="Batang" pitchFamily="18" charset="-127"/>
                <a:ea typeface="Batang" pitchFamily="18" charset="-127"/>
              </a:rPr>
              <a:t>...ловил</a:t>
            </a:r>
            <a:r>
              <a:rPr lang="ru-RU" sz="4800" b="1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sz="4800" b="1" dirty="0" smtClean="0">
                <a:latin typeface="Batang" pitchFamily="18" charset="-127"/>
                <a:ea typeface="Batang" pitchFamily="18" charset="-127"/>
              </a:rPr>
            </a:br>
            <a:r>
              <a:rPr lang="ru-RU" sz="4800" b="1" dirty="0">
                <a:latin typeface="Batang" pitchFamily="18" charset="-127"/>
                <a:ea typeface="Batang" pitchFamily="18" charset="-127"/>
              </a:rPr>
              <a:t>...знал</a:t>
            </a:r>
            <a:r>
              <a:rPr lang="ru-RU" sz="4800" b="1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sz="4800" b="1" dirty="0" smtClean="0">
                <a:latin typeface="Batang" pitchFamily="18" charset="-127"/>
                <a:ea typeface="Batang" pitchFamily="18" charset="-127"/>
              </a:rPr>
            </a:br>
            <a:r>
              <a:rPr lang="ru-RU" sz="4800" b="1" dirty="0">
                <a:latin typeface="Batang" pitchFamily="18" charset="-127"/>
                <a:ea typeface="Batang" pitchFamily="18" charset="-127"/>
              </a:rPr>
              <a:t>...любил</a:t>
            </a:r>
            <a:r>
              <a:rPr lang="ru-RU" sz="4800" b="1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sz="4800" b="1" dirty="0" smtClean="0">
                <a:latin typeface="Batang" pitchFamily="18" charset="-127"/>
                <a:ea typeface="Batang" pitchFamily="18" charset="-127"/>
              </a:rPr>
            </a:br>
            <a:r>
              <a:rPr lang="ru-RU" sz="4800" b="1" dirty="0">
                <a:latin typeface="Batang" pitchFamily="18" charset="-127"/>
                <a:ea typeface="Batang" pitchFamily="18" charset="-127"/>
              </a:rPr>
              <a:t>...играл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Batang" pitchFamily="18" charset="-127"/>
                <a:ea typeface="Batang" pitchFamily="18" charset="-127"/>
              </a:rPr>
              <a:t>...не оценил</a:t>
            </a:r>
            <a:br>
              <a:rPr lang="ru-RU" sz="3600" b="1" dirty="0" smtClean="0">
                <a:latin typeface="Batang" pitchFamily="18" charset="-127"/>
                <a:ea typeface="Batang" pitchFamily="18" charset="-127"/>
              </a:rPr>
            </a:br>
            <a:r>
              <a:rPr lang="ru-RU" sz="3600" b="1" dirty="0" smtClean="0">
                <a:latin typeface="Batang" pitchFamily="18" charset="-127"/>
                <a:ea typeface="Batang" pitchFamily="18" charset="-127"/>
              </a:rPr>
              <a:t>...не понял</a:t>
            </a:r>
            <a:br>
              <a:rPr lang="ru-RU" sz="3600" b="1" dirty="0" smtClean="0">
                <a:latin typeface="Batang" pitchFamily="18" charset="-127"/>
                <a:ea typeface="Batang" pitchFamily="18" charset="-127"/>
              </a:rPr>
            </a:br>
            <a:r>
              <a:rPr lang="ru-RU" sz="3600" b="1" dirty="0" smtClean="0">
                <a:latin typeface="Batang" pitchFamily="18" charset="-127"/>
                <a:ea typeface="Batang" pitchFamily="18" charset="-127"/>
              </a:rPr>
              <a:t>...разлюбил</a:t>
            </a:r>
            <a:br>
              <a:rPr lang="ru-RU" sz="3600" b="1" dirty="0" smtClean="0">
                <a:latin typeface="Batang" pitchFamily="18" charset="-127"/>
                <a:ea typeface="Batang" pitchFamily="18" charset="-127"/>
              </a:rPr>
            </a:br>
            <a:r>
              <a:rPr lang="ru-RU" sz="3600" b="1" dirty="0" smtClean="0">
                <a:latin typeface="Batang" pitchFamily="18" charset="-127"/>
                <a:ea typeface="Batang" pitchFamily="18" charset="-127"/>
              </a:rPr>
              <a:t>...спорил</a:t>
            </a:r>
            <a:br>
              <a:rPr lang="ru-RU" sz="3600" b="1" dirty="0" smtClean="0">
                <a:latin typeface="Batang" pitchFamily="18" charset="-127"/>
                <a:ea typeface="Batang" pitchFamily="18" charset="-127"/>
              </a:rPr>
            </a:br>
            <a:r>
              <a:rPr lang="ru-RU" sz="3600" b="1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sz="3600" b="1" dirty="0" smtClean="0">
                <a:latin typeface="Batang" pitchFamily="18" charset="-127"/>
                <a:ea typeface="Batang" pitchFamily="18" charset="-127"/>
              </a:rPr>
            </a:br>
            <a:r>
              <a:rPr lang="ru-RU" sz="3600" b="1" dirty="0" smtClean="0">
                <a:latin typeface="Batang" pitchFamily="18" charset="-127"/>
                <a:ea typeface="Batang" pitchFamily="18" charset="-127"/>
              </a:rPr>
              <a:t>...ушла</a:t>
            </a:r>
            <a:br>
              <a:rPr lang="ru-RU" sz="3600" b="1" dirty="0" smtClean="0">
                <a:latin typeface="Batang" pitchFamily="18" charset="-127"/>
                <a:ea typeface="Batang" pitchFamily="18" charset="-127"/>
              </a:rPr>
            </a:br>
            <a:r>
              <a:rPr lang="ru-RU" sz="3600" b="1" dirty="0" smtClean="0">
                <a:latin typeface="Batang" pitchFamily="18" charset="-127"/>
                <a:ea typeface="Batang" pitchFamily="18" charset="-127"/>
              </a:rPr>
              <a:t>...одна</a:t>
            </a:r>
            <a:br>
              <a:rPr lang="ru-RU" sz="3600" b="1" dirty="0" smtClean="0">
                <a:latin typeface="Batang" pitchFamily="18" charset="-127"/>
                <a:ea typeface="Batang" pitchFamily="18" charset="-127"/>
              </a:rPr>
            </a:br>
            <a:r>
              <a:rPr lang="ru-RU" sz="3600" b="1" dirty="0" smtClean="0">
                <a:latin typeface="Batang" pitchFamily="18" charset="-127"/>
                <a:ea typeface="Batang" pitchFamily="18" charset="-127"/>
              </a:rPr>
              <a:t>...прошла</a:t>
            </a:r>
            <a:br>
              <a:rPr lang="ru-RU" sz="3600" b="1" dirty="0" smtClean="0">
                <a:latin typeface="Batang" pitchFamily="18" charset="-127"/>
                <a:ea typeface="Batang" pitchFamily="18" charset="-127"/>
              </a:rPr>
            </a:br>
            <a:r>
              <a:rPr lang="ru-RU" sz="3600" b="1" dirty="0" smtClean="0">
                <a:latin typeface="Batang" pitchFamily="18" charset="-127"/>
                <a:ea typeface="Batang" pitchFamily="18" charset="-127"/>
              </a:rPr>
              <a:t>...луна</a:t>
            </a:r>
            <a:endParaRPr lang="ru-RU" sz="3600" b="1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Рифмы к домашнему заданию:</a:t>
            </a:r>
            <a:endParaRPr lang="ru-RU" dirty="0"/>
          </a:p>
        </p:txBody>
      </p:sp>
      <p:pic>
        <p:nvPicPr>
          <p:cNvPr id="4098" name="Picture 2" descr="http://900igr.net/up/datas/200205/0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87"/>
          <a:stretch/>
        </p:blipFill>
        <p:spPr bwMode="auto">
          <a:xfrm>
            <a:off x="0" y="1526854"/>
            <a:ext cx="9144000" cy="532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2.infourok.ru/uploads/ex/031e/00012815-ae6309d9/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16632"/>
            <a:ext cx="8715436" cy="15112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ля тех , кто в рифмах ни "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бэ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«,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ни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"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мэ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" игра простая - буриме.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496" y="4653136"/>
            <a:ext cx="9108504" cy="2500330"/>
          </a:xfrm>
        </p:spPr>
        <p:txBody>
          <a:bodyPr>
            <a:normAutofit fontScale="77500" lnSpcReduction="20000"/>
          </a:bodyPr>
          <a:lstStyle/>
          <a:p>
            <a:r>
              <a:rPr lang="ru-RU" sz="4100" b="1" dirty="0" smtClean="0">
                <a:latin typeface="Batang" pitchFamily="18" charset="-127"/>
                <a:ea typeface="Batang" pitchFamily="18" charset="-127"/>
              </a:rPr>
              <a:t>Чувство    </a:t>
            </a:r>
            <a:r>
              <a:rPr lang="ru-RU" sz="41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У козы такое </a:t>
            </a:r>
            <a:r>
              <a:rPr lang="ru-RU" sz="4100" b="1" dirty="0" smtClean="0">
                <a:latin typeface="Batang" pitchFamily="18" charset="-127"/>
                <a:ea typeface="Batang" pitchFamily="18" charset="-127"/>
              </a:rPr>
              <a:t>чувство – </a:t>
            </a:r>
          </a:p>
          <a:p>
            <a:r>
              <a:rPr lang="ru-RU" sz="4100" b="1" dirty="0" smtClean="0">
                <a:latin typeface="Batang" pitchFamily="18" charset="-127"/>
                <a:ea typeface="Batang" pitchFamily="18" charset="-127"/>
              </a:rPr>
              <a:t>Цветы      </a:t>
            </a:r>
            <a:r>
              <a:rPr lang="ru-RU" sz="41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Съела б с клумбы все </a:t>
            </a:r>
            <a:r>
              <a:rPr lang="ru-RU" sz="4100" b="1" dirty="0" smtClean="0">
                <a:latin typeface="Batang" pitchFamily="18" charset="-127"/>
                <a:ea typeface="Batang" pitchFamily="18" charset="-127"/>
              </a:rPr>
              <a:t>цветы.         </a:t>
            </a:r>
            <a:endParaRPr lang="ru-RU" sz="4100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ru-RU" sz="4100" b="1" dirty="0" smtClean="0">
                <a:latin typeface="Batang" pitchFamily="18" charset="-127"/>
                <a:ea typeface="Batang" pitchFamily="18" charset="-127"/>
              </a:rPr>
              <a:t>К</a:t>
            </a:r>
            <a:r>
              <a:rPr lang="ru-RU" sz="4100" b="1" dirty="0" smtClean="0">
                <a:latin typeface="Batang" pitchFamily="18" charset="-127"/>
                <a:ea typeface="Batang" pitchFamily="18" charset="-127"/>
              </a:rPr>
              <a:t>апуста    </a:t>
            </a:r>
            <a:r>
              <a:rPr lang="ru-RU" sz="41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Только ей дают </a:t>
            </a:r>
            <a:r>
              <a:rPr lang="ru-RU" sz="4100" b="1" dirty="0" smtClean="0">
                <a:latin typeface="Batang" pitchFamily="18" charset="-127"/>
                <a:ea typeface="Batang" pitchFamily="18" charset="-127"/>
              </a:rPr>
              <a:t>капусту –</a:t>
            </a:r>
          </a:p>
          <a:p>
            <a:r>
              <a:rPr lang="ru-RU" sz="4100" b="1" dirty="0" smtClean="0">
                <a:latin typeface="Batang" pitchFamily="18" charset="-127"/>
                <a:ea typeface="Batang" pitchFamily="18" charset="-127"/>
              </a:rPr>
              <a:t>Мечты      </a:t>
            </a:r>
            <a:r>
              <a:rPr lang="ru-RU" sz="41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Снова рушатся </a:t>
            </a:r>
            <a:r>
              <a:rPr lang="ru-RU" sz="4100" b="1" dirty="0" smtClean="0">
                <a:latin typeface="Batang" pitchFamily="18" charset="-127"/>
                <a:ea typeface="Batang" pitchFamily="18" charset="-127"/>
              </a:rPr>
              <a:t>мечты!</a:t>
            </a:r>
            <a:r>
              <a:rPr lang="ru-RU" sz="41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41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</a:br>
            <a:endParaRPr lang="ru-RU" sz="4100" dirty="0">
              <a:solidFill>
                <a:srgbClr val="FF0000"/>
              </a:solidFill>
            </a:endParaRPr>
          </a:p>
        </p:txBody>
      </p:sp>
      <p:pic>
        <p:nvPicPr>
          <p:cNvPr id="7170" name="Picture 2" descr="http://im0-tub-ru.yandex.net/i?id=150919777-70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712" y="1627920"/>
            <a:ext cx="5374838" cy="2953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2"/>
                </a:solidFill>
              </a:rPr>
              <a:t>Пример составления буриме</a:t>
            </a:r>
            <a:endParaRPr lang="ru-RU" sz="4800" b="1" dirty="0">
              <a:solidFill>
                <a:schemeClr val="tx2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1600199"/>
            <a:ext cx="3707904" cy="4525963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Batang" pitchFamily="18" charset="-127"/>
                <a:ea typeface="Batang" pitchFamily="18" charset="-127"/>
              </a:rPr>
              <a:t>...Счастье</a:t>
            </a:r>
            <a:r>
              <a:rPr lang="ru-RU" sz="4000" b="1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sz="4000" b="1" dirty="0" smtClean="0">
                <a:latin typeface="Batang" pitchFamily="18" charset="-127"/>
                <a:ea typeface="Batang" pitchFamily="18" charset="-127"/>
              </a:rPr>
            </a:br>
            <a:r>
              <a:rPr lang="ru-RU" sz="4000" b="1" dirty="0">
                <a:latin typeface="Batang" pitchFamily="18" charset="-127"/>
                <a:ea typeface="Batang" pitchFamily="18" charset="-127"/>
              </a:rPr>
              <a:t>...Диван</a:t>
            </a:r>
            <a:r>
              <a:rPr lang="ru-RU" sz="4000" b="1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sz="4000" b="1" dirty="0" smtClean="0">
                <a:latin typeface="Batang" pitchFamily="18" charset="-127"/>
                <a:ea typeface="Batang" pitchFamily="18" charset="-127"/>
              </a:rPr>
            </a:br>
            <a:r>
              <a:rPr lang="ru-RU" sz="4000" b="1" dirty="0" smtClean="0">
                <a:latin typeface="Batang" pitchFamily="18" charset="-127"/>
                <a:ea typeface="Batang" pitchFamily="18" charset="-127"/>
              </a:rPr>
              <a:t>...Страсти</a:t>
            </a:r>
            <a:br>
              <a:rPr lang="ru-RU" sz="4000" b="1" dirty="0" smtClean="0">
                <a:latin typeface="Batang" pitchFamily="18" charset="-127"/>
                <a:ea typeface="Batang" pitchFamily="18" charset="-127"/>
              </a:rPr>
            </a:br>
            <a:r>
              <a:rPr lang="ru-RU" sz="4000" b="1" dirty="0">
                <a:latin typeface="Batang" pitchFamily="18" charset="-127"/>
                <a:ea typeface="Batang" pitchFamily="18" charset="-127"/>
              </a:rPr>
              <a:t>...Обман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059832" y="1600200"/>
            <a:ext cx="5869886" cy="45259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Batang" pitchFamily="18" charset="-127"/>
                <a:ea typeface="Batang" pitchFamily="18" charset="-127"/>
              </a:rPr>
              <a:t>Казалось мне, что вот же </a:t>
            </a:r>
            <a:r>
              <a:rPr lang="ru-RU" sz="3200" b="1" i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счастье -</a:t>
            </a:r>
            <a:r>
              <a:rPr lang="ru-RU" sz="3200" b="1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sz="3200" b="1" dirty="0" smtClean="0">
                <a:latin typeface="Batang" pitchFamily="18" charset="-127"/>
                <a:ea typeface="Batang" pitchFamily="18" charset="-127"/>
              </a:rPr>
            </a:br>
            <a:r>
              <a:rPr lang="ru-RU" sz="3200" b="1" dirty="0" smtClean="0">
                <a:latin typeface="Batang" pitchFamily="18" charset="-127"/>
                <a:ea typeface="Batang" pitchFamily="18" charset="-127"/>
              </a:rPr>
              <a:t>Любимый плюшевый </a:t>
            </a:r>
            <a:r>
              <a:rPr lang="ru-RU" sz="3200" b="1" i="1" dirty="0" smtClean="0">
                <a:solidFill>
                  <a:srgbClr val="00B050"/>
                </a:solidFill>
                <a:latin typeface="Batang" pitchFamily="18" charset="-127"/>
                <a:ea typeface="Batang" pitchFamily="18" charset="-127"/>
              </a:rPr>
              <a:t>диван!</a:t>
            </a:r>
            <a:r>
              <a:rPr lang="ru-RU" sz="3200" b="1" dirty="0" smtClean="0">
                <a:solidFill>
                  <a:srgbClr val="00B05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3200" b="1" dirty="0" smtClean="0">
                <a:solidFill>
                  <a:srgbClr val="00B05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3200" b="1" dirty="0" smtClean="0">
                <a:latin typeface="Batang" pitchFamily="18" charset="-127"/>
                <a:ea typeface="Batang" pitchFamily="18" charset="-127"/>
              </a:rPr>
              <a:t>Упал объект </a:t>
            </a:r>
            <a:r>
              <a:rPr lang="ru-RU" sz="3200" b="1" dirty="0" smtClean="0">
                <a:latin typeface="Batang" pitchFamily="18" charset="-127"/>
                <a:ea typeface="Batang" pitchFamily="18" charset="-127"/>
              </a:rPr>
              <a:t>безумной </a:t>
            </a:r>
            <a:r>
              <a:rPr lang="ru-RU" sz="3200" b="1" i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страсти,</a:t>
            </a:r>
            <a:r>
              <a:rPr lang="ru-RU" sz="3200" b="1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sz="3200" b="1" dirty="0" smtClean="0">
                <a:latin typeface="Batang" pitchFamily="18" charset="-127"/>
                <a:ea typeface="Batang" pitchFamily="18" charset="-127"/>
              </a:rPr>
            </a:br>
            <a:r>
              <a:rPr lang="ru-RU" sz="3200" b="1" dirty="0">
                <a:latin typeface="Batang" pitchFamily="18" charset="-127"/>
                <a:ea typeface="Batang" pitchFamily="18" charset="-127"/>
              </a:rPr>
              <a:t>И</a:t>
            </a:r>
            <a:r>
              <a:rPr lang="ru-RU" sz="3200" b="1" dirty="0" smtClean="0">
                <a:latin typeface="Batang" pitchFamily="18" charset="-127"/>
                <a:ea typeface="Batang" pitchFamily="18" charset="-127"/>
              </a:rPr>
              <a:t> поняла я: жизнь - </a:t>
            </a:r>
            <a:r>
              <a:rPr lang="ru-RU" sz="3200" b="1" i="1" dirty="0" smtClean="0">
                <a:solidFill>
                  <a:srgbClr val="00B050"/>
                </a:solidFill>
                <a:latin typeface="Batang" pitchFamily="18" charset="-127"/>
                <a:ea typeface="Batang" pitchFamily="18" charset="-127"/>
              </a:rPr>
              <a:t>обман!</a:t>
            </a:r>
            <a:endParaRPr lang="ru-RU" sz="3200" b="1" i="1" dirty="0">
              <a:solidFill>
                <a:srgbClr val="00B05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02" y="5190022"/>
            <a:ext cx="2190750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83430"/>
            <a:ext cx="4038600" cy="4525963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Урок – звонок</a:t>
            </a:r>
          </a:p>
          <a:p>
            <a:r>
              <a:rPr lang="ru-RU" sz="3200" b="1" dirty="0" smtClean="0"/>
              <a:t>Тоска – доска</a:t>
            </a:r>
          </a:p>
          <a:p>
            <a:endParaRPr lang="ru-RU" sz="3200" b="1" dirty="0" smtClean="0"/>
          </a:p>
          <a:p>
            <a:endParaRPr lang="ru-RU" sz="3200" b="1" dirty="0"/>
          </a:p>
          <a:p>
            <a:endParaRPr lang="ru-RU" sz="3200" b="1" dirty="0" smtClean="0"/>
          </a:p>
          <a:p>
            <a:endParaRPr lang="ru-RU" sz="3200" b="1" dirty="0"/>
          </a:p>
          <a:p>
            <a:r>
              <a:rPr lang="ru-RU" sz="3200" b="1" dirty="0" smtClean="0"/>
              <a:t>Француз – арбуз</a:t>
            </a:r>
          </a:p>
          <a:p>
            <a:r>
              <a:rPr lang="ru-RU" sz="3200" b="1" dirty="0" smtClean="0"/>
              <a:t>Шанс - романс</a:t>
            </a:r>
            <a:endParaRPr lang="ru-RU" sz="32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95936" y="292776"/>
            <a:ext cx="4690864" cy="644859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300" b="1" dirty="0" smtClean="0"/>
              <a:t>Если прозвенел звонок, </a:t>
            </a:r>
          </a:p>
          <a:p>
            <a:pPr algn="ctr"/>
            <a:r>
              <a:rPr lang="ru-RU" sz="3300" b="1" dirty="0" smtClean="0"/>
              <a:t>Значит кончился урок,</a:t>
            </a:r>
          </a:p>
          <a:p>
            <a:pPr algn="ctr"/>
            <a:r>
              <a:rPr lang="ru-RU" sz="3300" b="1" dirty="0" smtClean="0"/>
              <a:t>Значит кончилась тоска.</a:t>
            </a:r>
          </a:p>
          <a:p>
            <a:pPr algn="ctr"/>
            <a:r>
              <a:rPr lang="ru-RU" sz="3300" b="1" dirty="0" smtClean="0"/>
              <a:t>До свидания, доска!</a:t>
            </a:r>
          </a:p>
          <a:p>
            <a:pPr algn="ctr"/>
            <a:endParaRPr lang="ru-RU" sz="3300" dirty="0"/>
          </a:p>
          <a:p>
            <a:pPr algn="ctr"/>
            <a:r>
              <a:rPr lang="ru-RU" sz="3300" b="1" dirty="0" smtClean="0">
                <a:solidFill>
                  <a:srgbClr val="C00000"/>
                </a:solidFill>
              </a:rPr>
              <a:t>Замечательный арбуз</a:t>
            </a:r>
          </a:p>
          <a:p>
            <a:pPr algn="ctr"/>
            <a:r>
              <a:rPr lang="ru-RU" sz="3300" b="1" dirty="0" smtClean="0">
                <a:solidFill>
                  <a:srgbClr val="C00000"/>
                </a:solidFill>
              </a:rPr>
              <a:t>Летом вырастил француз.</a:t>
            </a:r>
          </a:p>
          <a:p>
            <a:pPr algn="ctr"/>
            <a:r>
              <a:rPr lang="ru-RU" sz="3300" b="1" dirty="0" smtClean="0">
                <a:solidFill>
                  <a:srgbClr val="C00000"/>
                </a:solidFill>
              </a:rPr>
              <a:t>У него прекрасный шанс-</a:t>
            </a:r>
          </a:p>
          <a:p>
            <a:pPr algn="ctr"/>
            <a:r>
              <a:rPr lang="ru-RU" sz="3300" b="1" dirty="0" smtClean="0">
                <a:solidFill>
                  <a:srgbClr val="C00000"/>
                </a:solidFill>
              </a:rPr>
              <a:t>Съесть арбуз и спеть романс</a:t>
            </a:r>
          </a:p>
          <a:p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88840"/>
            <a:ext cx="138112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97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История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1628800"/>
            <a:ext cx="4546848" cy="522920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Любовь к поэзии в XVII-XIX веках отражалась в салонных развлечениях: модно было не только читать стихи, писать их в альбомах, но и играть в буриме. Образованные люди того времени должны были хорошо рисовать, танцевать и писать стихи. Шутливые или лирические поэтические строки в разных стихотворных размерах и формах, написанные несколькими людьми, - это буриме. Что такое буриме для начинающего поэта? Своего рода тренировка, проба своих сил в стихосложении, азы ритмических строф. </a:t>
            </a: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2" descr="https://pushkino.tv/upload/medialibrary/62b/62b934d887fc193425d1b07cc45a415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4" t="39186" r="22060" b="4115"/>
          <a:stretch/>
        </p:blipFill>
        <p:spPr bwMode="auto">
          <a:xfrm>
            <a:off x="126249" y="1628800"/>
            <a:ext cx="4556507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005064"/>
            <a:ext cx="9036496" cy="4525963"/>
          </a:xfrm>
        </p:spPr>
        <p:txBody>
          <a:bodyPr>
            <a:normAutofit/>
          </a:bodyPr>
          <a:lstStyle/>
          <a:p>
            <a:r>
              <a:rPr lang="ru-RU" sz="2400" dirty="0"/>
              <a:t>Утверждают, что создателем этой игры был француз </a:t>
            </a:r>
            <a:r>
              <a:rPr lang="ru-RU" sz="2400" dirty="0" err="1"/>
              <a:t>Дюло</a:t>
            </a:r>
            <a:r>
              <a:rPr lang="ru-RU" sz="2400" dirty="0"/>
              <a:t>, поэт, который полагал, что у него украли 300 рифм, заготовленных для сонетов. Произошло это в XVII веке. С тех пор стало известно многим, что такое буриме. А в 1762 году термин этот был зафиксирован во французском академическом словаре. В 1864 году Александр Дюма организовал конкурс, результатом которого стали "Рифмованные концы" (сочинения 350 авторов). </a:t>
            </a:r>
            <a:endParaRPr lang="ru-RU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ru-RU" sz="2800" dirty="0"/>
          </a:p>
        </p:txBody>
      </p:sp>
      <p:pic>
        <p:nvPicPr>
          <p:cNvPr id="1026" name="Picture 2" descr="https://fb.ru/misc/i/gallery/64598/26382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8" t="10365" r="12174" b="10365"/>
          <a:stretch/>
        </p:blipFill>
        <p:spPr bwMode="auto">
          <a:xfrm>
            <a:off x="539552" y="10906"/>
            <a:ext cx="5112441" cy="408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0" y="1196752"/>
            <a:ext cx="192405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79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3808" y="252934"/>
            <a:ext cx="6252665" cy="6605066"/>
          </a:xfrm>
        </p:spPr>
        <p:txBody>
          <a:bodyPr>
            <a:normAutofit fontScale="92500"/>
          </a:bodyPr>
          <a:lstStyle/>
          <a:p>
            <a:r>
              <a:rPr lang="ru-RU" sz="3000" dirty="0"/>
              <a:t>Увлекались буриме литераторы не только во Франции. Игра считалась приятным салонным развлечением во многих странах. И даже если сегодня смешные стишки забыты, сколько прекрасных поэтов научила основам стихосложения игра в буриме! В России любовью к рифмованным окончаниям известны были В. Л. Пушкин, А. А. Голенищев-Кутузов, Д. Д. Минаев. В 1914 году журнал "Весна" проводил массовый конкурс для любителей стихосложения такого типа. </a:t>
            </a:r>
          </a:p>
          <a:p>
            <a:endParaRPr lang="ru-RU" dirty="0"/>
          </a:p>
        </p:txBody>
      </p:sp>
      <p:pic>
        <p:nvPicPr>
          <p:cNvPr id="5124" name="Picture 4" descr="https://presentacii.ru/documents_2/a70f743c209cbac8d8352969c14e2e90/img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9" t="23581" r="53382" b="18459"/>
          <a:stretch/>
        </p:blipFill>
        <p:spPr bwMode="auto">
          <a:xfrm>
            <a:off x="47527" y="287213"/>
            <a:ext cx="3090099" cy="374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05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5literatura.net/datas/literatura/Semja-Aleksandra-Pushkina/0014-014-Djadja-Vasilij-Lvovich-Pushki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384"/>
            <a:ext cx="9157659" cy="686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rvb.ru/pushkin/05img/09-016-017vk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44" y="1623897"/>
            <a:ext cx="3242733" cy="425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31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434</Words>
  <Application>Microsoft Office PowerPoint</Application>
  <PresentationFormat>Экран (4:3)</PresentationFormat>
  <Paragraphs>55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Arial Narrow</vt:lpstr>
      <vt:lpstr>Arial Unicode MS</vt:lpstr>
      <vt:lpstr>Batang</vt:lpstr>
      <vt:lpstr>Calibri</vt:lpstr>
      <vt:lpstr>Times New Roman</vt:lpstr>
      <vt:lpstr>Тема Office</vt:lpstr>
      <vt:lpstr>Презентация PowerPoint</vt:lpstr>
      <vt:lpstr>Презентация PowerPoint</vt:lpstr>
      <vt:lpstr>Для тех , кто в рифмах ни "бэ«, ни "мэ" игра простая - буриме.</vt:lpstr>
      <vt:lpstr>Пример составления буриме</vt:lpstr>
      <vt:lpstr>Презентация PowerPoint</vt:lpstr>
      <vt:lpstr>История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Новое время</vt:lpstr>
      <vt:lpstr>РИФМЫ</vt:lpstr>
      <vt:lpstr>Презентация PowerPoint</vt:lpstr>
      <vt:lpstr>РИФМЫ</vt:lpstr>
      <vt:lpstr>Рифмы к домашнему заданию: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Буриме </dc:title>
  <dc:creator>Пользователь</dc:creator>
  <cp:lastModifiedBy>Имя</cp:lastModifiedBy>
  <cp:revision>25</cp:revision>
  <dcterms:created xsi:type="dcterms:W3CDTF">2013-11-09T06:03:27Z</dcterms:created>
  <dcterms:modified xsi:type="dcterms:W3CDTF">2020-01-13T08:54:18Z</dcterms:modified>
</cp:coreProperties>
</file>