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8" r:id="rId2"/>
    <p:sldId id="259" r:id="rId3"/>
    <p:sldId id="272" r:id="rId4"/>
    <p:sldId id="261" r:id="rId5"/>
    <p:sldId id="260" r:id="rId6"/>
    <p:sldId id="262" r:id="rId7"/>
    <p:sldId id="270" r:id="rId8"/>
    <p:sldId id="265" r:id="rId9"/>
    <p:sldId id="267" r:id="rId10"/>
    <p:sldId id="268" r:id="rId11"/>
    <p:sldId id="271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94" y="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F0EC62-C87B-47DC-83D7-C6CF4A50298E}" type="datetimeFigureOut">
              <a:rPr lang="ru-RU" smtClean="0"/>
              <a:pPr/>
              <a:t>16.10.2017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6D5FC3-3711-4EE4-89A6-03722E61F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01084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6D5FC3-3711-4EE4-89A6-03722E61FD44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16.10.2017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&#1084;&#1072;&#1084;&#1080;&#1085;&#1072;%20&#1087;&#1072;&#1087;&#1082;&#1072;\&#1084;&#1077;&#1090;&#1086;&#1076;&#1080;&#1095;&#1077;&#1089;&#1082;&#1072;&#1103;%20&#1082;&#1086;&#1087;&#1080;&#1083;&#1082;&#1072;\&#1091;&#1088;&#1086;&#1082;&#1080;\&#1089;&#1091;&#1093;&#1086;&#1084;&#1083;&#1080;&#1085;&#1089;&#1082;&#1080;&#1081;.%20&#1086;&#1073;&#1099;&#1082;&#1085;&#1086;&#1074;&#1077;&#1085;&#1085;&#1099;&#1081;%20&#1095;&#1077;&#1083;&#1086;&#1074;&#1077;&#1082;\mp3wall.ru(3)%20-%20&#1064;&#1059;&#1056;&#1040;%20-%20&#1058;&#1074;&#1086;&#1088;&#1080;%20&#1044;&#1086;&#1073;&#1088;&#1086;.mp3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&#1084;&#1072;&#1084;&#1080;&#1085;&#1072;%20&#1087;&#1072;&#1087;&#1082;&#1072;\&#1084;&#1077;&#1090;&#1086;&#1076;&#1080;&#1095;&#1077;&#1089;&#1082;&#1072;&#1103;%20&#1082;&#1086;&#1087;&#1080;&#1083;&#1082;&#1072;\&#1091;&#1088;&#1086;&#1082;&#1080;\&#1089;&#1091;&#1093;&#1086;&#1084;&#1083;&#1080;&#1085;&#1089;&#1082;&#1080;&#1081;.%20&#1086;&#1073;&#1099;&#1082;&#1085;&#1086;&#1074;&#1077;&#1085;&#1085;&#1099;&#1081;%20&#1095;&#1077;&#1083;&#1086;&#1074;&#1077;&#1082;\Dobrie_dela.mp3" TargetMode="External"/><Relationship Id="rId4" Type="http://schemas.openxmlformats.org/officeDocument/2006/relationships/image" Target="../media/image13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«Твори добро на всей земле, </a:t>
            </a:r>
            <a:b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твори добро другим во благо…»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i="1" dirty="0" smtClean="0">
                <a:solidFill>
                  <a:schemeClr val="accent1">
                    <a:lumMod val="25000"/>
                  </a:schemeClr>
                </a:solidFill>
              </a:rPr>
              <a:t>Давайте поклоняться доброте!</a:t>
            </a:r>
            <a:endParaRPr lang="ru-RU" dirty="0" smtClean="0">
              <a:solidFill>
                <a:schemeClr val="accent1">
                  <a:lumMod val="25000"/>
                </a:schemeClr>
              </a:solidFill>
            </a:endParaRPr>
          </a:p>
          <a:p>
            <a:pPr>
              <a:buNone/>
            </a:pPr>
            <a:r>
              <a:rPr lang="ru-RU" i="1" dirty="0" smtClean="0">
                <a:solidFill>
                  <a:schemeClr val="accent1">
                    <a:lumMod val="25000"/>
                  </a:schemeClr>
                </a:solidFill>
              </a:rPr>
              <a:t>Давайте с думой жить о доброте:</a:t>
            </a:r>
            <a:endParaRPr lang="ru-RU" dirty="0" smtClean="0">
              <a:solidFill>
                <a:schemeClr val="accent1">
                  <a:lumMod val="25000"/>
                </a:schemeClr>
              </a:solidFill>
            </a:endParaRPr>
          </a:p>
          <a:p>
            <a:pPr>
              <a:buNone/>
            </a:pPr>
            <a:r>
              <a:rPr lang="ru-RU" i="1" dirty="0" smtClean="0">
                <a:solidFill>
                  <a:schemeClr val="accent1">
                    <a:lumMod val="25000"/>
                  </a:schemeClr>
                </a:solidFill>
              </a:rPr>
              <a:t>Вся в </a:t>
            </a:r>
            <a:r>
              <a:rPr lang="ru-RU" i="1" dirty="0" err="1" smtClean="0">
                <a:solidFill>
                  <a:schemeClr val="accent1">
                    <a:lumMod val="25000"/>
                  </a:schemeClr>
                </a:solidFill>
              </a:rPr>
              <a:t>голубой</a:t>
            </a:r>
            <a:r>
              <a:rPr lang="ru-RU" i="1" dirty="0" smtClean="0">
                <a:solidFill>
                  <a:schemeClr val="accent1">
                    <a:lumMod val="25000"/>
                  </a:schemeClr>
                </a:solidFill>
              </a:rPr>
              <a:t> и звездной красоте,</a:t>
            </a:r>
            <a:endParaRPr lang="ru-RU" dirty="0" smtClean="0">
              <a:solidFill>
                <a:schemeClr val="accent1">
                  <a:lumMod val="25000"/>
                </a:schemeClr>
              </a:solidFill>
            </a:endParaRPr>
          </a:p>
          <a:p>
            <a:pPr>
              <a:buNone/>
            </a:pPr>
            <a:r>
              <a:rPr lang="ru-RU" i="1" dirty="0" smtClean="0">
                <a:solidFill>
                  <a:schemeClr val="accent1">
                    <a:lumMod val="25000"/>
                  </a:schemeClr>
                </a:solidFill>
              </a:rPr>
              <a:t>Земля добра. Она дарит нас хлебом,</a:t>
            </a:r>
            <a:endParaRPr lang="ru-RU" dirty="0" smtClean="0">
              <a:solidFill>
                <a:schemeClr val="accent1">
                  <a:lumMod val="25000"/>
                </a:schemeClr>
              </a:solidFill>
            </a:endParaRPr>
          </a:p>
          <a:p>
            <a:pPr>
              <a:buNone/>
            </a:pPr>
            <a:r>
              <a:rPr lang="ru-RU" i="1" dirty="0" smtClean="0">
                <a:solidFill>
                  <a:schemeClr val="accent1">
                    <a:lumMod val="25000"/>
                  </a:schemeClr>
                </a:solidFill>
              </a:rPr>
              <a:t>Живой водой и деревом в цвету.</a:t>
            </a:r>
            <a:endParaRPr lang="ru-RU" dirty="0" smtClean="0">
              <a:solidFill>
                <a:schemeClr val="accent1">
                  <a:lumMod val="25000"/>
                </a:schemeClr>
              </a:solidFill>
            </a:endParaRPr>
          </a:p>
          <a:p>
            <a:pPr>
              <a:buNone/>
            </a:pPr>
            <a:r>
              <a:rPr lang="ru-RU" i="1" dirty="0" smtClean="0">
                <a:solidFill>
                  <a:schemeClr val="accent1">
                    <a:lumMod val="25000"/>
                  </a:schemeClr>
                </a:solidFill>
              </a:rPr>
              <a:t>Под этим вечно неспокойным небом</a:t>
            </a:r>
            <a:endParaRPr lang="ru-RU" dirty="0" smtClean="0">
              <a:solidFill>
                <a:schemeClr val="accent1">
                  <a:lumMod val="25000"/>
                </a:schemeClr>
              </a:solidFill>
            </a:endParaRPr>
          </a:p>
          <a:p>
            <a:pPr>
              <a:buNone/>
            </a:pPr>
            <a:r>
              <a:rPr lang="ru-RU" i="1" dirty="0" smtClean="0">
                <a:solidFill>
                  <a:schemeClr val="accent1">
                    <a:lumMod val="25000"/>
                  </a:schemeClr>
                </a:solidFill>
              </a:rPr>
              <a:t>Давайте воевать за доброту!</a:t>
            </a:r>
            <a:endParaRPr lang="ru-RU" dirty="0" smtClean="0">
              <a:solidFill>
                <a:schemeClr val="accent1">
                  <a:lumMod val="25000"/>
                </a:schemeClr>
              </a:solidFill>
            </a:endParaRPr>
          </a:p>
          <a:p>
            <a:pPr>
              <a:buNone/>
            </a:pPr>
            <a:endParaRPr lang="ru-RU" dirty="0">
              <a:solidFill>
                <a:schemeClr val="accent1">
                  <a:lumMod val="25000"/>
                </a:schemeClr>
              </a:solidFill>
            </a:endParaRPr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786314" y="2428868"/>
            <a:ext cx="4038600" cy="2672819"/>
          </a:xfrm>
          <a:prstGeom prst="rect">
            <a:avLst/>
          </a:prstGeom>
          <a:noFill/>
          <a:ln w="9525">
            <a:solidFill>
              <a:schemeClr val="accent3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714612" y="6061914"/>
            <a:ext cx="4500594" cy="79608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корень зла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2052" name="Picture 4" descr="D:\мамина папка\единая коллекция цифровых технологий\шаблоны для презентаций\Сказочные персонажи\растения\деревоб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-500090"/>
            <a:ext cx="7466238" cy="7143776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428728" y="1428736"/>
            <a:ext cx="264232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dirty="0" smtClean="0">
                <a:solidFill>
                  <a:srgbClr val="C00000"/>
                </a:solidFill>
              </a:rPr>
              <a:t>злость</a:t>
            </a:r>
            <a:endParaRPr lang="ru-RU" sz="6000" b="1" dirty="0">
              <a:solidFill>
                <a:srgbClr val="C0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071670" y="2071678"/>
            <a:ext cx="571752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dirty="0" smtClean="0">
                <a:solidFill>
                  <a:srgbClr val="C00000"/>
                </a:solidFill>
              </a:rPr>
              <a:t>предательство</a:t>
            </a:r>
            <a:endParaRPr lang="ru-RU" sz="6000" b="1" dirty="0">
              <a:solidFill>
                <a:srgbClr val="C0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143372" y="1357298"/>
            <a:ext cx="382989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dirty="0" smtClean="0">
                <a:solidFill>
                  <a:srgbClr val="C00000"/>
                </a:solidFill>
              </a:rPr>
              <a:t>жадность</a:t>
            </a:r>
            <a:endParaRPr lang="ru-RU" sz="6000" b="1" dirty="0">
              <a:solidFill>
                <a:srgbClr val="C0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857620" y="0"/>
            <a:ext cx="350884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dirty="0" smtClean="0">
                <a:solidFill>
                  <a:srgbClr val="C00000"/>
                </a:solidFill>
              </a:rPr>
              <a:t>грубость</a:t>
            </a:r>
            <a:endParaRPr lang="ru-RU" sz="6000" b="1" dirty="0">
              <a:solidFill>
                <a:srgbClr val="C0000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785918" y="642918"/>
            <a:ext cx="505991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dirty="0" smtClean="0">
                <a:solidFill>
                  <a:srgbClr val="C00000"/>
                </a:solidFill>
              </a:rPr>
              <a:t>равнодушие</a:t>
            </a:r>
            <a:r>
              <a:rPr lang="ru-RU" sz="6000" dirty="0" smtClean="0"/>
              <a:t> </a:t>
            </a:r>
            <a:endParaRPr lang="ru-RU" sz="6000" b="1" dirty="0">
              <a:solidFill>
                <a:srgbClr val="C0000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071670" y="5842337"/>
            <a:ext cx="611853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dirty="0" smtClean="0">
                <a:solidFill>
                  <a:srgbClr val="C00000"/>
                </a:solidFill>
              </a:rPr>
              <a:t>ДЕРЕВО ДОБРА</a:t>
            </a:r>
            <a:endParaRPr lang="ru-RU" sz="6000" b="1" dirty="0">
              <a:solidFill>
                <a:srgbClr val="C0000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786050" y="214290"/>
            <a:ext cx="396050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dirty="0" smtClean="0">
                <a:solidFill>
                  <a:srgbClr val="C00000"/>
                </a:solidFill>
              </a:rPr>
              <a:t>ДОБРОТА</a:t>
            </a:r>
            <a:endParaRPr lang="ru-RU" sz="6000" b="1" dirty="0">
              <a:solidFill>
                <a:srgbClr val="C0000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214678" y="1071546"/>
            <a:ext cx="324691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dirty="0" smtClean="0">
                <a:solidFill>
                  <a:srgbClr val="C00000"/>
                </a:solidFill>
              </a:rPr>
              <a:t>ЗАБОТА</a:t>
            </a:r>
            <a:endParaRPr lang="ru-RU" sz="6000" b="1" dirty="0">
              <a:solidFill>
                <a:srgbClr val="C00000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1625798"/>
            <a:ext cx="2905091" cy="523220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i="1" dirty="0" smtClean="0">
                <a:solidFill>
                  <a:srgbClr val="C00000"/>
                </a:solidFill>
              </a:rPr>
              <a:t>Добро</a:t>
            </a:r>
            <a:endParaRPr lang="ru-RU" sz="1600" b="1" dirty="0" smtClean="0">
              <a:solidFill>
                <a:srgbClr val="C00000"/>
              </a:solidFill>
            </a:endParaRPr>
          </a:p>
          <a:p>
            <a:r>
              <a:rPr lang="ru-RU" sz="1600" b="1" i="1" dirty="0" smtClean="0">
                <a:solidFill>
                  <a:srgbClr val="C00000"/>
                </a:solidFill>
              </a:rPr>
              <a:t>Внимательность к людям</a:t>
            </a:r>
            <a:endParaRPr lang="ru-RU" sz="1600" b="1" dirty="0" smtClean="0">
              <a:solidFill>
                <a:srgbClr val="C00000"/>
              </a:solidFill>
            </a:endParaRPr>
          </a:p>
          <a:p>
            <a:r>
              <a:rPr lang="ru-RU" sz="1600" b="1" i="1" dirty="0" smtClean="0">
                <a:solidFill>
                  <a:srgbClr val="C00000"/>
                </a:solidFill>
              </a:rPr>
              <a:t>Помощь</a:t>
            </a:r>
            <a:endParaRPr lang="ru-RU" sz="1600" b="1" dirty="0" smtClean="0">
              <a:solidFill>
                <a:srgbClr val="C00000"/>
              </a:solidFill>
            </a:endParaRPr>
          </a:p>
          <a:p>
            <a:r>
              <a:rPr lang="ru-RU" sz="1600" b="1" i="1" dirty="0" smtClean="0">
                <a:solidFill>
                  <a:srgbClr val="C00000"/>
                </a:solidFill>
              </a:rPr>
              <a:t>Отзывчивость </a:t>
            </a:r>
            <a:endParaRPr lang="ru-RU" sz="1600" b="1" dirty="0" smtClean="0">
              <a:solidFill>
                <a:srgbClr val="C00000"/>
              </a:solidFill>
            </a:endParaRPr>
          </a:p>
          <a:p>
            <a:r>
              <a:rPr lang="ru-RU" sz="1600" b="1" i="1" dirty="0" smtClean="0">
                <a:solidFill>
                  <a:srgbClr val="C00000"/>
                </a:solidFill>
              </a:rPr>
              <a:t>Вежливость</a:t>
            </a:r>
            <a:endParaRPr lang="ru-RU" sz="1600" b="1" dirty="0" smtClean="0">
              <a:solidFill>
                <a:srgbClr val="C00000"/>
              </a:solidFill>
            </a:endParaRPr>
          </a:p>
          <a:p>
            <a:r>
              <a:rPr lang="ru-RU" sz="1600" b="1" i="1" dirty="0" smtClean="0">
                <a:solidFill>
                  <a:srgbClr val="C00000"/>
                </a:solidFill>
              </a:rPr>
              <a:t>Верность </a:t>
            </a:r>
            <a:endParaRPr lang="ru-RU" sz="1600" b="1" dirty="0" smtClean="0">
              <a:solidFill>
                <a:srgbClr val="C00000"/>
              </a:solidFill>
            </a:endParaRPr>
          </a:p>
          <a:p>
            <a:r>
              <a:rPr lang="ru-RU" sz="1600" b="1" i="1" dirty="0" smtClean="0">
                <a:solidFill>
                  <a:srgbClr val="C00000"/>
                </a:solidFill>
              </a:rPr>
              <a:t>Сердечность </a:t>
            </a:r>
            <a:endParaRPr lang="ru-RU" sz="1600" b="1" dirty="0" smtClean="0">
              <a:solidFill>
                <a:srgbClr val="C00000"/>
              </a:solidFill>
            </a:endParaRPr>
          </a:p>
          <a:p>
            <a:r>
              <a:rPr lang="ru-RU" sz="1600" b="1" i="1" dirty="0" smtClean="0">
                <a:solidFill>
                  <a:srgbClr val="C00000"/>
                </a:solidFill>
              </a:rPr>
              <a:t>Порядочность</a:t>
            </a:r>
            <a:endParaRPr lang="ru-RU" sz="1600" b="1" dirty="0" smtClean="0">
              <a:solidFill>
                <a:srgbClr val="C00000"/>
              </a:solidFill>
            </a:endParaRPr>
          </a:p>
          <a:p>
            <a:r>
              <a:rPr lang="ru-RU" sz="1600" b="1" i="1" dirty="0" smtClean="0">
                <a:solidFill>
                  <a:srgbClr val="C00000"/>
                </a:solidFill>
              </a:rPr>
              <a:t>Совестливость </a:t>
            </a:r>
            <a:endParaRPr lang="ru-RU" sz="1600" b="1" dirty="0" smtClean="0">
              <a:solidFill>
                <a:srgbClr val="C00000"/>
              </a:solidFill>
            </a:endParaRPr>
          </a:p>
          <a:p>
            <a:r>
              <a:rPr lang="ru-RU" sz="1600" b="1" i="1" dirty="0" smtClean="0">
                <a:solidFill>
                  <a:srgbClr val="C00000"/>
                </a:solidFill>
              </a:rPr>
              <a:t>Благодушие</a:t>
            </a:r>
            <a:endParaRPr lang="ru-RU" sz="1600" b="1" dirty="0" smtClean="0">
              <a:solidFill>
                <a:srgbClr val="C00000"/>
              </a:solidFill>
            </a:endParaRPr>
          </a:p>
          <a:p>
            <a:r>
              <a:rPr lang="ru-RU" sz="1600" b="1" i="1" dirty="0" smtClean="0">
                <a:solidFill>
                  <a:srgbClr val="C00000"/>
                </a:solidFill>
              </a:rPr>
              <a:t>Мягкосердечность</a:t>
            </a:r>
            <a:endParaRPr lang="ru-RU" sz="1600" b="1" dirty="0" smtClean="0">
              <a:solidFill>
                <a:srgbClr val="C00000"/>
              </a:solidFill>
            </a:endParaRPr>
          </a:p>
          <a:p>
            <a:r>
              <a:rPr lang="ru-RU" sz="1600" b="1" i="1" dirty="0" smtClean="0">
                <a:solidFill>
                  <a:srgbClr val="C00000"/>
                </a:solidFill>
              </a:rPr>
              <a:t>Добрососедство </a:t>
            </a:r>
            <a:endParaRPr lang="ru-RU" sz="1600" b="1" dirty="0" smtClean="0">
              <a:solidFill>
                <a:srgbClr val="C00000"/>
              </a:solidFill>
            </a:endParaRPr>
          </a:p>
          <a:p>
            <a:r>
              <a:rPr lang="ru-RU" sz="1600" b="1" i="1" dirty="0" smtClean="0">
                <a:solidFill>
                  <a:srgbClr val="C00000"/>
                </a:solidFill>
              </a:rPr>
              <a:t>Доброжелательность</a:t>
            </a:r>
            <a:endParaRPr lang="ru-RU" sz="1600" b="1" dirty="0" smtClean="0">
              <a:solidFill>
                <a:srgbClr val="C00000"/>
              </a:solidFill>
            </a:endParaRPr>
          </a:p>
          <a:p>
            <a:r>
              <a:rPr lang="ru-RU" b="1" i="1" dirty="0" smtClean="0">
                <a:solidFill>
                  <a:srgbClr val="C00000"/>
                </a:solidFill>
              </a:rPr>
              <a:t>Любовь к людям</a:t>
            </a:r>
            <a:endParaRPr lang="ru-RU" b="1" dirty="0" smtClean="0">
              <a:solidFill>
                <a:srgbClr val="C00000"/>
              </a:solidFill>
            </a:endParaRPr>
          </a:p>
          <a:p>
            <a:r>
              <a:rPr lang="ru-RU" b="1" i="1" dirty="0" smtClean="0">
                <a:solidFill>
                  <a:srgbClr val="C00000"/>
                </a:solidFill>
              </a:rPr>
              <a:t>Щедрость</a:t>
            </a:r>
            <a:endParaRPr lang="ru-RU" b="1" dirty="0" smtClean="0">
              <a:solidFill>
                <a:srgbClr val="C00000"/>
              </a:solidFill>
            </a:endParaRPr>
          </a:p>
          <a:p>
            <a:r>
              <a:rPr lang="ru-RU" b="1" i="1" dirty="0" smtClean="0">
                <a:solidFill>
                  <a:srgbClr val="C00000"/>
                </a:solidFill>
              </a:rPr>
              <a:t>Взаимовыручка</a:t>
            </a:r>
            <a:endParaRPr lang="ru-RU" b="1" dirty="0" smtClean="0">
              <a:solidFill>
                <a:srgbClr val="C00000"/>
              </a:solidFill>
            </a:endParaRPr>
          </a:p>
          <a:p>
            <a:r>
              <a:rPr lang="ru-RU" b="1" i="1" dirty="0" smtClean="0">
                <a:solidFill>
                  <a:srgbClr val="C00000"/>
                </a:solidFill>
              </a:rPr>
              <a:t>Уважение</a:t>
            </a:r>
            <a:endParaRPr lang="ru-RU" b="1" dirty="0" smtClean="0">
              <a:solidFill>
                <a:srgbClr val="C00000"/>
              </a:solidFill>
            </a:endParaRPr>
          </a:p>
          <a:p>
            <a:r>
              <a:rPr lang="ru-RU" b="1" i="1" dirty="0" smtClean="0">
                <a:solidFill>
                  <a:srgbClr val="C00000"/>
                </a:solidFill>
              </a:rPr>
              <a:t>Понимание </a:t>
            </a:r>
            <a:endParaRPr lang="ru-RU" b="1" dirty="0" smtClean="0">
              <a:solidFill>
                <a:srgbClr val="C00000"/>
              </a:solidFill>
            </a:endParaRPr>
          </a:p>
          <a:p>
            <a:r>
              <a:rPr lang="ru-RU" b="1" i="1" dirty="0" smtClean="0">
                <a:solidFill>
                  <a:srgbClr val="C00000"/>
                </a:solidFill>
              </a:rPr>
              <a:t>Улыбка</a:t>
            </a:r>
            <a:endParaRPr lang="ru-RU" b="1" dirty="0" smtClean="0">
              <a:solidFill>
                <a:srgbClr val="C00000"/>
              </a:solidFill>
            </a:endParaRPr>
          </a:p>
          <a:p>
            <a:r>
              <a:rPr lang="ru-RU" b="1" i="1" dirty="0" smtClean="0">
                <a:solidFill>
                  <a:srgbClr val="C00000"/>
                </a:solidFill>
              </a:rPr>
              <a:t>Радость за других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714612" y="2000240"/>
            <a:ext cx="451918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dirty="0" smtClean="0">
                <a:solidFill>
                  <a:srgbClr val="C00000"/>
                </a:solidFill>
              </a:rPr>
              <a:t>понимание</a:t>
            </a:r>
            <a:endParaRPr lang="ru-RU" sz="6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10" grpId="0"/>
      <p:bldP spid="11" grpId="0"/>
      <p:bldP spid="12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38962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Домашнее задание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480"/>
            <a:ext cx="8401080" cy="3636660"/>
          </a:xfrm>
        </p:spPr>
        <p:txBody>
          <a:bodyPr>
            <a:normAutofit/>
          </a:bodyPr>
          <a:lstStyle/>
          <a:p>
            <a:pPr lvl="0"/>
            <a:r>
              <a:rPr lang="ru-RU" sz="4000" dirty="0" smtClean="0">
                <a:solidFill>
                  <a:schemeClr val="accent1">
                    <a:lumMod val="10000"/>
                  </a:schemeClr>
                </a:solidFill>
              </a:rPr>
              <a:t>Подобрать пословицы о добре и зле, подходящие к притче.</a:t>
            </a:r>
          </a:p>
          <a:p>
            <a:r>
              <a:rPr lang="ru-RU" sz="4000" dirty="0" smtClean="0">
                <a:solidFill>
                  <a:schemeClr val="accent1">
                    <a:lumMod val="10000"/>
                  </a:schemeClr>
                </a:solidFill>
              </a:rPr>
              <a:t>Подготовить письменно ответ на вопрос: что я могу сделать, чтобы наш мир стал добрее?</a:t>
            </a:r>
            <a:endParaRPr lang="ru-RU" sz="4000" dirty="0">
              <a:solidFill>
                <a:schemeClr val="accent1">
                  <a:lumMod val="10000"/>
                </a:schemeClr>
              </a:solidFill>
            </a:endParaRPr>
          </a:p>
        </p:txBody>
      </p:sp>
      <p:pic>
        <p:nvPicPr>
          <p:cNvPr id="4" name="mp3wall.ru(3) - ШУРА - Твори Добро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500034" y="621508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081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080520" y="329594"/>
            <a:ext cx="4643470" cy="796086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Словарная работа.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357126" y="5000636"/>
            <a:ext cx="8786874" cy="1564958"/>
          </a:xfrm>
        </p:spPr>
        <p:txBody>
          <a:bodyPr/>
          <a:lstStyle/>
          <a:p>
            <a:pPr>
              <a:buNone/>
            </a:pPr>
            <a:r>
              <a:rPr lang="ru-RU" sz="3600" dirty="0" smtClean="0">
                <a:solidFill>
                  <a:srgbClr val="C00000"/>
                </a:solidFill>
              </a:rPr>
              <a:t>«</a:t>
            </a:r>
            <a:r>
              <a:rPr lang="ru-RU" sz="3600" b="1" dirty="0" smtClean="0">
                <a:solidFill>
                  <a:srgbClr val="C00000"/>
                </a:solidFill>
              </a:rPr>
              <a:t>Доброта</a:t>
            </a:r>
            <a:r>
              <a:rPr lang="ru-RU" sz="3600" dirty="0" smtClean="0">
                <a:solidFill>
                  <a:srgbClr val="C00000"/>
                </a:solidFill>
              </a:rPr>
              <a:t> – отзывчивость, сочувствие, дружеское расположение к людям»</a:t>
            </a:r>
            <a:r>
              <a:rPr lang="ru-RU" sz="2800" dirty="0" smtClean="0">
                <a:solidFill>
                  <a:srgbClr val="C00000"/>
                </a:solidFill>
              </a:rPr>
              <a:t>. </a:t>
            </a:r>
          </a:p>
          <a:p>
            <a:pPr algn="r">
              <a:buNone/>
            </a:pPr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С.И.Ожегов «Словарь русского языка»</a:t>
            </a:r>
            <a:endParaRPr lang="ru-RU" sz="20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5616" y="1340768"/>
            <a:ext cx="2286016" cy="3014954"/>
          </a:xfrm>
          <a:prstGeom prst="rect">
            <a:avLst/>
          </a:prstGeom>
          <a:noFill/>
          <a:ln w="9525">
            <a:solidFill>
              <a:schemeClr val="accent3"/>
            </a:solidFill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3080520" y="4428485"/>
            <a:ext cx="115172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С.И.Ожегов</a:t>
            </a:r>
            <a:endParaRPr lang="ru-RU" sz="14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410648"/>
            <a:ext cx="1965325" cy="3017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749160"/>
          </a:xfrm>
        </p:spPr>
        <p:txBody>
          <a:bodyPr/>
          <a:lstStyle/>
          <a:p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Платон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утверждал: </a:t>
            </a:r>
            <a:r>
              <a:rPr lang="ru-RU" sz="2800" b="1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«Стараясь о счастье других, мы находим свое собственное счастье». </a:t>
            </a:r>
          </a:p>
          <a:p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Эту мысль продолжал уже в I веке н.э. римский философ 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Сенека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«</a:t>
            </a:r>
            <a:r>
              <a:rPr lang="ru-RU" sz="2800" b="1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Человек, который думает только о себе и ищет во всем своей выгоды, не может быть счастлив. Хочешь жить для себя, живи для других»</a:t>
            </a:r>
            <a:r>
              <a:rPr lang="ru-RU" sz="2800" b="1" i="1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407551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Василий Александрович Сухомлинский</a:t>
            </a:r>
            <a:endParaRPr lang="ru-RU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572132" y="2000240"/>
            <a:ext cx="3227527" cy="4389437"/>
          </a:xfrm>
          <a:prstGeom prst="rect">
            <a:avLst/>
          </a:prstGeom>
          <a:noFill/>
          <a:ln w="9525">
            <a:solidFill>
              <a:schemeClr val="accent3"/>
            </a:solidFill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 l="3608" t="11448" r="13273" b="53505"/>
          <a:stretch>
            <a:fillRect/>
          </a:stretch>
        </p:blipFill>
        <p:spPr bwMode="auto">
          <a:xfrm>
            <a:off x="500034" y="1928802"/>
            <a:ext cx="4914938" cy="1143009"/>
          </a:xfrm>
          <a:prstGeom prst="rect">
            <a:avLst/>
          </a:prstGeom>
          <a:noFill/>
          <a:ln w="9525">
            <a:solidFill>
              <a:schemeClr val="accent3"/>
            </a:solidFill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/>
          <a:srcRect l="18750" r="21249"/>
          <a:stretch>
            <a:fillRect/>
          </a:stretch>
        </p:blipFill>
        <p:spPr bwMode="auto">
          <a:xfrm rot="21051217">
            <a:off x="966593" y="3281033"/>
            <a:ext cx="2000264" cy="3333750"/>
          </a:xfrm>
          <a:prstGeom prst="rect">
            <a:avLst/>
          </a:prstGeom>
          <a:noFill/>
          <a:ln w="9525">
            <a:solidFill>
              <a:schemeClr val="accent3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000" b="1" dirty="0" smtClean="0">
                <a:ln w="11430"/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Тема  урока </a:t>
            </a:r>
            <a:br>
              <a:rPr lang="ru-RU" sz="2000" b="1" dirty="0" smtClean="0">
                <a:ln w="11430"/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n w="11430"/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600" b="1" dirty="0" smtClean="0">
                <a:ln w="11430"/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Что такое быть человеком. В.А. Сухомлинский «Обыкновенный человек</a:t>
            </a:r>
            <a:r>
              <a:rPr lang="ru-RU" sz="3600" b="1" dirty="0" smtClean="0">
                <a:ln w="11430"/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3600" b="1" dirty="0">
              <a:solidFill>
                <a:srgbClr val="C00000"/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357422" y="2285992"/>
            <a:ext cx="4389437" cy="4389437"/>
          </a:xfrm>
          <a:prstGeom prst="rect">
            <a:avLst/>
          </a:prstGeom>
          <a:noFill/>
          <a:ln w="9525">
            <a:solidFill>
              <a:schemeClr val="accent3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9608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Словарная работа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857364"/>
            <a:ext cx="8229600" cy="4389120"/>
          </a:xfrm>
        </p:spPr>
        <p:txBody>
          <a:bodyPr>
            <a:normAutofit lnSpcReduction="10000"/>
          </a:bodyPr>
          <a:lstStyle/>
          <a:p>
            <a:pPr marL="0" indent="274320" algn="just">
              <a:spcBef>
                <a:spcPts val="0"/>
              </a:spcBef>
              <a:buNone/>
            </a:pPr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При́тча</a:t>
            </a:r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— это малый поучительный рассказ в литературном жанре, заключающий в себе моральное или религиозное поучение (премудрость). </a:t>
            </a:r>
          </a:p>
          <a:p>
            <a:pPr marL="0" indent="274320" algn="just">
              <a:spcBef>
                <a:spcPts val="0"/>
              </a:spcBef>
              <a:buNone/>
            </a:pPr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Близка к басне. </a:t>
            </a:r>
          </a:p>
          <a:p>
            <a:pPr marL="0" indent="274320" algn="just">
              <a:spcBef>
                <a:spcPts val="0"/>
              </a:spcBef>
              <a:buNone/>
            </a:pPr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притче нет обрисовки характеров, указаний на место и время действия, показа явлений в развитии: её цель не изображение событий, а сообщение о них».</a:t>
            </a:r>
          </a:p>
          <a:p>
            <a:pPr marL="0" indent="274320" algn="just">
              <a:spcBef>
                <a:spcPts val="0"/>
              </a:spcBef>
              <a:buNone/>
            </a:pPr>
            <a:endParaRPr lang="ru-RU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500562" y="6286520"/>
            <a:ext cx="42821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С.И.Ожегов «Словарь русского языка»</a:t>
            </a:r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42852"/>
            <a:ext cx="1143008" cy="1507477"/>
          </a:xfrm>
          <a:prstGeom prst="rect">
            <a:avLst/>
          </a:prstGeom>
          <a:noFill/>
          <a:ln w="9525">
            <a:solidFill>
              <a:schemeClr val="accent3"/>
            </a:solidFill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/>
          <a:srcRect l="17500" t="12500" r="17500" b="12500"/>
          <a:stretch>
            <a:fillRect/>
          </a:stretch>
        </p:blipFill>
        <p:spPr bwMode="auto">
          <a:xfrm>
            <a:off x="7429520" y="142852"/>
            <a:ext cx="1093001" cy="1681540"/>
          </a:xfrm>
          <a:prstGeom prst="rect">
            <a:avLst/>
          </a:prstGeom>
          <a:noFill/>
          <a:ln w="9525">
            <a:solidFill>
              <a:schemeClr val="accent3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8596" y="142852"/>
            <a:ext cx="8305800" cy="2224846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Чтение притчи В.А.Сухомлинского «Обыкновенный человек»</a:t>
            </a:r>
            <a:b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Стр. 62-63.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/>
          <a:srcRect l="2451" r="3186" b="5526"/>
          <a:stretch>
            <a:fillRect/>
          </a:stretch>
        </p:blipFill>
        <p:spPr bwMode="auto">
          <a:xfrm>
            <a:off x="1785918" y="2428868"/>
            <a:ext cx="5837505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Dobrie_del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642910" y="6072206"/>
            <a:ext cx="304800" cy="3048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9350" y="1279525"/>
            <a:ext cx="4303713" cy="430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006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71472" y="214290"/>
            <a:ext cx="8229600" cy="724648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Работа в парах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642910" y="1000108"/>
            <a:ext cx="8229600" cy="1064892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Задание: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вспомнить и записать, какие добрые дела  можно совершить во благо других людей.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000232" y="2143116"/>
          <a:ext cx="4752987" cy="4546242"/>
        </p:xfrm>
        <a:graphic>
          <a:graphicData uri="http://schemas.openxmlformats.org/drawingml/2006/table">
            <a:tbl>
              <a:tblPr/>
              <a:tblGrid>
                <a:gridCol w="2375997"/>
                <a:gridCol w="2376990"/>
              </a:tblGrid>
              <a:tr h="3085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ЗЛО</a:t>
                      </a:r>
                      <a:endParaRPr lang="ru-RU" sz="2400" dirty="0">
                        <a:solidFill>
                          <a:srgbClr val="C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ДОБРО</a:t>
                      </a:r>
                      <a:endParaRPr lang="ru-RU" sz="2400" dirty="0">
                        <a:solidFill>
                          <a:srgbClr val="C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77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1">
                              <a:lumMod val="1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ЗЛОСТЬ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solidFill>
                          <a:srgbClr val="C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85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1">
                              <a:lumMod val="1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ЖЕСТОКОСТЬ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rgbClr val="C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85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1">
                              <a:lumMod val="1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РАВНОДУШИЕ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rgbClr val="C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85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1">
                              <a:lumMod val="1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ЖАДНОСТЬ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rgbClr val="C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85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1">
                              <a:lumMod val="1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ВРЕДНОСТЬ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rgbClr val="C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85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1">
                              <a:lumMod val="1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МСТИТЕЛЬНОСТЬ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rgbClr val="C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85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1">
                              <a:lumMod val="1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БЕЗРАЗЛИЧИЕ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rgbClr val="C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85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1">
                              <a:lumMod val="1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ВОЙНА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rgbClr val="C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85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1">
                              <a:lumMod val="1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ПРЕДАТЕЛЬСТВО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rgbClr val="C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85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1">
                              <a:lumMod val="1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ЛЖИВОСТЬ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rgbClr val="C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85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1">
                              <a:lumMod val="1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КОВАРСТВО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rgbClr val="C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85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1">
                              <a:lumMod val="1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ГРУБОСТЬ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rgbClr val="C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77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1">
                              <a:lumMod val="1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ХАМСТВО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rgbClr val="C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Другая 22">
      <a:dk1>
        <a:srgbClr val="D0E4A6"/>
      </a:dk1>
      <a:lt1>
        <a:srgbClr val="FEE29C"/>
      </a:lt1>
      <a:dk2>
        <a:srgbClr val="682F04"/>
      </a:dk2>
      <a:lt2>
        <a:srgbClr val="F1DB8C"/>
      </a:lt2>
      <a:accent1>
        <a:srgbClr val="FCD6BA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174</TotalTime>
  <Words>306</Words>
  <Application>Microsoft Office PowerPoint</Application>
  <PresentationFormat>Экран (4:3)</PresentationFormat>
  <Paragraphs>73</Paragraphs>
  <Slides>11</Slides>
  <Notes>1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Поток</vt:lpstr>
      <vt:lpstr>«Твори добро на всей земле,  твори добро другим во благо…»</vt:lpstr>
      <vt:lpstr>Словарная работа.</vt:lpstr>
      <vt:lpstr>Презентация PowerPoint</vt:lpstr>
      <vt:lpstr>Василий Александрович Сухомлинский</vt:lpstr>
      <vt:lpstr>Тема  урока  «Что такое быть человеком. В.А. Сухомлинский «Обыкновенный человек»</vt:lpstr>
      <vt:lpstr>Словарная работа</vt:lpstr>
      <vt:lpstr>Чтение притчи В.А.Сухомлинского «Обыкновенный человек» Стр. 62-63.</vt:lpstr>
      <vt:lpstr>Презентация PowerPoint</vt:lpstr>
      <vt:lpstr>Работа в парах</vt:lpstr>
      <vt:lpstr>корень зла</vt:lpstr>
      <vt:lpstr>Домашнее задание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литературного чтения в 4 классе по теме «Спешите делать добро. Мы в ответе… В.Сухомлинский «Обыкновенный человек»»</dc:title>
  <dc:creator>User</dc:creator>
  <cp:lastModifiedBy>User</cp:lastModifiedBy>
  <cp:revision>37</cp:revision>
  <dcterms:modified xsi:type="dcterms:W3CDTF">2017-10-16T14:52:11Z</dcterms:modified>
</cp:coreProperties>
</file>