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69" r:id="rId3"/>
    <p:sldId id="270" r:id="rId4"/>
    <p:sldId id="257" r:id="rId5"/>
    <p:sldId id="258" r:id="rId6"/>
    <p:sldId id="259" r:id="rId7"/>
    <p:sldId id="260" r:id="rId8"/>
    <p:sldId id="263" r:id="rId9"/>
    <p:sldId id="268" r:id="rId10"/>
    <p:sldId id="261" r:id="rId11"/>
    <p:sldId id="264" r:id="rId12"/>
    <p:sldId id="262" r:id="rId13"/>
    <p:sldId id="265" r:id="rId14"/>
    <p:sldId id="266"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BFFBE02-D498-4F44-8AE8-2B152D6FE577}" type="datetimeFigureOut">
              <a:rPr lang="ru-RU" smtClean="0"/>
              <a:pPr/>
              <a:t>08.06.2023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75DDA90-0E4F-4B27-ABC6-89BB9C558F20}"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BFFBE02-D498-4F44-8AE8-2B152D6FE577}"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5DDA90-0E4F-4B27-ABC6-89BB9C558F20}"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BFFBE02-D498-4F44-8AE8-2B152D6FE577}"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5DDA90-0E4F-4B27-ABC6-89BB9C558F20}"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BFFBE02-D498-4F44-8AE8-2B152D6FE577}"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5DDA90-0E4F-4B27-ABC6-89BB9C558F20}"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BFFBE02-D498-4F44-8AE8-2B152D6FE577}" type="datetimeFigureOut">
              <a:rPr lang="ru-RU" smtClean="0"/>
              <a:pPr/>
              <a:t>08.06.2023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5DDA90-0E4F-4B27-ABC6-89BB9C558F2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FFBE02-D498-4F44-8AE8-2B152D6FE577}" type="datetimeFigureOut">
              <a:rPr lang="ru-RU" smtClean="0"/>
              <a:pPr/>
              <a:t>08.06.2023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5DDA90-0E4F-4B27-ABC6-89BB9C558F20}"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BFFBE02-D498-4F44-8AE8-2B152D6FE577}" type="datetimeFigureOut">
              <a:rPr lang="ru-RU" smtClean="0"/>
              <a:pPr/>
              <a:t>08.06.2023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75DDA90-0E4F-4B27-ABC6-89BB9C558F20}"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BFFBE02-D498-4F44-8AE8-2B152D6FE577}" type="datetimeFigureOut">
              <a:rPr lang="ru-RU" smtClean="0"/>
              <a:pPr/>
              <a:t>08.06.2023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75DDA90-0E4F-4B27-ABC6-89BB9C558F20}"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FBE02-D498-4F44-8AE8-2B152D6FE577}" type="datetimeFigureOut">
              <a:rPr lang="ru-RU" smtClean="0"/>
              <a:pPr/>
              <a:t>08.06.2023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75DDA90-0E4F-4B27-ABC6-89BB9C558F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BFFBE02-D498-4F44-8AE8-2B152D6FE577}" type="datetimeFigureOut">
              <a:rPr lang="ru-RU" smtClean="0"/>
              <a:pPr/>
              <a:t>08.06.2023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5DDA90-0E4F-4B27-ABC6-89BB9C558F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BFFBE02-D498-4F44-8AE8-2B152D6FE577}" type="datetimeFigureOut">
              <a:rPr lang="ru-RU" smtClean="0"/>
              <a:pPr/>
              <a:t>08.06.2023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5DDA90-0E4F-4B27-ABC6-89BB9C558F2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BFFBE02-D498-4F44-8AE8-2B152D6FE577}" type="datetimeFigureOut">
              <a:rPr lang="ru-RU" smtClean="0"/>
              <a:pPr/>
              <a:t>08.06.2023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75DDA90-0E4F-4B27-ABC6-89BB9C558F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yandex.ru/imag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sharpenSoften amount="-45000"/>
                    </a14:imgEffect>
                    <a14:imgEffect>
                      <a14:saturation sat="55000"/>
                    </a14:imgEffect>
                    <a14:imgEffect>
                      <a14:brightnessContrast bright="-5000" contras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052736"/>
            <a:ext cx="7772400" cy="2046089"/>
          </a:xfrm>
        </p:spPr>
        <p:txBody>
          <a:bodyPr>
            <a:noAutofit/>
          </a:bodyPr>
          <a:lstStyle/>
          <a:p>
            <a:r>
              <a:rPr lang="ru-RU" sz="6600" b="1" dirty="0" smtClean="0">
                <a:solidFill>
                  <a:schemeClr val="bg1"/>
                </a:solidFill>
                <a:latin typeface="Times New Roman" panose="02020603050405020304" pitchFamily="18" charset="0"/>
                <a:cs typeface="Times New Roman" panose="02020603050405020304" pitchFamily="18" charset="0"/>
              </a:rPr>
              <a:t>Любовь в жизни Печорина</a:t>
            </a:r>
            <a:endParaRPr lang="ru-RU" sz="6600" b="1" dirty="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355976" y="3645024"/>
            <a:ext cx="4104456" cy="2376264"/>
          </a:xfrm>
        </p:spPr>
        <p:txBody>
          <a:bodyPr>
            <a:noAutofit/>
          </a:bodyPr>
          <a:lstStyle/>
          <a:p>
            <a:r>
              <a:rPr lang="ru-RU" sz="2000" b="1" i="1" dirty="0" smtClean="0">
                <a:solidFill>
                  <a:schemeClr val="bg1"/>
                </a:solidFill>
                <a:effectLst/>
                <a:latin typeface="Times New Roman" panose="02020603050405020304" pitchFamily="18" charset="0"/>
                <a:cs typeface="Times New Roman" panose="02020603050405020304" pitchFamily="18" charset="0"/>
              </a:rPr>
              <a:t>Презентация подготовлена</a:t>
            </a:r>
          </a:p>
          <a:p>
            <a:r>
              <a:rPr lang="ru-RU" sz="2000" b="1" i="1" dirty="0">
                <a:solidFill>
                  <a:schemeClr val="bg1"/>
                </a:solidFill>
                <a:effectLst/>
                <a:latin typeface="Times New Roman" panose="02020603050405020304" pitchFamily="18" charset="0"/>
                <a:cs typeface="Times New Roman" panose="02020603050405020304" pitchFamily="18" charset="0"/>
              </a:rPr>
              <a:t>у</a:t>
            </a:r>
            <a:r>
              <a:rPr lang="ru-RU" sz="2000" b="1" i="1" dirty="0" smtClean="0">
                <a:solidFill>
                  <a:schemeClr val="bg1"/>
                </a:solidFill>
                <a:effectLst/>
                <a:latin typeface="Times New Roman" panose="02020603050405020304" pitchFamily="18" charset="0"/>
                <a:cs typeface="Times New Roman" panose="02020603050405020304" pitchFamily="18" charset="0"/>
              </a:rPr>
              <a:t>ченицами 10 д класса</a:t>
            </a:r>
          </a:p>
          <a:p>
            <a:r>
              <a:rPr lang="ru-RU" sz="2000" b="1" i="1" dirty="0" smtClean="0">
                <a:solidFill>
                  <a:schemeClr val="bg1"/>
                </a:solidFill>
                <a:effectLst/>
                <a:latin typeface="Times New Roman" panose="02020603050405020304" pitchFamily="18" charset="0"/>
                <a:cs typeface="Times New Roman" panose="02020603050405020304" pitchFamily="18" charset="0"/>
              </a:rPr>
              <a:t>ГБОУ школы № 471</a:t>
            </a:r>
          </a:p>
          <a:p>
            <a:r>
              <a:rPr lang="ru-RU" sz="2000" b="1" i="1" dirty="0" smtClean="0">
                <a:solidFill>
                  <a:schemeClr val="bg1"/>
                </a:solidFill>
                <a:effectLst/>
                <a:latin typeface="Times New Roman" panose="02020603050405020304" pitchFamily="18" charset="0"/>
                <a:cs typeface="Times New Roman" panose="02020603050405020304" pitchFamily="18" charset="0"/>
              </a:rPr>
              <a:t>Выборгского района</a:t>
            </a:r>
          </a:p>
          <a:p>
            <a:r>
              <a:rPr lang="ru-RU" sz="2000" b="1" i="1" dirty="0" smtClean="0">
                <a:solidFill>
                  <a:schemeClr val="bg1"/>
                </a:solidFill>
                <a:effectLst/>
                <a:latin typeface="Times New Roman" panose="02020603050405020304" pitchFamily="18" charset="0"/>
                <a:cs typeface="Times New Roman" panose="02020603050405020304" pitchFamily="18" charset="0"/>
              </a:rPr>
              <a:t>Санкт- Петербурга </a:t>
            </a:r>
          </a:p>
          <a:p>
            <a:r>
              <a:rPr lang="ru-RU" sz="2000" b="1" i="1" dirty="0" smtClean="0">
                <a:solidFill>
                  <a:schemeClr val="bg1"/>
                </a:solidFill>
                <a:effectLst/>
                <a:latin typeface="Times New Roman" panose="02020603050405020304" pitchFamily="18" charset="0"/>
                <a:cs typeface="Times New Roman" panose="02020603050405020304" pitchFamily="18" charset="0"/>
              </a:rPr>
              <a:t>Савенко Юлией и</a:t>
            </a:r>
          </a:p>
          <a:p>
            <a:r>
              <a:rPr lang="ru-RU" sz="2000" b="1" i="1" dirty="0" smtClean="0">
                <a:solidFill>
                  <a:schemeClr val="bg1"/>
                </a:solidFill>
                <a:effectLst/>
                <a:latin typeface="Times New Roman" panose="02020603050405020304" pitchFamily="18" charset="0"/>
                <a:cs typeface="Times New Roman" panose="02020603050405020304" pitchFamily="18" charset="0"/>
              </a:rPr>
              <a:t>Джафаровой Сюйдю</a:t>
            </a:r>
            <a:r>
              <a:rPr lang="ru-RU" sz="2000" i="1" dirty="0" smtClean="0">
                <a:solidFill>
                  <a:schemeClr val="bg1"/>
                </a:solidFill>
                <a:latin typeface="Times New Roman" panose="02020603050405020304" pitchFamily="18" charset="0"/>
                <a:cs typeface="Times New Roman" panose="02020603050405020304" pitchFamily="18" charset="0"/>
              </a:rPr>
              <a:t>.</a:t>
            </a:r>
            <a:endParaRPr lang="ru-RU" sz="20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329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2039518"/>
            <a:ext cx="3384376" cy="4512501"/>
          </a:xfrm>
          <a:prstGeom prst="rect">
            <a:avLst/>
          </a:prstGeom>
          <a:ln>
            <a:noFill/>
          </a:ln>
          <a:effectLst>
            <a:outerShdw blurRad="190500" algn="tl" rotWithShape="0">
              <a:srgbClr val="000000">
                <a:alpha val="70000"/>
              </a:srgbClr>
            </a:outerShdw>
          </a:effectLst>
        </p:spPr>
      </p:pic>
      <p:sp>
        <p:nvSpPr>
          <p:cNvPr id="3" name="Заголовок 2"/>
          <p:cNvSpPr>
            <a:spLocks noGrp="1"/>
          </p:cNvSpPr>
          <p:nvPr>
            <p:ph type="title"/>
          </p:nvPr>
        </p:nvSpPr>
        <p:spPr>
          <a:xfrm>
            <a:off x="827584" y="666590"/>
            <a:ext cx="7756263" cy="1054250"/>
          </a:xfrm>
        </p:spPr>
        <p:txBody>
          <a:bodyPr/>
          <a:lstStyle/>
          <a:p>
            <a:r>
              <a:rPr lang="ru-RU" dirty="0" smtClean="0"/>
              <a:t>Печорин и Вера</a:t>
            </a:r>
            <a:endParaRPr lang="ru-RU" dirty="0"/>
          </a:p>
        </p:txBody>
      </p:sp>
      <p:sp>
        <p:nvSpPr>
          <p:cNvPr id="5" name="Прямоугольник 4"/>
          <p:cNvSpPr/>
          <p:nvPr/>
        </p:nvSpPr>
        <p:spPr>
          <a:xfrm>
            <a:off x="4067944" y="2086291"/>
            <a:ext cx="4248472" cy="4536568"/>
          </a:xfrm>
          <a:prstGeom prst="rect">
            <a:avLst/>
          </a:prstGeom>
        </p:spPr>
        <p:txBody>
          <a:bodyPr wrap="square">
            <a:spAutoFit/>
          </a:bodyPr>
          <a:lstStyle/>
          <a:p>
            <a:r>
              <a:rPr lang="ru-RU" sz="2400" dirty="0" smtClean="0"/>
              <a:t>Любовь к Вере была наиболее глубокой и длительной привязанностью Печорина. Среди своих скитаний и приключений он оставлял Веру, но снова к ней возвращался. Печорин причинил ей много страданий. «С тех пор, как мы знаем друг друга, - говорила Вера, - ты ничего мне не дал, кроме страданий». </a:t>
            </a:r>
            <a:endParaRPr lang="ru-RU" sz="2400" dirty="0"/>
          </a:p>
        </p:txBody>
      </p:sp>
    </p:spTree>
    <p:extLst>
      <p:ext uri="{BB962C8B-B14F-4D97-AF65-F5344CB8AC3E}">
        <p14:creationId xmlns:p14="http://schemas.microsoft.com/office/powerpoint/2010/main" val="92074159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idx="1"/>
          </p:nvPr>
        </p:nvSpPr>
        <p:spPr>
          <a:xfrm>
            <a:off x="4357686" y="1285860"/>
            <a:ext cx="4000496" cy="3857652"/>
          </a:xfrm>
          <a:solidFill>
            <a:schemeClr val="accent2">
              <a:lumMod val="20000"/>
              <a:lumOff val="80000"/>
            </a:schemeClr>
          </a:solidFill>
        </p:spPr>
        <p:txBody>
          <a:bodyPr>
            <a:noAutofit/>
          </a:bodyPr>
          <a:lstStyle/>
          <a:p>
            <a:r>
              <a:rPr lang="ru-RU" sz="2200" dirty="0"/>
              <a:t>И тем не </a:t>
            </a:r>
            <a:r>
              <a:rPr lang="ru-RU" sz="2200" dirty="0" smtClean="0"/>
              <a:t>менее, она </a:t>
            </a:r>
            <a:r>
              <a:rPr lang="ru-RU" sz="2200" dirty="0"/>
              <a:t>любила его. Готовая принести в жертву любимому человеку и чувство собственного достоинства, и мнение света, Вера делается рабой своего чувства, мученицей любви. </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282" y="142852"/>
            <a:ext cx="4143404" cy="63904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533310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type="body" sz="half" idx="2"/>
          </p:nvPr>
        </p:nvSpPr>
        <p:spPr>
          <a:xfrm>
            <a:off x="1000100" y="4857760"/>
            <a:ext cx="7358114" cy="1500198"/>
          </a:xfrm>
          <a:solidFill>
            <a:schemeClr val="accent2">
              <a:lumMod val="40000"/>
              <a:lumOff val="60000"/>
            </a:schemeClr>
          </a:solidFill>
        </p:spPr>
        <p:txBody>
          <a:bodyPr>
            <a:noAutofit/>
          </a:bodyPr>
          <a:lstStyle/>
          <a:p>
            <a:r>
              <a:rPr lang="ru-RU" sz="2800" dirty="0" smtClean="0">
                <a:solidFill>
                  <a:schemeClr val="tx1">
                    <a:lumMod val="75000"/>
                    <a:lumOff val="25000"/>
                  </a:schemeClr>
                </a:solidFill>
              </a:rPr>
              <a:t>Окончательную </a:t>
            </a:r>
            <a:r>
              <a:rPr lang="ru-RU" sz="2800" dirty="0">
                <a:solidFill>
                  <a:schemeClr val="tx1">
                    <a:lumMod val="75000"/>
                    <a:lumOff val="25000"/>
                  </a:schemeClr>
                </a:solidFill>
              </a:rPr>
              <a:t>разлуку с Верой Печорин переживает, как катастрофу: он предается отчаянию и слезам. </a:t>
            </a:r>
          </a:p>
        </p:txBody>
      </p:sp>
      <p:pic>
        <p:nvPicPr>
          <p:cNvPr id="7" name="Рисунок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0168" b="20168"/>
          <a:stretch>
            <a:fillRect/>
          </a:stretch>
        </p:blipFill>
        <p:spPr>
          <a:xfrm rot="21440053">
            <a:off x="2119912" y="662105"/>
            <a:ext cx="4772156" cy="359801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485055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771800" y="2237643"/>
            <a:ext cx="6192688" cy="4199876"/>
          </a:xfrm>
        </p:spPr>
        <p:txBody>
          <a:bodyPr>
            <a:normAutofit fontScale="92500" lnSpcReduction="20000"/>
          </a:bodyPr>
          <a:lstStyle/>
          <a:p>
            <a:r>
              <a:rPr lang="ru-RU" dirty="0"/>
              <a:t>Отношения с ундиной были для Печорина просто экзотическим приключением. Она – ундина, русалка, девушка из забытой сказки. Этим она и привлекает Печорина. Несомненно, на его заинтересованность повлияла таинственная обстановка. Для него – это один из витков судьбы; для нее – это жизнь, где каждый борется за </a:t>
            </a:r>
            <a:r>
              <a:rPr lang="ru-RU" dirty="0" smtClean="0"/>
              <a:t>своё </a:t>
            </a:r>
            <a:r>
              <a:rPr lang="ru-RU" dirty="0"/>
              <a:t>место, за </a:t>
            </a:r>
            <a:r>
              <a:rPr lang="ru-RU" dirty="0" smtClean="0"/>
              <a:t>своё </a:t>
            </a:r>
            <a:r>
              <a:rPr lang="ru-RU" dirty="0"/>
              <a:t>дело. Ничего на самом деле интересного и душевного в </a:t>
            </a:r>
            <a:r>
              <a:rPr lang="ru-RU" dirty="0" smtClean="0"/>
              <a:t>ней Печорин </a:t>
            </a:r>
            <a:r>
              <a:rPr lang="ru-RU" dirty="0"/>
              <a:t>в итоге не находит. Напротив, она подло заманивает его на лодку, притворяясь влюбленной, после чего пытается утопить, чтобы он не донес коменданту на контрабандистов. Печорин разочарован и зол на себя, что так обманулся. </a:t>
            </a:r>
          </a:p>
        </p:txBody>
      </p:sp>
      <p:sp>
        <p:nvSpPr>
          <p:cNvPr id="3" name="Заголовок 2"/>
          <p:cNvSpPr>
            <a:spLocks noGrp="1"/>
          </p:cNvSpPr>
          <p:nvPr>
            <p:ph type="title"/>
          </p:nvPr>
        </p:nvSpPr>
        <p:spPr/>
        <p:txBody>
          <a:bodyPr/>
          <a:lstStyle/>
          <a:p>
            <a:r>
              <a:rPr lang="ru-RU" dirty="0" smtClean="0"/>
              <a:t>Печорин и «ундина»</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237643"/>
            <a:ext cx="2664296" cy="4199876"/>
          </a:xfrm>
          <a:prstGeom prst="rect">
            <a:avLst/>
          </a:prstGeom>
        </p:spPr>
      </p:pic>
    </p:spTree>
    <p:extLst>
      <p:ext uri="{BB962C8B-B14F-4D97-AF65-F5344CB8AC3E}">
        <p14:creationId xmlns:p14="http://schemas.microsoft.com/office/powerpoint/2010/main" val="173258262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sz="6000" i="1" dirty="0" smtClean="0"/>
              <a:t>Вывод</a:t>
            </a:r>
            <a:endParaRPr lang="ru-RU" sz="6000" i="1" dirty="0"/>
          </a:p>
        </p:txBody>
      </p:sp>
      <p:sp>
        <p:nvSpPr>
          <p:cNvPr id="5" name="Прямоугольник 4"/>
          <p:cNvSpPr/>
          <p:nvPr/>
        </p:nvSpPr>
        <p:spPr>
          <a:xfrm>
            <a:off x="2928926" y="2214554"/>
            <a:ext cx="6000792" cy="3785652"/>
          </a:xfrm>
          <a:prstGeom prst="rect">
            <a:avLst/>
          </a:prstGeom>
          <a:solidFill>
            <a:schemeClr val="accent2">
              <a:lumMod val="20000"/>
              <a:lumOff val="80000"/>
            </a:schemeClr>
          </a:solidFill>
        </p:spPr>
        <p:txBody>
          <a:bodyPr wrap="square">
            <a:spAutoFit/>
          </a:bodyPr>
          <a:lstStyle/>
          <a:p>
            <a:r>
              <a:rPr lang="ru-RU" sz="2400" dirty="0" smtClean="0"/>
              <a:t>Трагедия Печорина в том, что его скептичность уничтожила в нем непосредственность чувства. Все женщины в жизни Печорина любят его искренне и ведут себя очень достойно, когда их любовь отвергают. А сам Печорин, просто не способный на глубокие чувства, так и не получает от жизни, чего хочет. Возможно, научившись любить, он был бы счастлив.</a:t>
            </a:r>
            <a:br>
              <a:rPr lang="ru-RU" sz="2400" dirty="0" smtClean="0"/>
            </a:br>
            <a:endParaRPr lang="ru-RU"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282" y="2071678"/>
            <a:ext cx="2643206" cy="4507006"/>
          </a:xfrm>
        </p:spPr>
      </p:pic>
    </p:spTree>
    <p:extLst>
      <p:ext uri="{BB962C8B-B14F-4D97-AF65-F5344CB8AC3E}">
        <p14:creationId xmlns:p14="http://schemas.microsoft.com/office/powerpoint/2010/main" val="291386622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Текст произведения М. Ю. Лермонтова «Герой нашего времени»</a:t>
            </a:r>
            <a:r>
              <a:rPr lang="en-US" dirty="0" smtClean="0"/>
              <a:t>;</a:t>
            </a:r>
          </a:p>
          <a:p>
            <a:r>
              <a:rPr lang="ru-RU" dirty="0" smtClean="0"/>
              <a:t>Яндекс картинки: </a:t>
            </a:r>
            <a:r>
              <a:rPr lang="en-US" dirty="0">
                <a:hlinkClick r:id="rId2"/>
              </a:rPr>
              <a:t>http://</a:t>
            </a:r>
            <a:r>
              <a:rPr lang="en-US" dirty="0" smtClean="0">
                <a:hlinkClick r:id="rId2"/>
              </a:rPr>
              <a:t>yandex.ru/images</a:t>
            </a:r>
            <a:r>
              <a:rPr lang="en-US" dirty="0"/>
              <a:t>.</a:t>
            </a:r>
            <a:endParaRPr lang="ru-RU" dirty="0" smtClean="0"/>
          </a:p>
          <a:p>
            <a:endParaRPr lang="ru-RU" dirty="0"/>
          </a:p>
        </p:txBody>
      </p:sp>
      <p:sp>
        <p:nvSpPr>
          <p:cNvPr id="3" name="Заголовок 2"/>
          <p:cNvSpPr>
            <a:spLocks noGrp="1"/>
          </p:cNvSpPr>
          <p:nvPr>
            <p:ph type="title"/>
          </p:nvPr>
        </p:nvSpPr>
        <p:spPr>
          <a:xfrm>
            <a:off x="107504" y="404664"/>
            <a:ext cx="8712968" cy="1054250"/>
          </a:xfrm>
        </p:spPr>
        <p:txBody>
          <a:bodyPr/>
          <a:lstStyle/>
          <a:p>
            <a:r>
              <a:rPr lang="ru-RU" dirty="0" smtClean="0"/>
              <a:t>Используемые дополнительные материалы:</a:t>
            </a:r>
            <a:endParaRPr lang="ru-RU" dirty="0"/>
          </a:p>
        </p:txBody>
      </p:sp>
    </p:spTree>
    <p:extLst>
      <p:ext uri="{BB962C8B-B14F-4D97-AF65-F5344CB8AC3E}">
        <p14:creationId xmlns:p14="http://schemas.microsoft.com/office/powerpoint/2010/main" val="154811867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0" y="1214422"/>
            <a:ext cx="9144000" cy="4021139"/>
          </a:xfrm>
        </p:spPr>
        <p:txBody>
          <a:bodyPr/>
          <a:lstStyle/>
          <a:p>
            <a:pPr>
              <a:buNone/>
            </a:pPr>
            <a:r>
              <a:rPr lang="ru-RU" dirty="0" smtClean="0"/>
              <a:t>         Проследить взаимосвязь характеров Печорина, главного героя романа М. Ю. Лермонтова «Герой нашего времени», и его возлюбленных.</a:t>
            </a:r>
          </a:p>
          <a:p>
            <a:pPr algn="ctr">
              <a:buNone/>
            </a:pPr>
            <a:r>
              <a:rPr lang="ru-RU" sz="5400" i="1" dirty="0" smtClean="0">
                <a:solidFill>
                  <a:schemeClr val="tx1"/>
                </a:solidFill>
              </a:rPr>
              <a:t>Задачи </a:t>
            </a:r>
          </a:p>
          <a:p>
            <a:r>
              <a:rPr lang="ru-RU" dirty="0" smtClean="0"/>
              <a:t>Познакомиться поближе с героями романа «Герой нашего времени»</a:t>
            </a:r>
          </a:p>
          <a:p>
            <a:r>
              <a:rPr lang="ru-RU" dirty="0" smtClean="0"/>
              <a:t>Проанализировать личности героев романа; </a:t>
            </a:r>
          </a:p>
          <a:p>
            <a:r>
              <a:rPr lang="ru-RU" dirty="0" smtClean="0"/>
              <a:t>Выявить причины неудач в любви Печорина; </a:t>
            </a:r>
          </a:p>
          <a:p>
            <a:pPr algn="ctr">
              <a:buNone/>
            </a:pPr>
            <a:endParaRPr lang="ru-RU" sz="5400" i="1" dirty="0"/>
          </a:p>
        </p:txBody>
      </p:sp>
      <p:sp>
        <p:nvSpPr>
          <p:cNvPr id="3" name="Заголовок 2"/>
          <p:cNvSpPr>
            <a:spLocks noGrp="1"/>
          </p:cNvSpPr>
          <p:nvPr>
            <p:ph type="title" idx="4294967295"/>
          </p:nvPr>
        </p:nvSpPr>
        <p:spPr>
          <a:xfrm>
            <a:off x="571472" y="214290"/>
            <a:ext cx="7756525" cy="1054100"/>
          </a:xfrm>
        </p:spPr>
        <p:txBody>
          <a:bodyPr/>
          <a:lstStyle/>
          <a:p>
            <a:r>
              <a:rPr lang="ru-RU" i="1" dirty="0" smtClean="0"/>
              <a:t>Цель</a:t>
            </a:r>
            <a:endParaRPr lang="ru-RU"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357166"/>
            <a:ext cx="7500990" cy="2554545"/>
          </a:xfrm>
          <a:prstGeom prst="rect">
            <a:avLst/>
          </a:prstGeom>
          <a:noFill/>
        </p:spPr>
        <p:txBody>
          <a:bodyPr wrap="square" rtlCol="0">
            <a:spAutoFit/>
          </a:bodyPr>
          <a:lstStyle/>
          <a:p>
            <a:r>
              <a:rPr lang="ru-RU" sz="4800" i="1" dirty="0" smtClean="0"/>
              <a:t>Объект исследования:</a:t>
            </a:r>
          </a:p>
          <a:p>
            <a:r>
              <a:rPr lang="ru-RU" sz="2000" dirty="0" smtClean="0">
                <a:solidFill>
                  <a:schemeClr val="tx2"/>
                </a:solidFill>
              </a:rPr>
              <a:t>Некоторые персонажи романа «Герой нашего времени»</a:t>
            </a:r>
          </a:p>
          <a:p>
            <a:r>
              <a:rPr lang="ru-RU" sz="4800" i="1" dirty="0" smtClean="0">
                <a:solidFill>
                  <a:schemeClr val="tx2"/>
                </a:solidFill>
              </a:rPr>
              <a:t>Методы исследования:</a:t>
            </a:r>
          </a:p>
          <a:p>
            <a:r>
              <a:rPr lang="ru-RU" sz="2000" dirty="0" smtClean="0">
                <a:solidFill>
                  <a:schemeClr val="tx2"/>
                </a:solidFill>
              </a:rPr>
              <a:t>Анализ </a:t>
            </a:r>
            <a:r>
              <a:rPr lang="ru-RU" sz="2000" dirty="0" smtClean="0"/>
              <a:t>произведения М. Ю. Лермонтова «Герой нашего времени».</a:t>
            </a:r>
            <a:endParaRPr lang="ru-RU" sz="2000" dirty="0" smtClean="0">
              <a:solidFill>
                <a:schemeClr val="tx2"/>
              </a:solidFill>
            </a:endParaRPr>
          </a:p>
          <a:p>
            <a:endParaRPr lang="ru-RU" sz="2400" i="1" dirty="0"/>
          </a:p>
        </p:txBody>
      </p:sp>
      <p:pic>
        <p:nvPicPr>
          <p:cNvPr id="4" name="Рисунок 3" descr="04lab2dlr1331958645.jpg"/>
          <p:cNvPicPr>
            <a:picLocks noChangeAspect="1"/>
          </p:cNvPicPr>
          <p:nvPr/>
        </p:nvPicPr>
        <p:blipFill>
          <a:blip r:embed="rId2" cstate="print"/>
          <a:stretch>
            <a:fillRect/>
          </a:stretch>
        </p:blipFill>
        <p:spPr>
          <a:xfrm>
            <a:off x="1857356" y="2786058"/>
            <a:ext cx="5072098" cy="38040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76056" y="332656"/>
            <a:ext cx="3744416" cy="6192687"/>
          </a:xfrm>
          <a:solidFill>
            <a:schemeClr val="accent2">
              <a:lumMod val="20000"/>
              <a:lumOff val="80000"/>
            </a:schemeClr>
          </a:solidFill>
          <a:ln>
            <a:solidFill>
              <a:schemeClr val="bg2">
                <a:lumMod val="90000"/>
              </a:schemeClr>
            </a:solidFill>
          </a:ln>
        </p:spPr>
        <p:txBody>
          <a:bodyPr>
            <a:normAutofit lnSpcReduction="10000"/>
          </a:bodyPr>
          <a:lstStyle/>
          <a:p>
            <a:pPr marL="88900" indent="0"/>
            <a:r>
              <a:rPr lang="ru-RU" dirty="0"/>
              <a:t>Любовь… Такое прекрасное и возвышенное чувство, к которому так бездумно относиться Печорин. Он эгоист, и от этого страдают прекрасные девушки, увидевшие в нем свой идеал. Бэла и княжна Мери, Вера и ундина – такие непохожие, но одинаково больно задетые Печориным, который сам признает: «Да и какое мне дело до радостей и бед человеческих…».</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56" y="260648"/>
            <a:ext cx="4342163" cy="6112753"/>
          </a:xfrm>
          <a:prstGeom prst="ellipse">
            <a:avLst/>
          </a:prstGeom>
          <a:ln>
            <a:noFill/>
          </a:ln>
          <a:effectLst>
            <a:softEdge rad="112500"/>
          </a:effectLst>
        </p:spPr>
      </p:pic>
    </p:spTree>
    <p:extLst>
      <p:ext uri="{BB962C8B-B14F-4D97-AF65-F5344CB8AC3E}">
        <p14:creationId xmlns:p14="http://schemas.microsoft.com/office/powerpoint/2010/main" val="86011800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39952" y="2420888"/>
            <a:ext cx="4176464" cy="3168352"/>
          </a:xfrm>
        </p:spPr>
        <p:txBody>
          <a:bodyPr>
            <a:normAutofit/>
          </a:bodyPr>
          <a:lstStyle/>
          <a:p>
            <a:pPr marL="85725" indent="0">
              <a:buNone/>
            </a:pPr>
            <a:r>
              <a:rPr lang="ru-RU" sz="2800" dirty="0"/>
              <a:t>Встретив прекрасную черкешенку Бэлу, Печорин решил, что она спасет его от сплина и разочарования. Но, как и все в жизни, ее любовь очень скоро приелась. </a:t>
            </a:r>
          </a:p>
        </p:txBody>
      </p:sp>
      <p:sp>
        <p:nvSpPr>
          <p:cNvPr id="2" name="Заголовок 1"/>
          <p:cNvSpPr>
            <a:spLocks noGrp="1"/>
          </p:cNvSpPr>
          <p:nvPr>
            <p:ph type="title"/>
          </p:nvPr>
        </p:nvSpPr>
        <p:spPr/>
        <p:txBody>
          <a:bodyPr/>
          <a:lstStyle/>
          <a:p>
            <a:r>
              <a:rPr lang="ru-RU" dirty="0" smtClean="0"/>
              <a:t>Печорин и Бэла</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204864"/>
            <a:ext cx="3383896" cy="43924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28985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4348" y="500042"/>
            <a:ext cx="3244920" cy="57086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extBox 7"/>
          <p:cNvSpPr txBox="1"/>
          <p:nvPr/>
        </p:nvSpPr>
        <p:spPr>
          <a:xfrm>
            <a:off x="4214810" y="1571612"/>
            <a:ext cx="4608512" cy="3108543"/>
          </a:xfrm>
          <a:prstGeom prst="rect">
            <a:avLst/>
          </a:prstGeom>
          <a:solidFill>
            <a:schemeClr val="accent3">
              <a:lumMod val="20000"/>
              <a:lumOff val="80000"/>
            </a:schemeClr>
          </a:solidFill>
        </p:spPr>
        <p:txBody>
          <a:bodyPr wrap="square" rtlCol="0">
            <a:spAutoFit/>
          </a:bodyPr>
          <a:lstStyle/>
          <a:p>
            <a:r>
              <a:rPr lang="ru-RU" sz="2800" dirty="0" smtClean="0">
                <a:solidFill>
                  <a:schemeClr val="accent6"/>
                </a:solidFill>
              </a:rPr>
              <a:t>Гордая восточная красавица прекрасно понимает, что она надоела Печорину. Бэла с негодованием осознает свое положение и погибает в конечном итоге из-за равнодушия главного героя.</a:t>
            </a:r>
          </a:p>
        </p:txBody>
      </p:sp>
    </p:spTree>
    <p:extLst>
      <p:ext uri="{BB962C8B-B14F-4D97-AF65-F5344CB8AC3E}">
        <p14:creationId xmlns:p14="http://schemas.microsoft.com/office/powerpoint/2010/main" val="119998383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76056" y="332656"/>
            <a:ext cx="3744416" cy="6048672"/>
          </a:xfrm>
          <a:solidFill>
            <a:schemeClr val="accent3">
              <a:lumMod val="20000"/>
              <a:lumOff val="80000"/>
            </a:schemeClr>
          </a:solidFill>
        </p:spPr>
        <p:txBody>
          <a:bodyPr>
            <a:normAutofit/>
          </a:bodyPr>
          <a:lstStyle/>
          <a:p>
            <a:pPr marL="88900" indent="0">
              <a:buNone/>
            </a:pPr>
            <a:r>
              <a:rPr lang="ru-RU" sz="2700" dirty="0"/>
              <a:t>Печорин очень переживает гибель полюбившей его горянки («Она была без памяти… напрасно Печорин целовал ее холодные губы…»). Виноват ли герой? Мог ли он предвидеть, чем закончатся такие отношения? Эти вопросы посильны только для </a:t>
            </a:r>
            <a:r>
              <a:rPr lang="ru-RU" sz="2700" dirty="0" smtClean="0"/>
              <a:t>Печорина.</a:t>
            </a:r>
            <a:endParaRPr lang="ru-RU" sz="27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242" y="332656"/>
            <a:ext cx="4642356" cy="6048672"/>
          </a:xfrm>
          <a:prstGeom prst="rect">
            <a:avLst/>
          </a:prstGeom>
        </p:spPr>
      </p:pic>
    </p:spTree>
    <p:extLst>
      <p:ext uri="{BB962C8B-B14F-4D97-AF65-F5344CB8AC3E}">
        <p14:creationId xmlns:p14="http://schemas.microsoft.com/office/powerpoint/2010/main" val="45113954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2060848"/>
            <a:ext cx="3168352" cy="4392488"/>
          </a:xfrm>
          <a:prstGeom prst="ellipse">
            <a:avLst/>
          </a:prstGeom>
          <a:ln>
            <a:noFill/>
          </a:ln>
          <a:effectLst>
            <a:softEdge rad="112500"/>
          </a:effectLst>
        </p:spPr>
      </p:pic>
      <p:sp>
        <p:nvSpPr>
          <p:cNvPr id="3" name="Заголовок 2"/>
          <p:cNvSpPr>
            <a:spLocks noGrp="1"/>
          </p:cNvSpPr>
          <p:nvPr>
            <p:ph type="title"/>
          </p:nvPr>
        </p:nvSpPr>
        <p:spPr/>
        <p:txBody>
          <a:bodyPr/>
          <a:lstStyle/>
          <a:p>
            <a:r>
              <a:rPr lang="ru-RU" dirty="0" smtClean="0"/>
              <a:t>Печорин и </a:t>
            </a:r>
            <a:r>
              <a:rPr lang="ru-RU" dirty="0" smtClean="0"/>
              <a:t>Мери</a:t>
            </a:r>
            <a:endParaRPr lang="ru-RU" dirty="0"/>
          </a:p>
        </p:txBody>
      </p:sp>
      <p:sp>
        <p:nvSpPr>
          <p:cNvPr id="5" name="Прямоугольник 4"/>
          <p:cNvSpPr/>
          <p:nvPr/>
        </p:nvSpPr>
        <p:spPr>
          <a:xfrm>
            <a:off x="3635896" y="2276872"/>
            <a:ext cx="5112568" cy="3539430"/>
          </a:xfrm>
          <a:prstGeom prst="rect">
            <a:avLst/>
          </a:prstGeom>
        </p:spPr>
        <p:txBody>
          <a:bodyPr wrap="square">
            <a:spAutoFit/>
          </a:bodyPr>
          <a:lstStyle/>
          <a:p>
            <a:r>
              <a:rPr lang="ru-RU" sz="2800" dirty="0" smtClean="0"/>
              <a:t>Княжна Мери, так же как и Бэла, - жертва мятущегося Печорина. Эта гордая и сдержанная аристократка глубоко увлеклась «армейским прапорщиком» и решила не считаться с предрассудками своей знатной родни.</a:t>
            </a:r>
            <a:endParaRPr lang="ru-RU" sz="2800" dirty="0"/>
          </a:p>
        </p:txBody>
      </p:sp>
    </p:spTree>
    <p:extLst>
      <p:ext uri="{BB962C8B-B14F-4D97-AF65-F5344CB8AC3E}">
        <p14:creationId xmlns:p14="http://schemas.microsoft.com/office/powerpoint/2010/main" val="345397110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77997" y="260648"/>
            <a:ext cx="8568952" cy="2160240"/>
          </a:xfrm>
          <a:solidFill>
            <a:schemeClr val="accent2">
              <a:lumMod val="20000"/>
              <a:lumOff val="80000"/>
            </a:schemeClr>
          </a:solidFill>
        </p:spPr>
        <p:txBody>
          <a:bodyPr>
            <a:normAutofit lnSpcReduction="10000"/>
          </a:bodyPr>
          <a:lstStyle/>
          <a:p>
            <a:pPr marL="0" indent="0">
              <a:buNone/>
            </a:pPr>
            <a:r>
              <a:rPr lang="ru-RU" dirty="0" smtClean="0"/>
              <a:t> </a:t>
            </a:r>
            <a:r>
              <a:rPr lang="ru-RU" dirty="0"/>
              <a:t>Она первая призналась Печорину в своем чувстве. Но в минуту решительного объяснения с княжной Печорин почувствовал себя неспособным отдать кому-либо свою свободу. Женитьба была бы «тихой пристанью». И он сам отвергает любовь Мери. Оскорбленная в своем чувстве, искренняя и благородная Мери замыкается в себе и страдает.</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6169" y="2564904"/>
            <a:ext cx="5472608" cy="39676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3738875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343</TotalTime>
  <Words>672</Words>
  <Application>Microsoft Office PowerPoint</Application>
  <PresentationFormat>Экран (4:3)</PresentationFormat>
  <Paragraphs>37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Твердый переплет</vt:lpstr>
      <vt:lpstr>Любовь в жизни Печорина</vt:lpstr>
      <vt:lpstr>Цель</vt:lpstr>
      <vt:lpstr>Презентация PowerPoint</vt:lpstr>
      <vt:lpstr>Презентация PowerPoint</vt:lpstr>
      <vt:lpstr>Печорин и Бэла</vt:lpstr>
      <vt:lpstr>Презентация PowerPoint</vt:lpstr>
      <vt:lpstr>Презентация PowerPoint</vt:lpstr>
      <vt:lpstr>Печорин и Мери</vt:lpstr>
      <vt:lpstr>Презентация PowerPoint</vt:lpstr>
      <vt:lpstr>Печорин и Вера</vt:lpstr>
      <vt:lpstr>Презентация PowerPoint</vt:lpstr>
      <vt:lpstr>Презентация PowerPoint</vt:lpstr>
      <vt:lpstr>Печорин и «ундина»</vt:lpstr>
      <vt:lpstr>Вывод</vt:lpstr>
      <vt:lpstr>Используемые дополнительные материалы: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Любимые женщины в жизни Печорина</dc:title>
  <dc:creator>Ольга Савенко</dc:creator>
  <cp:lastModifiedBy>226</cp:lastModifiedBy>
  <cp:revision>37</cp:revision>
  <dcterms:created xsi:type="dcterms:W3CDTF">2014-10-12T11:35:35Z</dcterms:created>
  <dcterms:modified xsi:type="dcterms:W3CDTF">2023-06-08T11:04:19Z</dcterms:modified>
</cp:coreProperties>
</file>