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73" r:id="rId3"/>
    <p:sldId id="271" r:id="rId4"/>
    <p:sldId id="262" r:id="rId5"/>
    <p:sldId id="257" r:id="rId6"/>
    <p:sldId id="261" r:id="rId7"/>
    <p:sldId id="264" r:id="rId8"/>
    <p:sldId id="267" r:id="rId9"/>
    <p:sldId id="263" r:id="rId10"/>
    <p:sldId id="266" r:id="rId11"/>
    <p:sldId id="265" r:id="rId12"/>
    <p:sldId id="270" r:id="rId13"/>
    <p:sldId id="274" r:id="rId14"/>
    <p:sldId id="275" r:id="rId15"/>
    <p:sldId id="26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2313D7-65A4-430C-9DA5-6A618AFC7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69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172ECC-B6A4-4109-8B44-370D8DE27911}" type="slidenum">
              <a:rPr lang="ru-RU" altLang="ru-RU" smtClean="0"/>
              <a:pPr eaLnBrk="1" hangingPunct="1"/>
              <a:t>4</a:t>
            </a:fld>
            <a:endParaRPr lang="ru-RU" alt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A047CB-467C-4E32-961C-E34EC02F6CA1}" type="slidenum">
              <a:rPr lang="ru-RU" altLang="ru-RU" smtClean="0"/>
              <a:pPr eaLnBrk="1" hangingPunct="1"/>
              <a:t>5</a:t>
            </a:fld>
            <a:endParaRPr lang="ru-RU" altLang="ru-RU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71C8D2-07EB-46CC-BDA9-C44B91912A8A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37434B-5548-4888-AEF7-A89D2A23937A}" type="slidenum">
              <a:rPr lang="ru-RU" altLang="ru-RU" smtClean="0"/>
              <a:pPr eaLnBrk="1" hangingPunct="1"/>
              <a:t>11</a:t>
            </a:fld>
            <a:endParaRPr lang="ru-RU" altLang="ru-RU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CE4F8A-79B8-487D-8D76-EC6254780261}" type="slidenum">
              <a:rPr lang="ru-RU" altLang="ru-RU" smtClean="0"/>
              <a:pPr eaLnBrk="1" hangingPunct="1"/>
              <a:t>12</a:t>
            </a:fld>
            <a:endParaRPr lang="ru-RU" altLang="ru-RU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BEED9A-C549-4B47-9C98-AE052B239BA9}" type="slidenum">
              <a:rPr lang="ru-RU" altLang="ru-RU" smtClean="0"/>
              <a:pPr eaLnBrk="1" hangingPunct="1"/>
              <a:t>15</a:t>
            </a:fld>
            <a:endParaRPr lang="ru-RU" alt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D592C-5485-4C2B-A0D9-123A8BC2D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76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77C86-BEC8-4FF8-B3F8-E7EC0BD4C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48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BF082-42BF-40FA-8D35-71729224E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0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D3DB1-CEA0-44BC-B2E2-3B0B550AA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73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45379-E9D9-44AF-AACC-81667D90D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63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F0A6B-38CD-44A9-A4BD-DB1363B94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9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828CF-3FE0-43D9-9F90-F117416F8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2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BE721-90CB-4528-9F08-5F98805F2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81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2A6CC-BB8F-4593-96FE-0AD0D4096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68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BEBBE-1E51-4D28-BC98-B94743186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28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22C0B-7804-491E-83CD-882705CA0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1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ED85D8F-BAFD-499B-AD59-F5E54C575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400800" cy="4874096"/>
          </a:xfrm>
        </p:spPr>
        <p:txBody>
          <a:bodyPr/>
          <a:lstStyle/>
          <a:p>
            <a:r>
              <a:rPr lang="ru-RU" sz="2000" u="sng" dirty="0" smtClean="0"/>
              <a:t>Ответим на вопросы:</a:t>
            </a:r>
          </a:p>
          <a:p>
            <a:endParaRPr lang="ru-RU" sz="2000" u="sng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Когда возникает ветвление?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Каким блоком обозначается  ветвление?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 </a:t>
            </a:r>
            <a:r>
              <a:rPr lang="ru-RU" sz="2000" dirty="0" smtClean="0"/>
              <a:t>Какие виды ветвлений имеются?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000" dirty="0" smtClean="0"/>
              <a:t>Записать операторы  ветвлений</a:t>
            </a:r>
            <a:endParaRPr lang="ru-RU" sz="2000" dirty="0"/>
          </a:p>
          <a:p>
            <a:pPr algn="l"/>
            <a:r>
              <a:rPr lang="ru-RU" sz="2000" dirty="0" smtClean="0"/>
              <a:t>       (полную форму).Подписать.</a:t>
            </a:r>
          </a:p>
          <a:p>
            <a:pPr marL="457200" indent="-457200" algn="l">
              <a:buAutoNum type="arabicPeriod" startAt="5"/>
            </a:pPr>
            <a:r>
              <a:rPr lang="ru-RU" sz="2000" dirty="0" smtClean="0"/>
              <a:t>Решить задачу: </a:t>
            </a:r>
          </a:p>
          <a:p>
            <a:pPr algn="l"/>
            <a:r>
              <a:rPr lang="ru-RU" sz="2000" dirty="0" smtClean="0"/>
              <a:t>                     х+125, если х</a:t>
            </a:r>
            <a:r>
              <a:rPr lang="en-US" sz="2000" dirty="0" smtClean="0"/>
              <a:t>&lt; 0</a:t>
            </a:r>
            <a:endParaRPr lang="ru-RU" sz="2000" dirty="0"/>
          </a:p>
          <a:p>
            <a:pPr algn="l"/>
            <a:r>
              <a:rPr lang="ru-RU" sz="2000" dirty="0" smtClean="0"/>
              <a:t>	у=</a:t>
            </a:r>
            <a:r>
              <a:rPr lang="en-US" sz="2000" dirty="0" smtClean="0"/>
              <a:t>     0</a:t>
            </a:r>
            <a:r>
              <a:rPr lang="ru-RU" sz="2000" dirty="0" smtClean="0"/>
              <a:t>, если х=10</a:t>
            </a:r>
          </a:p>
          <a:p>
            <a:pPr algn="l"/>
            <a:r>
              <a:rPr lang="ru-RU" sz="2000" dirty="0"/>
              <a:t>	 </a:t>
            </a:r>
            <a:r>
              <a:rPr lang="ru-RU" sz="2000" dirty="0" smtClean="0"/>
              <a:t>        х-20, в остальных случаях</a:t>
            </a:r>
            <a:endParaRPr lang="ru-RU" sz="2000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2627784" y="3645024"/>
            <a:ext cx="333751" cy="1152128"/>
          </a:xfrm>
          <a:prstGeom prst="leftBrace">
            <a:avLst/>
          </a:prstGeom>
          <a:ln>
            <a:solidFill>
              <a:schemeClr val="accent5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62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2060"/>
                </a:solidFill>
              </a:rPr>
              <a:t>Ход работы: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>
                <a:solidFill>
                  <a:srgbClr val="002060"/>
                </a:solidFill>
              </a:rPr>
              <a:t>1</a:t>
            </a:r>
            <a:r>
              <a:rPr lang="ru-RU" altLang="ru-RU" smtClean="0">
                <a:solidFill>
                  <a:srgbClr val="0000FF"/>
                </a:solidFill>
              </a:rPr>
              <a:t>.</a:t>
            </a:r>
            <a:r>
              <a:rPr lang="ru-RU" altLang="ru-RU" smtClean="0"/>
              <a:t> </a:t>
            </a:r>
            <a:r>
              <a:rPr lang="ru-RU" altLang="ru-RU" smtClean="0">
                <a:solidFill>
                  <a:srgbClr val="002060"/>
                </a:solidFill>
              </a:rPr>
              <a:t>Составить уравнения кривых, ограничивающих заштрихованную область.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solidFill>
                  <a:srgbClr val="002060"/>
                </a:solidFill>
              </a:rPr>
              <a:t>2. Определить какими неравенствами описывается рассматриваемая область.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solidFill>
                  <a:srgbClr val="002060"/>
                </a:solidFill>
              </a:rPr>
              <a:t>3. Записать программу на языке Паскале</a:t>
            </a:r>
            <a:r>
              <a:rPr lang="ru-RU" altLang="ru-RU" smtClean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1268" name="Line 3"/>
          <p:cNvSpPr>
            <a:spLocks noChangeShapeType="1"/>
          </p:cNvSpPr>
          <p:nvPr/>
        </p:nvSpPr>
        <p:spPr bwMode="auto">
          <a:xfrm>
            <a:off x="357188" y="1285875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000">
              <a:latin typeface="Times New Roman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 dirty="0"/>
              <a:t>Из чего состоит </a:t>
            </a:r>
            <a:r>
              <a:rPr lang="ru-RU" altLang="ru-RU" sz="3000" b="1" dirty="0" smtClean="0"/>
              <a:t>программа назвать?</a:t>
            </a:r>
            <a:endParaRPr lang="ru-RU" altLang="ru-RU" sz="3000" b="1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39750" y="981075"/>
            <a:ext cx="7993063" cy="27924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3000" b="1" dirty="0">
                <a:latin typeface="Courier New" pitchFamily="49" charset="0"/>
              </a:rPr>
              <a:t>program </a:t>
            </a:r>
            <a:r>
              <a:rPr lang="en-US" sz="3000" b="1" dirty="0" smtClean="0">
                <a:solidFill>
                  <a:srgbClr val="3333FF"/>
                </a:solidFill>
                <a:latin typeface="Courier New" pitchFamily="49" charset="0"/>
              </a:rPr>
              <a:t>&lt;</a:t>
            </a:r>
            <a:r>
              <a:rPr lang="ru-RU" sz="3000" b="1" dirty="0" smtClean="0">
                <a:solidFill>
                  <a:srgbClr val="3333FF"/>
                </a:solidFill>
                <a:latin typeface="Courier New" pitchFamily="49" charset="0"/>
              </a:rPr>
              <a:t>………………………….</a:t>
            </a:r>
            <a:r>
              <a:rPr lang="en-US" sz="3000" b="1" dirty="0" smtClean="0">
                <a:solidFill>
                  <a:srgbClr val="3333FF"/>
                </a:solidFill>
                <a:latin typeface="Courier New" pitchFamily="49" charset="0"/>
              </a:rPr>
              <a:t>&gt;</a:t>
            </a:r>
            <a:r>
              <a:rPr lang="en-US" sz="3000" b="1" dirty="0" smtClean="0">
                <a:latin typeface="Courier New" pitchFamily="49" charset="0"/>
              </a:rPr>
              <a:t>;</a:t>
            </a:r>
            <a:endParaRPr lang="en-US" sz="3000" b="1" dirty="0">
              <a:latin typeface="Courier New" pitchFamily="49" charset="0"/>
            </a:endParaRPr>
          </a:p>
          <a:p>
            <a:pPr>
              <a:spcBef>
                <a:spcPct val="15000"/>
              </a:spcBef>
              <a:spcAft>
                <a:spcPct val="25000"/>
              </a:spcAft>
              <a:defRPr/>
            </a:pPr>
            <a:r>
              <a:rPr lang="en-US" sz="3000" b="1" dirty="0" err="1">
                <a:latin typeface="Courier New" pitchFamily="49" charset="0"/>
              </a:rPr>
              <a:t>var</a:t>
            </a:r>
            <a:r>
              <a:rPr lang="ru-RU" sz="3000" b="1" dirty="0">
                <a:latin typeface="Courier New" pitchFamily="49" charset="0"/>
              </a:rPr>
              <a:t> </a:t>
            </a:r>
            <a:r>
              <a:rPr lang="ru-RU" sz="3000" b="1" dirty="0">
                <a:solidFill>
                  <a:srgbClr val="3333FF"/>
                </a:solidFill>
                <a:latin typeface="Courier New" pitchFamily="49" charset="0"/>
              </a:rPr>
              <a:t>…</a:t>
            </a:r>
            <a:r>
              <a:rPr lang="en-US" sz="3000" b="1" dirty="0">
                <a:latin typeface="Courier New" pitchFamily="49" charset="0"/>
              </a:rPr>
              <a:t>; </a:t>
            </a:r>
            <a:r>
              <a:rPr lang="en-US" sz="2400" b="1" i="1" dirty="0">
                <a:solidFill>
                  <a:srgbClr val="3333FF"/>
                </a:solidFill>
                <a:latin typeface="Courier New" pitchFamily="49" charset="0"/>
              </a:rPr>
              <a:t>{</a:t>
            </a:r>
            <a:r>
              <a:rPr lang="ru-RU" sz="2400" b="1" i="1" dirty="0">
                <a:solidFill>
                  <a:srgbClr val="3333FF"/>
                </a:solidFill>
                <a:latin typeface="Courier New" pitchFamily="49" charset="0"/>
              </a:rPr>
              <a:t>раздел</a:t>
            </a:r>
            <a:r>
              <a:rPr lang="en-US" sz="2400" b="1" i="1" dirty="0">
                <a:solidFill>
                  <a:srgbClr val="3333FF"/>
                </a:solidFill>
                <a:latin typeface="Courier New" pitchFamily="49" charset="0"/>
              </a:rPr>
              <a:t> </a:t>
            </a:r>
            <a:r>
              <a:rPr lang="ru-RU" sz="2400" b="1" i="1" dirty="0" smtClean="0">
                <a:solidFill>
                  <a:srgbClr val="3333FF"/>
                </a:solidFill>
                <a:latin typeface="Courier New" pitchFamily="49" charset="0"/>
              </a:rPr>
              <a:t>…………………………..</a:t>
            </a:r>
            <a:r>
              <a:rPr lang="en-US" sz="2400" b="1" i="1" dirty="0" smtClean="0">
                <a:solidFill>
                  <a:srgbClr val="3333FF"/>
                </a:solidFill>
                <a:latin typeface="Courier New" pitchFamily="49" charset="0"/>
              </a:rPr>
              <a:t>}</a:t>
            </a:r>
            <a:endParaRPr lang="en-US" sz="2400" b="1" dirty="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3000" b="1" dirty="0">
                <a:latin typeface="Courier New" pitchFamily="49" charset="0"/>
              </a:rPr>
              <a:t>begin</a:t>
            </a:r>
          </a:p>
          <a:p>
            <a:pPr>
              <a:spcBef>
                <a:spcPct val="15000"/>
              </a:spcBef>
              <a:defRPr/>
            </a:pPr>
            <a:r>
              <a:rPr lang="en-US" sz="3000" b="1" dirty="0">
                <a:latin typeface="Courier New" pitchFamily="49" charset="0"/>
              </a:rPr>
              <a:t> … </a:t>
            </a:r>
            <a:r>
              <a:rPr lang="en-US" sz="2400" b="1" i="1" dirty="0" smtClean="0">
                <a:solidFill>
                  <a:srgbClr val="3333FF"/>
                </a:solidFill>
                <a:latin typeface="Courier New" pitchFamily="49" charset="0"/>
              </a:rPr>
              <a:t>{</a:t>
            </a:r>
            <a:r>
              <a:rPr lang="ru-RU" sz="2400" b="1" i="1" dirty="0" smtClean="0">
                <a:solidFill>
                  <a:srgbClr val="3333FF"/>
                </a:solidFill>
                <a:latin typeface="Courier New" pitchFamily="49" charset="0"/>
              </a:rPr>
              <a:t>…………………………………………………………</a:t>
            </a:r>
            <a:r>
              <a:rPr lang="en-US" sz="2400" b="1" i="1" dirty="0" smtClean="0">
                <a:solidFill>
                  <a:srgbClr val="3333FF"/>
                </a:solidFill>
                <a:latin typeface="Courier New" pitchFamily="49" charset="0"/>
              </a:rPr>
              <a:t>}</a:t>
            </a:r>
            <a:endParaRPr lang="en-US" sz="2400" b="1" i="1" dirty="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3000" b="1" dirty="0">
                <a:latin typeface="Courier New" pitchFamily="49" charset="0"/>
              </a:rPr>
              <a:t>end.</a:t>
            </a:r>
            <a:endParaRPr lang="ru-RU" sz="30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000">
              <a:latin typeface="Times New Roman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/>
              <a:t>Типы переменных: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50825" y="1557338"/>
            <a:ext cx="8280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28650" indent="-2682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en-US" altLang="ru-RU" sz="2800"/>
              <a:t>integer			</a:t>
            </a:r>
            <a:r>
              <a:rPr lang="en-US" altLang="ru-RU" sz="2800">
                <a:solidFill>
                  <a:srgbClr val="3333FF"/>
                </a:solidFill>
              </a:rPr>
              <a:t>{ </a:t>
            </a:r>
            <a:r>
              <a:rPr lang="ru-RU" altLang="ru-RU" sz="2800">
                <a:solidFill>
                  <a:srgbClr val="3333FF"/>
                </a:solidFill>
              </a:rPr>
              <a:t>целые</a:t>
            </a:r>
            <a:r>
              <a:rPr lang="en-US" altLang="ru-RU" sz="2800">
                <a:solidFill>
                  <a:srgbClr val="3333FF"/>
                </a:solidFill>
              </a:rPr>
              <a:t> </a:t>
            </a:r>
            <a:r>
              <a:rPr lang="ru-RU" altLang="ru-RU" sz="2800">
                <a:solidFill>
                  <a:srgbClr val="3333FF"/>
                </a:solidFill>
              </a:rPr>
              <a:t>числа </a:t>
            </a:r>
            <a:r>
              <a:rPr lang="en-US" altLang="ru-RU" sz="2800">
                <a:solidFill>
                  <a:srgbClr val="3333FF"/>
                </a:solidFill>
              </a:rPr>
              <a:t>}</a:t>
            </a: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en-US" altLang="ru-RU" sz="2800"/>
              <a:t>byte                         </a:t>
            </a:r>
            <a:r>
              <a:rPr lang="ru-RU" altLang="ru-RU" sz="2800">
                <a:solidFill>
                  <a:srgbClr val="0000FF"/>
                </a:solidFill>
              </a:rPr>
              <a:t>{ целые числа }</a:t>
            </a: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en-US" altLang="ru-RU" sz="2800"/>
              <a:t>real			</a:t>
            </a:r>
            <a:r>
              <a:rPr lang="en-US" altLang="ru-RU" sz="2800">
                <a:solidFill>
                  <a:srgbClr val="3333FF"/>
                </a:solidFill>
              </a:rPr>
              <a:t>{ </a:t>
            </a:r>
            <a:r>
              <a:rPr lang="ru-RU" altLang="ru-RU" sz="2800">
                <a:solidFill>
                  <a:srgbClr val="3333FF"/>
                </a:solidFill>
              </a:rPr>
              <a:t>вещественные числа </a:t>
            </a:r>
            <a:r>
              <a:rPr lang="en-US" altLang="ru-RU" sz="2800">
                <a:solidFill>
                  <a:srgbClr val="3333FF"/>
                </a:solidFill>
              </a:rPr>
              <a:t>}</a:t>
            </a:r>
            <a:endParaRPr lang="ru-RU" altLang="ru-RU" sz="2800">
              <a:solidFill>
                <a:srgbClr val="3333FF"/>
              </a:solidFill>
            </a:endParaRP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en-US" altLang="ru-RU" sz="2800"/>
              <a:t>boolean 		</a:t>
            </a:r>
            <a:r>
              <a:rPr lang="en-US" altLang="ru-RU" sz="2800">
                <a:solidFill>
                  <a:srgbClr val="3333FF"/>
                </a:solidFill>
              </a:rPr>
              <a:t>{ </a:t>
            </a:r>
            <a:r>
              <a:rPr lang="ru-RU" altLang="ru-RU" sz="2800">
                <a:solidFill>
                  <a:srgbClr val="3333FF"/>
                </a:solidFill>
              </a:rPr>
              <a:t>логический тип </a:t>
            </a:r>
            <a:r>
              <a:rPr lang="en-US" altLang="ru-RU" sz="2800">
                <a:solidFill>
                  <a:srgbClr val="3333FF"/>
                </a:solidFill>
              </a:rPr>
              <a:t>}</a:t>
            </a:r>
            <a:endParaRPr lang="ru-RU" altLang="ru-RU" sz="280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56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784976" cy="399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903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285750" y="1143000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000">
              <a:latin typeface="Times New Roman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57188" y="428625"/>
            <a:ext cx="8140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rgbClr val="002060"/>
                </a:solidFill>
              </a:rPr>
              <a:t>Домашнее</a:t>
            </a:r>
            <a:r>
              <a:rPr lang="en-US" altLang="ru-RU" sz="3600" b="1">
                <a:solidFill>
                  <a:srgbClr val="002060"/>
                </a:solidFill>
              </a:rPr>
              <a:t> </a:t>
            </a:r>
            <a:r>
              <a:rPr lang="ru-RU" altLang="ru-RU" sz="3600" b="1">
                <a:solidFill>
                  <a:srgbClr val="002060"/>
                </a:solidFill>
              </a:rPr>
              <a:t>задание</a:t>
            </a:r>
          </a:p>
        </p:txBody>
      </p:sp>
      <p:grpSp>
        <p:nvGrpSpPr>
          <p:cNvPr id="12293" name="Group 8"/>
          <p:cNvGrpSpPr>
            <a:grpSpLocks/>
          </p:cNvGrpSpPr>
          <p:nvPr/>
        </p:nvGrpSpPr>
        <p:grpSpPr bwMode="auto">
          <a:xfrm>
            <a:off x="5072063" y="2000250"/>
            <a:ext cx="3138487" cy="3081338"/>
            <a:chOff x="1378" y="2335"/>
            <a:chExt cx="2633" cy="2880"/>
          </a:xfrm>
        </p:grpSpPr>
        <p:cxnSp>
          <p:nvCxnSpPr>
            <p:cNvPr id="12295" name="AutoShape 9"/>
            <p:cNvCxnSpPr>
              <a:cxnSpLocks noChangeShapeType="1"/>
            </p:cNvCxnSpPr>
            <p:nvPr/>
          </p:nvCxnSpPr>
          <p:spPr bwMode="auto">
            <a:xfrm flipV="1">
              <a:off x="2602" y="2335"/>
              <a:ext cx="0" cy="28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6" name="AutoShape 10"/>
            <p:cNvCxnSpPr>
              <a:cxnSpLocks noChangeShapeType="1"/>
            </p:cNvCxnSpPr>
            <p:nvPr/>
          </p:nvCxnSpPr>
          <p:spPr bwMode="auto">
            <a:xfrm>
              <a:off x="1378" y="3672"/>
              <a:ext cx="2633" cy="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7" name="AutoShape 11"/>
            <p:cNvCxnSpPr>
              <a:cxnSpLocks noChangeShapeType="1"/>
            </p:cNvCxnSpPr>
            <p:nvPr/>
          </p:nvCxnSpPr>
          <p:spPr bwMode="auto">
            <a:xfrm>
              <a:off x="2973" y="2890"/>
              <a:ext cx="20" cy="15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98" name="Arc 12"/>
            <p:cNvSpPr>
              <a:spLocks/>
            </p:cNvSpPr>
            <p:nvPr/>
          </p:nvSpPr>
          <p:spPr bwMode="auto">
            <a:xfrm>
              <a:off x="2993" y="2890"/>
              <a:ext cx="494" cy="7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299" name="Arc 13"/>
            <p:cNvSpPr>
              <a:spLocks/>
            </p:cNvSpPr>
            <p:nvPr/>
          </p:nvSpPr>
          <p:spPr bwMode="auto">
            <a:xfrm flipV="1">
              <a:off x="2993" y="3682"/>
              <a:ext cx="494" cy="7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cxnSp>
          <p:nvCxnSpPr>
            <p:cNvPr id="12300" name="AutoShape 14"/>
            <p:cNvCxnSpPr>
              <a:cxnSpLocks noChangeShapeType="1"/>
            </p:cNvCxnSpPr>
            <p:nvPr/>
          </p:nvCxnSpPr>
          <p:spPr bwMode="auto">
            <a:xfrm flipH="1">
              <a:off x="2993" y="3024"/>
              <a:ext cx="206" cy="26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1" name="AutoShape 15"/>
            <p:cNvCxnSpPr>
              <a:cxnSpLocks noChangeShapeType="1"/>
            </p:cNvCxnSpPr>
            <p:nvPr/>
          </p:nvCxnSpPr>
          <p:spPr bwMode="auto">
            <a:xfrm flipH="1">
              <a:off x="2973" y="3170"/>
              <a:ext cx="349" cy="4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2" name="AutoShape 16"/>
            <p:cNvCxnSpPr>
              <a:cxnSpLocks noChangeShapeType="1"/>
            </p:cNvCxnSpPr>
            <p:nvPr/>
          </p:nvCxnSpPr>
          <p:spPr bwMode="auto">
            <a:xfrm flipH="1">
              <a:off x="2993" y="3363"/>
              <a:ext cx="432" cy="5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3" name="AutoShape 17"/>
            <p:cNvCxnSpPr>
              <a:cxnSpLocks noChangeShapeType="1"/>
            </p:cNvCxnSpPr>
            <p:nvPr/>
          </p:nvCxnSpPr>
          <p:spPr bwMode="auto">
            <a:xfrm flipH="1">
              <a:off x="2993" y="3682"/>
              <a:ext cx="494" cy="5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4" name="AutoShape 18"/>
            <p:cNvCxnSpPr>
              <a:cxnSpLocks noChangeShapeType="1"/>
            </p:cNvCxnSpPr>
            <p:nvPr/>
          </p:nvCxnSpPr>
          <p:spPr bwMode="auto">
            <a:xfrm flipH="1">
              <a:off x="2993" y="4186"/>
              <a:ext cx="329" cy="2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05" name="Text Box 19"/>
            <p:cNvSpPr txBox="1">
              <a:spLocks noChangeArrowheads="1"/>
            </p:cNvSpPr>
            <p:nvPr/>
          </p:nvSpPr>
          <p:spPr bwMode="auto">
            <a:xfrm>
              <a:off x="2140" y="3775"/>
              <a:ext cx="370" cy="4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1100">
                  <a:latin typeface="Times New Roman" pitchFamily="18" charset="0"/>
                </a:rPr>
                <a:t>0</a:t>
              </a:r>
              <a:endParaRPr lang="ru-RU" altLang="ru-RU"/>
            </a:p>
          </p:txBody>
        </p:sp>
        <p:sp>
          <p:nvSpPr>
            <p:cNvPr id="12306" name="Text Box 20"/>
            <p:cNvSpPr txBox="1">
              <a:spLocks noChangeArrowheads="1"/>
            </p:cNvSpPr>
            <p:nvPr/>
          </p:nvSpPr>
          <p:spPr bwMode="auto">
            <a:xfrm>
              <a:off x="2752" y="3804"/>
              <a:ext cx="221" cy="3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1100" dirty="0" smtClean="0">
                  <a:latin typeface="Calibri" pitchFamily="34" charset="0"/>
                </a:rPr>
                <a:t>2</a:t>
              </a:r>
              <a:endParaRPr lang="ru-RU" altLang="ru-RU" dirty="0"/>
            </a:p>
          </p:txBody>
        </p:sp>
        <p:sp>
          <p:nvSpPr>
            <p:cNvPr id="12307" name="Text Box 21"/>
            <p:cNvSpPr txBox="1">
              <a:spLocks noChangeArrowheads="1"/>
            </p:cNvSpPr>
            <p:nvPr/>
          </p:nvSpPr>
          <p:spPr bwMode="auto">
            <a:xfrm>
              <a:off x="3591" y="3804"/>
              <a:ext cx="318" cy="2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1100">
                  <a:latin typeface="Calibri" pitchFamily="34" charset="0"/>
                </a:rPr>
                <a:t>6</a:t>
              </a:r>
              <a:endParaRPr lang="ru-RU" altLang="ru-RU"/>
            </a:p>
          </p:txBody>
        </p:sp>
      </p:grpSp>
      <p:sp>
        <p:nvSpPr>
          <p:cNvPr id="12294" name="Содержимое 3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С клавиатуры вводятся координаты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точки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 Если точка оказывается внутри заданной области (см. рис.), то вывести сообщение «Точка принадлежит области», в противном случае вывести сообщение «Точка не принадлежит области».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Program Files (x86)\Microsoft Office\MEDIA\CAGCAT10\j0149481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89" y="188640"/>
            <a:ext cx="7380311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67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rgbClr val="002060"/>
                </a:solidFill>
              </a:rPr>
              <a:t>«Логические операции на Паскале»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dirty="0" smtClean="0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428625" y="35004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000">
              <a:latin typeface="Times New Roman" pitchFamily="18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/>
              <a:t>Сложные условия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69888" y="942975"/>
            <a:ext cx="8420100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28650" indent="-2682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3333FF"/>
                </a:solidFill>
              </a:rPr>
              <a:t>Сложное условие </a:t>
            </a:r>
            <a:r>
              <a:rPr lang="ru-RU" altLang="ru-RU" sz="2400"/>
              <a:t>– это условие, состоящее из нескольких простых условий (отношений), связанных с помощью </a:t>
            </a:r>
            <a:r>
              <a:rPr lang="ru-RU" altLang="ru-RU" sz="2400" b="1"/>
              <a:t>логических операций</a:t>
            </a:r>
            <a:r>
              <a:rPr lang="ru-RU" altLang="ru-RU" sz="2400"/>
              <a:t>:</a:t>
            </a: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en-US" altLang="ru-RU" sz="2800" b="1">
                <a:latin typeface="Courier New" pitchFamily="49" charset="0"/>
              </a:rPr>
              <a:t>not</a:t>
            </a:r>
            <a:r>
              <a:rPr lang="en-US" altLang="ru-RU" sz="2400"/>
              <a:t> – </a:t>
            </a:r>
            <a:r>
              <a:rPr lang="ru-RU" altLang="ru-RU" sz="2400"/>
              <a:t>НЕ</a:t>
            </a:r>
            <a:r>
              <a:rPr lang="en-US" altLang="ru-RU" sz="2400"/>
              <a:t> </a:t>
            </a:r>
            <a:r>
              <a:rPr lang="ru-RU" altLang="ru-RU" sz="2400"/>
              <a:t>(отрицание, инверсия)</a:t>
            </a: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en-US" altLang="ru-RU" sz="2800" b="1">
                <a:latin typeface="Courier New" pitchFamily="49" charset="0"/>
              </a:rPr>
              <a:t>and</a:t>
            </a:r>
            <a:r>
              <a:rPr lang="en-US" altLang="ru-RU" sz="2400"/>
              <a:t> – </a:t>
            </a:r>
            <a:r>
              <a:rPr lang="ru-RU" altLang="ru-RU" sz="2400"/>
              <a:t>И (логическое умножение, конъюнкция,</a:t>
            </a:r>
            <a:r>
              <a:rPr lang="en-US" altLang="ru-RU" sz="2400"/>
              <a:t/>
            </a:r>
            <a:br>
              <a:rPr lang="en-US" altLang="ru-RU" sz="2400"/>
            </a:br>
            <a:r>
              <a:rPr lang="en-US" altLang="ru-RU" sz="2400"/>
              <a:t>      </a:t>
            </a:r>
            <a:r>
              <a:rPr lang="ru-RU" altLang="ru-RU" sz="2400"/>
              <a:t> одновременное выполнение условий)</a:t>
            </a:r>
            <a:endParaRPr lang="en-US" altLang="ru-RU" sz="2400"/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en-US" altLang="ru-RU" sz="2800" b="1">
                <a:latin typeface="Courier New" pitchFamily="49" charset="0"/>
              </a:rPr>
              <a:t>or</a:t>
            </a:r>
            <a:r>
              <a:rPr lang="en-US" altLang="ru-RU" sz="2400"/>
              <a:t> – </a:t>
            </a:r>
            <a:r>
              <a:rPr lang="ru-RU" altLang="ru-RU" sz="2400"/>
              <a:t>ИЛИ (логическое сложение, дизъюнкция,</a:t>
            </a:r>
            <a:r>
              <a:rPr lang="en-US" altLang="ru-RU" sz="2400"/>
              <a:t/>
            </a:r>
            <a:br>
              <a:rPr lang="en-US" altLang="ru-RU" sz="2400"/>
            </a:br>
            <a:r>
              <a:rPr lang="en-US" altLang="ru-RU" sz="2400"/>
              <a:t>      </a:t>
            </a:r>
            <a:r>
              <a:rPr lang="ru-RU" altLang="ru-RU" sz="2400"/>
              <a:t> выполнение хотя бы одного из условий)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3333FF"/>
                </a:solidFill>
              </a:rPr>
              <a:t>Простые условия (отношения)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Courier New" pitchFamily="49" charset="0"/>
              </a:rPr>
              <a:t>    &lt;    &lt;=    &gt;    &gt;=    =    &lt;&gt;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3333FF"/>
                </a:solidFill>
              </a:rPr>
              <a:t>Особенность </a:t>
            </a:r>
            <a:r>
              <a:rPr lang="ru-RU" altLang="ru-RU" sz="2400"/>
              <a:t>– каждое из простых условий обязательно заключать в скобки: </a:t>
            </a:r>
            <a:r>
              <a:rPr lang="en-US" altLang="ru-RU" sz="2400"/>
              <a:t> </a:t>
            </a:r>
            <a:r>
              <a:rPr lang="en-US" altLang="ru-RU" sz="2400" b="1"/>
              <a:t>(a &gt; b) or (c &lt;&gt; d)</a:t>
            </a:r>
            <a:r>
              <a:rPr lang="en-US" altLang="ru-RU" sz="2400"/>
              <a:t> </a:t>
            </a:r>
            <a:endParaRPr lang="ru-RU" altLang="ru-RU" sz="2400"/>
          </a:p>
          <a:p>
            <a:pPr eaLnBrk="1" hangingPunct="1">
              <a:spcBef>
                <a:spcPct val="50000"/>
              </a:spcBef>
            </a:pPr>
            <a:endParaRPr lang="ru-RU" altLang="ru-RU" sz="2400" b="1">
              <a:latin typeface="Courier New" pitchFamily="49" charset="0"/>
            </a:endParaRP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5651500" y="4437063"/>
            <a:ext cx="1117600" cy="444500"/>
          </a:xfrm>
          <a:prstGeom prst="wedgeRoundRectCallout">
            <a:avLst>
              <a:gd name="adj1" fmla="val 7815"/>
              <a:gd name="adj2" fmla="val 117500"/>
              <a:gd name="adj3" fmla="val 16667"/>
            </a:avLst>
          </a:prstGeom>
          <a:solidFill>
            <a:srgbClr val="E6E6E6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/>
              <a:t>равно</a:t>
            </a: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7019925" y="4365625"/>
            <a:ext cx="1485900" cy="444500"/>
          </a:xfrm>
          <a:prstGeom prst="wedgeRoundRectCallout">
            <a:avLst>
              <a:gd name="adj1" fmla="val -40171"/>
              <a:gd name="adj2" fmla="val 98569"/>
              <a:gd name="adj3" fmla="val 16667"/>
            </a:avLst>
          </a:prstGeom>
          <a:solidFill>
            <a:srgbClr val="E6E6E6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/>
              <a:t>не равно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3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000">
              <a:latin typeface="Times New Roman" pitchFamily="18" charset="0"/>
            </a:endParaRPr>
          </a:p>
        </p:txBody>
      </p:sp>
      <p:sp>
        <p:nvSpPr>
          <p:cNvPr id="3077" name="Rectangle 5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196975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altLang="ru-RU" dirty="0" smtClean="0">
                <a:solidFill>
                  <a:srgbClr val="0000FF"/>
                </a:solidFill>
              </a:rPr>
              <a:t>Ответим   на   вопросы на русском языке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US" altLang="ru-RU" sz="2800" dirty="0" smtClean="0">
                <a:solidFill>
                  <a:srgbClr val="FF0000"/>
                </a:solidFill>
              </a:rPr>
              <a:t>X</a:t>
            </a:r>
            <a:r>
              <a:rPr lang="en-US" altLang="ru-RU" sz="2800" dirty="0" smtClean="0"/>
              <a:t> </a:t>
            </a:r>
            <a:r>
              <a:rPr lang="ru-RU" altLang="ru-RU" sz="2800" dirty="0" smtClean="0"/>
              <a:t>удовлетворяет неравенству </a:t>
            </a:r>
            <a:r>
              <a:rPr lang="en-US" altLang="ru-RU" sz="2800" dirty="0" smtClean="0">
                <a:solidFill>
                  <a:srgbClr val="FF0000"/>
                </a:solidFill>
              </a:rPr>
              <a:t>5&lt;X&lt;10;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US" altLang="ru-RU" sz="2800" dirty="0" smtClean="0">
                <a:solidFill>
                  <a:srgbClr val="FF0000"/>
                </a:solidFill>
              </a:rPr>
              <a:t>X</a:t>
            </a:r>
            <a:r>
              <a:rPr lang="en-US" altLang="ru-RU" sz="2800" dirty="0" smtClean="0"/>
              <a:t> </a:t>
            </a:r>
            <a:r>
              <a:rPr lang="ru-RU" altLang="ru-RU" sz="2800" dirty="0" smtClean="0"/>
              <a:t>не принадлежит отрезку </a:t>
            </a:r>
            <a:r>
              <a:rPr lang="en-US" altLang="ru-RU" sz="2800" dirty="0" smtClean="0">
                <a:solidFill>
                  <a:srgbClr val="FF0000"/>
                </a:solidFill>
              </a:rPr>
              <a:t>[</a:t>
            </a:r>
            <a:r>
              <a:rPr lang="ru-RU" altLang="ru-RU" sz="2800" dirty="0" smtClean="0">
                <a:solidFill>
                  <a:srgbClr val="FF0000"/>
                </a:solidFill>
              </a:rPr>
              <a:t>-2, 2</a:t>
            </a:r>
            <a:r>
              <a:rPr lang="en-US" altLang="ru-RU" sz="2800" dirty="0" smtClean="0">
                <a:solidFill>
                  <a:srgbClr val="FF0000"/>
                </a:solidFill>
              </a:rPr>
              <a:t>]</a:t>
            </a:r>
            <a:r>
              <a:rPr lang="ru-RU" altLang="ru-RU" sz="2800" dirty="0" smtClean="0"/>
              <a:t>;</a:t>
            </a:r>
          </a:p>
          <a:p>
            <a:pPr marL="609600" indent="-609600" eaLnBrk="1" hangingPunct="1">
              <a:buClr>
                <a:srgbClr val="FF0000"/>
              </a:buClr>
              <a:buFontTx/>
              <a:buAutoNum type="arabicParenR"/>
            </a:pPr>
            <a:r>
              <a:rPr lang="ru-RU" altLang="ru-RU" sz="2800" dirty="0" smtClean="0"/>
              <a:t>Число </a:t>
            </a:r>
            <a:r>
              <a:rPr lang="en-US" altLang="ru-RU" sz="2800" dirty="0" smtClean="0">
                <a:solidFill>
                  <a:srgbClr val="FF0000"/>
                </a:solidFill>
              </a:rPr>
              <a:t>X</a:t>
            </a:r>
            <a:r>
              <a:rPr lang="en-US" altLang="ru-RU" sz="2800" dirty="0" smtClean="0"/>
              <a:t> </a:t>
            </a:r>
            <a:r>
              <a:rPr lang="ru-RU" altLang="ru-RU" sz="2800" dirty="0" smtClean="0"/>
              <a:t>положительно и отлично от</a:t>
            </a:r>
            <a:r>
              <a:rPr lang="ru-RU" altLang="ru-RU" sz="2800" dirty="0" smtClean="0">
                <a:solidFill>
                  <a:srgbClr val="FF0000"/>
                </a:solidFill>
              </a:rPr>
              <a:t> 2</a:t>
            </a:r>
            <a:r>
              <a:rPr lang="ru-RU" altLang="ru-RU" sz="2800" dirty="0" smtClean="0"/>
              <a:t>;</a:t>
            </a:r>
          </a:p>
          <a:p>
            <a:pPr marL="609600" indent="-609600" eaLnBrk="1" hangingPunct="1">
              <a:buClr>
                <a:srgbClr val="FF0000"/>
              </a:buClr>
              <a:buFontTx/>
              <a:buAutoNum type="arabicParenR"/>
            </a:pPr>
            <a:r>
              <a:rPr lang="ru-RU" altLang="ru-RU" sz="2800" dirty="0" smtClean="0"/>
              <a:t>Хотя бы одно из чисел </a:t>
            </a:r>
            <a:r>
              <a:rPr lang="en-US" altLang="ru-RU" sz="2800" dirty="0" smtClean="0">
                <a:solidFill>
                  <a:srgbClr val="FF0000"/>
                </a:solidFill>
              </a:rPr>
              <a:t>X</a:t>
            </a:r>
            <a:r>
              <a:rPr lang="ru-RU" altLang="ru-RU" sz="2800" dirty="0" smtClean="0">
                <a:solidFill>
                  <a:srgbClr val="FF0000"/>
                </a:solidFill>
              </a:rPr>
              <a:t>, </a:t>
            </a:r>
            <a:r>
              <a:rPr lang="en-US" altLang="ru-RU" sz="2800" dirty="0" smtClean="0">
                <a:solidFill>
                  <a:srgbClr val="FF0000"/>
                </a:solidFill>
              </a:rPr>
              <a:t>Y</a:t>
            </a:r>
            <a:r>
              <a:rPr lang="ru-RU" altLang="ru-RU" sz="2800" dirty="0" smtClean="0">
                <a:solidFill>
                  <a:srgbClr val="FF0000"/>
                </a:solidFill>
              </a:rPr>
              <a:t>, </a:t>
            </a:r>
            <a:r>
              <a:rPr lang="en-US" altLang="ru-RU" sz="2800" dirty="0" smtClean="0">
                <a:solidFill>
                  <a:srgbClr val="FF0000"/>
                </a:solidFill>
              </a:rPr>
              <a:t>Z</a:t>
            </a:r>
            <a:r>
              <a:rPr lang="ru-RU" altLang="ru-RU" sz="2800" dirty="0" smtClean="0"/>
              <a:t> отлично от </a:t>
            </a:r>
            <a:r>
              <a:rPr lang="ru-RU" altLang="ru-RU" sz="2800" dirty="0" smtClean="0">
                <a:solidFill>
                  <a:srgbClr val="FF0000"/>
                </a:solidFill>
              </a:rPr>
              <a:t>1</a:t>
            </a:r>
            <a:r>
              <a:rPr lang="ru-RU" altLang="ru-RU" sz="2800" dirty="0" smtClean="0"/>
              <a:t>;</a:t>
            </a:r>
          </a:p>
          <a:p>
            <a:pPr marL="609600" indent="-609600" eaLnBrk="1" hangingPunct="1">
              <a:buClr>
                <a:srgbClr val="FF0000"/>
              </a:buClr>
              <a:buFontTx/>
              <a:buAutoNum type="arabicParenR"/>
            </a:pPr>
            <a:r>
              <a:rPr lang="ru-RU" altLang="ru-RU" sz="2800" dirty="0" smtClean="0"/>
              <a:t>Все числа </a:t>
            </a:r>
            <a:r>
              <a:rPr lang="en-US" altLang="ru-RU" sz="2800" dirty="0" smtClean="0">
                <a:solidFill>
                  <a:srgbClr val="FF0000"/>
                </a:solidFill>
              </a:rPr>
              <a:t>X</a:t>
            </a:r>
            <a:r>
              <a:rPr lang="ru-RU" altLang="ru-RU" sz="2800" dirty="0" smtClean="0">
                <a:solidFill>
                  <a:srgbClr val="FF0000"/>
                </a:solidFill>
              </a:rPr>
              <a:t>, </a:t>
            </a:r>
            <a:r>
              <a:rPr lang="en-US" altLang="ru-RU" sz="2800" dirty="0" smtClean="0">
                <a:solidFill>
                  <a:srgbClr val="FF0000"/>
                </a:solidFill>
              </a:rPr>
              <a:t>Y</a:t>
            </a:r>
            <a:r>
              <a:rPr lang="ru-RU" altLang="ru-RU" sz="2800" dirty="0" smtClean="0">
                <a:solidFill>
                  <a:srgbClr val="FF0000"/>
                </a:solidFill>
              </a:rPr>
              <a:t>, </a:t>
            </a:r>
            <a:r>
              <a:rPr lang="en-US" altLang="ru-RU" sz="2800" dirty="0" smtClean="0">
                <a:solidFill>
                  <a:srgbClr val="FF0000"/>
                </a:solidFill>
              </a:rPr>
              <a:t>Z</a:t>
            </a:r>
            <a:r>
              <a:rPr lang="ru-RU" altLang="ru-RU" sz="2800" dirty="0" smtClean="0"/>
              <a:t>  равны </a:t>
            </a:r>
            <a:r>
              <a:rPr lang="ru-RU" altLang="ru-RU" sz="2800" dirty="0" smtClean="0">
                <a:solidFill>
                  <a:srgbClr val="FF0000"/>
                </a:solidFill>
              </a:rPr>
              <a:t>0</a:t>
            </a:r>
            <a:r>
              <a:rPr lang="ru-RU" altLang="ru-RU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000">
              <a:latin typeface="Times New Roman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/>
              <a:t>Решение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196975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ru-RU" altLang="ru-RU" smtClean="0">
              <a:solidFill>
                <a:srgbClr val="0000FF"/>
              </a:solidFill>
            </a:endParaRPr>
          </a:p>
          <a:p>
            <a:pPr marL="609600" indent="-609600" eaLnBrk="1" hangingPunct="1">
              <a:buClr>
                <a:srgbClr val="FF0000"/>
              </a:buClr>
              <a:buFontTx/>
              <a:buAutoNum type="arabicParenR"/>
            </a:pPr>
            <a:r>
              <a:rPr lang="ru-RU" altLang="ru-RU" smtClean="0"/>
              <a:t>(</a:t>
            </a:r>
            <a:r>
              <a:rPr lang="ru-RU" altLang="ru-RU" i="1" smtClean="0"/>
              <a:t>5</a:t>
            </a:r>
            <a:r>
              <a:rPr lang="ru-RU" altLang="ru-RU" smtClean="0"/>
              <a:t> &lt; </a:t>
            </a:r>
            <a:r>
              <a:rPr lang="ru-RU" altLang="ru-RU" i="1" smtClean="0"/>
              <a:t>Х</a:t>
            </a:r>
            <a:r>
              <a:rPr lang="ru-RU" altLang="ru-RU" smtClean="0"/>
              <a:t>) AND (</a:t>
            </a:r>
            <a:r>
              <a:rPr lang="ru-RU" altLang="ru-RU" i="1" smtClean="0"/>
              <a:t>Х</a:t>
            </a:r>
            <a:r>
              <a:rPr lang="ru-RU" altLang="ru-RU" smtClean="0"/>
              <a:t> &lt; </a:t>
            </a:r>
            <a:r>
              <a:rPr lang="ru-RU" altLang="ru-RU" i="1" smtClean="0"/>
              <a:t>10</a:t>
            </a:r>
            <a:r>
              <a:rPr lang="ru-RU" altLang="ru-RU" smtClean="0"/>
              <a:t>)</a:t>
            </a:r>
          </a:p>
          <a:p>
            <a:pPr marL="609600" indent="-609600" eaLnBrk="1" hangingPunct="1">
              <a:buClr>
                <a:srgbClr val="FF0000"/>
              </a:buClr>
              <a:buFontTx/>
              <a:buAutoNum type="arabicParenR"/>
            </a:pPr>
            <a:r>
              <a:rPr lang="ru-RU" altLang="ru-RU" smtClean="0"/>
              <a:t>(</a:t>
            </a:r>
            <a:r>
              <a:rPr lang="ru-RU" altLang="ru-RU" i="1" smtClean="0"/>
              <a:t>Х</a:t>
            </a:r>
            <a:r>
              <a:rPr lang="ru-RU" altLang="ru-RU" smtClean="0"/>
              <a:t> &lt; -2) OR (</a:t>
            </a:r>
            <a:r>
              <a:rPr lang="en-US" altLang="ru-RU" i="1" smtClean="0"/>
              <a:t>X</a:t>
            </a:r>
            <a:r>
              <a:rPr lang="en-US" altLang="ru-RU" smtClean="0"/>
              <a:t>&gt;</a:t>
            </a:r>
            <a:r>
              <a:rPr lang="ru-RU" altLang="ru-RU" smtClean="0"/>
              <a:t> </a:t>
            </a:r>
            <a:r>
              <a:rPr lang="ru-RU" altLang="ru-RU" i="1" smtClean="0"/>
              <a:t>2</a:t>
            </a:r>
            <a:r>
              <a:rPr lang="ru-RU" altLang="ru-RU" smtClean="0"/>
              <a:t>)</a:t>
            </a:r>
          </a:p>
          <a:p>
            <a:pPr marL="609600" indent="-609600" eaLnBrk="1" hangingPunct="1">
              <a:buClr>
                <a:srgbClr val="FF0000"/>
              </a:buClr>
              <a:buFontTx/>
              <a:buAutoNum type="arabicParenR"/>
            </a:pPr>
            <a:r>
              <a:rPr lang="ru-RU" altLang="ru-RU" smtClean="0"/>
              <a:t>(</a:t>
            </a:r>
            <a:r>
              <a:rPr lang="ru-RU" altLang="ru-RU" i="1" smtClean="0"/>
              <a:t>Х</a:t>
            </a:r>
            <a:r>
              <a:rPr lang="ru-RU" altLang="ru-RU" smtClean="0"/>
              <a:t> </a:t>
            </a:r>
            <a:r>
              <a:rPr lang="en-US" altLang="ru-RU" smtClean="0"/>
              <a:t>&gt;</a:t>
            </a:r>
            <a:r>
              <a:rPr lang="ru-RU" altLang="ru-RU" smtClean="0"/>
              <a:t> 0) AND (</a:t>
            </a:r>
            <a:r>
              <a:rPr lang="ru-RU" altLang="ru-RU" i="1" smtClean="0"/>
              <a:t>Х</a:t>
            </a:r>
            <a:r>
              <a:rPr lang="ru-RU" altLang="ru-RU" smtClean="0"/>
              <a:t>&lt;&gt;</a:t>
            </a:r>
            <a:r>
              <a:rPr lang="en-US" altLang="ru-RU" smtClean="0"/>
              <a:t>2</a:t>
            </a:r>
            <a:r>
              <a:rPr lang="ru-RU" altLang="ru-RU" smtClean="0"/>
              <a:t>)</a:t>
            </a:r>
          </a:p>
          <a:p>
            <a:pPr marL="609600" indent="-609600" eaLnBrk="1" hangingPunct="1">
              <a:buClr>
                <a:srgbClr val="FF0000"/>
              </a:buClr>
              <a:buFontTx/>
              <a:buAutoNum type="arabicParenR"/>
            </a:pPr>
            <a:r>
              <a:rPr lang="ru-RU" altLang="ru-RU" smtClean="0"/>
              <a:t>(</a:t>
            </a:r>
            <a:r>
              <a:rPr lang="ru-RU" altLang="ru-RU" i="1" smtClean="0"/>
              <a:t>Х</a:t>
            </a:r>
            <a:r>
              <a:rPr lang="ru-RU" altLang="ru-RU" smtClean="0"/>
              <a:t> &lt;&gt;</a:t>
            </a:r>
            <a:r>
              <a:rPr lang="en-US" altLang="ru-RU" smtClean="0"/>
              <a:t> 1</a:t>
            </a:r>
            <a:r>
              <a:rPr lang="ru-RU" altLang="ru-RU" smtClean="0"/>
              <a:t>) OR (</a:t>
            </a:r>
            <a:r>
              <a:rPr lang="ru-RU" altLang="ru-RU" i="1" smtClean="0"/>
              <a:t>Y</a:t>
            </a:r>
            <a:r>
              <a:rPr lang="ru-RU" altLang="ru-RU" smtClean="0"/>
              <a:t> &lt;&gt;</a:t>
            </a:r>
            <a:r>
              <a:rPr lang="en-US" altLang="ru-RU" smtClean="0"/>
              <a:t> 1</a:t>
            </a:r>
            <a:r>
              <a:rPr lang="ru-RU" altLang="ru-RU" smtClean="0"/>
              <a:t>) OR (</a:t>
            </a:r>
            <a:r>
              <a:rPr lang="ru-RU" altLang="ru-RU" i="1" smtClean="0"/>
              <a:t>Z</a:t>
            </a:r>
            <a:r>
              <a:rPr lang="ru-RU" altLang="ru-RU" smtClean="0"/>
              <a:t> &lt;&gt;</a:t>
            </a:r>
            <a:r>
              <a:rPr lang="en-US" altLang="ru-RU" smtClean="0"/>
              <a:t> 1</a:t>
            </a:r>
            <a:r>
              <a:rPr lang="ru-RU" altLang="ru-RU" smtClean="0"/>
              <a:t>)</a:t>
            </a:r>
          </a:p>
          <a:p>
            <a:pPr marL="609600" indent="-609600" eaLnBrk="1" hangingPunct="1">
              <a:buClr>
                <a:srgbClr val="FF0000"/>
              </a:buClr>
              <a:buFontTx/>
              <a:buAutoNum type="arabicParenR"/>
            </a:pPr>
            <a:r>
              <a:rPr lang="ru-RU" altLang="ru-RU" smtClean="0"/>
              <a:t>(</a:t>
            </a:r>
            <a:r>
              <a:rPr lang="ru-RU" altLang="ru-RU" i="1" smtClean="0"/>
              <a:t>Х</a:t>
            </a:r>
            <a:r>
              <a:rPr lang="en-US" altLang="ru-RU" smtClean="0"/>
              <a:t>=</a:t>
            </a:r>
            <a:r>
              <a:rPr lang="ru-RU" altLang="ru-RU" smtClean="0"/>
              <a:t>0) AND (</a:t>
            </a:r>
            <a:r>
              <a:rPr lang="ru-RU" altLang="ru-RU" i="1" smtClean="0"/>
              <a:t>Y</a:t>
            </a:r>
            <a:r>
              <a:rPr lang="ru-RU" altLang="ru-RU" smtClean="0"/>
              <a:t> </a:t>
            </a:r>
            <a:r>
              <a:rPr lang="en-US" altLang="ru-RU" smtClean="0"/>
              <a:t>=</a:t>
            </a:r>
            <a:r>
              <a:rPr lang="ru-RU" altLang="ru-RU" smtClean="0"/>
              <a:t>0) AND (</a:t>
            </a:r>
            <a:r>
              <a:rPr lang="ru-RU" altLang="ru-RU" i="1" smtClean="0"/>
              <a:t>Z</a:t>
            </a:r>
            <a:r>
              <a:rPr lang="ru-RU" altLang="ru-RU" smtClean="0"/>
              <a:t> </a:t>
            </a:r>
            <a:r>
              <a:rPr lang="en-US" altLang="ru-RU" smtClean="0"/>
              <a:t>=</a:t>
            </a:r>
            <a:r>
              <a:rPr lang="ru-RU" altLang="ru-RU" smtClean="0"/>
              <a:t>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2060"/>
                </a:solidFill>
              </a:rPr>
              <a:t>Задача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 клавиатуры вводятся координаты </a:t>
            </a:r>
            <a:r>
              <a:rPr lang="ru-RU" altLang="ru-RU" i="1" smtClean="0"/>
              <a:t>х</a:t>
            </a:r>
            <a:r>
              <a:rPr lang="ru-RU" altLang="ru-RU" smtClean="0"/>
              <a:t>, </a:t>
            </a:r>
            <a:r>
              <a:rPr lang="ru-RU" altLang="ru-RU" i="1" smtClean="0"/>
              <a:t>y</a:t>
            </a:r>
            <a:r>
              <a:rPr lang="ru-RU" altLang="ru-RU" smtClean="0"/>
              <a:t> точки </a:t>
            </a:r>
            <a:r>
              <a:rPr lang="ru-RU" altLang="ru-RU" i="1" smtClean="0"/>
              <a:t>M</a:t>
            </a:r>
            <a:r>
              <a:rPr lang="ru-RU" altLang="ru-RU" smtClean="0"/>
              <a:t>. Если точка оказывается внутри заданной области, то вывести сообщение «Точка принадлежит области», в противном случае вывести сообщение «Точка не принадлежит области».</a:t>
            </a:r>
          </a:p>
        </p:txBody>
      </p:sp>
      <p:sp>
        <p:nvSpPr>
          <p:cNvPr id="9220" name="Line 3"/>
          <p:cNvSpPr>
            <a:spLocks noChangeShapeType="1"/>
          </p:cNvSpPr>
          <p:nvPr/>
        </p:nvSpPr>
        <p:spPr bwMode="auto">
          <a:xfrm>
            <a:off x="357188" y="1143000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55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002060"/>
                </a:solidFill>
              </a:rPr>
              <a:t>Проанализировать рисунок</a:t>
            </a:r>
          </a:p>
        </p:txBody>
      </p:sp>
      <p:grpSp>
        <p:nvGrpSpPr>
          <p:cNvPr id="10247" name="Group 65"/>
          <p:cNvGrpSpPr>
            <a:grpSpLocks/>
          </p:cNvGrpSpPr>
          <p:nvPr/>
        </p:nvGrpSpPr>
        <p:grpSpPr bwMode="auto">
          <a:xfrm>
            <a:off x="1907703" y="1700808"/>
            <a:ext cx="5184577" cy="4824535"/>
            <a:chOff x="1973" y="1570"/>
            <a:chExt cx="1446" cy="1621"/>
          </a:xfrm>
        </p:grpSpPr>
        <p:sp>
          <p:nvSpPr>
            <p:cNvPr id="10250" name="Oval 7"/>
            <p:cNvSpPr>
              <a:spLocks noChangeArrowheads="1"/>
            </p:cNvSpPr>
            <p:nvPr/>
          </p:nvSpPr>
          <p:spPr bwMode="auto">
            <a:xfrm>
              <a:off x="2154" y="2069"/>
              <a:ext cx="822" cy="79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10251" name="Text Box 8"/>
            <p:cNvSpPr txBox="1">
              <a:spLocks noChangeArrowheads="1"/>
            </p:cNvSpPr>
            <p:nvPr/>
          </p:nvSpPr>
          <p:spPr bwMode="auto">
            <a:xfrm>
              <a:off x="3019" y="2505"/>
              <a:ext cx="7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/>
                <a:t>2</a:t>
              </a:r>
              <a:endParaRPr lang="ru-RU" altLang="ru-RU"/>
            </a:p>
          </p:txBody>
        </p:sp>
        <p:sp>
          <p:nvSpPr>
            <p:cNvPr id="10252" name="Text Box 9"/>
            <p:cNvSpPr txBox="1">
              <a:spLocks noChangeArrowheads="1"/>
            </p:cNvSpPr>
            <p:nvPr/>
          </p:nvSpPr>
          <p:spPr bwMode="auto">
            <a:xfrm>
              <a:off x="2047" y="2505"/>
              <a:ext cx="9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dirty="0" smtClean="0"/>
                <a:t>-2</a:t>
              </a:r>
              <a:endParaRPr lang="ru-RU" altLang="ru-RU" dirty="0"/>
            </a:p>
          </p:txBody>
        </p:sp>
        <p:sp>
          <p:nvSpPr>
            <p:cNvPr id="10253" name="Text Box 10"/>
            <p:cNvSpPr txBox="1">
              <a:spLocks noChangeArrowheads="1"/>
            </p:cNvSpPr>
            <p:nvPr/>
          </p:nvSpPr>
          <p:spPr bwMode="auto">
            <a:xfrm>
              <a:off x="2581" y="2453"/>
              <a:ext cx="7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/>
                <a:t>0</a:t>
              </a:r>
              <a:endParaRPr lang="ru-RU" altLang="ru-RU"/>
            </a:p>
          </p:txBody>
        </p:sp>
        <p:sp>
          <p:nvSpPr>
            <p:cNvPr id="10254" name="Text Box 11"/>
            <p:cNvSpPr txBox="1">
              <a:spLocks noChangeArrowheads="1"/>
            </p:cNvSpPr>
            <p:nvPr/>
          </p:nvSpPr>
          <p:spPr bwMode="auto">
            <a:xfrm>
              <a:off x="3345" y="2399"/>
              <a:ext cx="7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/>
                <a:t>x</a:t>
              </a:r>
              <a:endParaRPr lang="ru-RU" altLang="ru-RU"/>
            </a:p>
          </p:txBody>
        </p:sp>
        <p:sp>
          <p:nvSpPr>
            <p:cNvPr id="10255" name="Text Box 12"/>
            <p:cNvSpPr txBox="1">
              <a:spLocks noChangeArrowheads="1"/>
            </p:cNvSpPr>
            <p:nvPr/>
          </p:nvSpPr>
          <p:spPr bwMode="auto">
            <a:xfrm>
              <a:off x="2508" y="1570"/>
              <a:ext cx="7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/>
                <a:t>y</a:t>
              </a:r>
              <a:endParaRPr lang="ru-RU" altLang="ru-RU"/>
            </a:p>
          </p:txBody>
        </p:sp>
        <p:sp>
          <p:nvSpPr>
            <p:cNvPr id="10256" name="Oval 58"/>
            <p:cNvSpPr>
              <a:spLocks noChangeArrowheads="1"/>
            </p:cNvSpPr>
            <p:nvPr/>
          </p:nvSpPr>
          <p:spPr bwMode="auto">
            <a:xfrm>
              <a:off x="2381" y="2296"/>
              <a:ext cx="363" cy="3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10257" name="Line 5"/>
            <p:cNvSpPr>
              <a:spLocks noChangeShapeType="1"/>
            </p:cNvSpPr>
            <p:nvPr/>
          </p:nvSpPr>
          <p:spPr bwMode="auto">
            <a:xfrm flipV="1">
              <a:off x="2575" y="1872"/>
              <a:ext cx="0" cy="13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0258" name="Line 6"/>
            <p:cNvSpPr>
              <a:spLocks noChangeShapeType="1"/>
            </p:cNvSpPr>
            <p:nvPr/>
          </p:nvSpPr>
          <p:spPr bwMode="auto">
            <a:xfrm>
              <a:off x="1973" y="2505"/>
              <a:ext cx="13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0259" name="Text Box 62"/>
            <p:cNvSpPr txBox="1">
              <a:spLocks noChangeArrowheads="1"/>
            </p:cNvSpPr>
            <p:nvPr/>
          </p:nvSpPr>
          <p:spPr bwMode="auto">
            <a:xfrm>
              <a:off x="2746" y="2445"/>
              <a:ext cx="7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/>
                <a:t>1</a:t>
              </a:r>
              <a:endParaRPr lang="ru-RU" altLang="ru-RU"/>
            </a:p>
          </p:txBody>
        </p:sp>
        <p:sp>
          <p:nvSpPr>
            <p:cNvPr id="10260" name="Text Box 63"/>
            <p:cNvSpPr txBox="1">
              <a:spLocks noChangeArrowheads="1"/>
            </p:cNvSpPr>
            <p:nvPr/>
          </p:nvSpPr>
          <p:spPr bwMode="auto">
            <a:xfrm>
              <a:off x="2200" y="2445"/>
              <a:ext cx="36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/>
                <a:t>-1</a:t>
              </a:r>
              <a:endParaRPr lang="ru-RU" altLang="ru-RU"/>
            </a:p>
          </p:txBody>
        </p:sp>
        <p:sp>
          <p:nvSpPr>
            <p:cNvPr id="10261" name="Text Box 64"/>
            <p:cNvSpPr txBox="1">
              <a:spLocks noChangeArrowheads="1"/>
            </p:cNvSpPr>
            <p:nvPr/>
          </p:nvSpPr>
          <p:spPr bwMode="auto">
            <a:xfrm>
              <a:off x="2517" y="2432"/>
              <a:ext cx="229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/>
                <a:t>0</a:t>
              </a:r>
              <a:endParaRPr lang="ru-RU" altLang="ru-RU"/>
            </a:p>
          </p:txBody>
        </p:sp>
      </p:grpSp>
      <p:sp>
        <p:nvSpPr>
          <p:cNvPr id="10249" name="Line 3"/>
          <p:cNvSpPr>
            <a:spLocks noChangeShapeType="1"/>
          </p:cNvSpPr>
          <p:nvPr/>
        </p:nvSpPr>
        <p:spPr bwMode="auto">
          <a:xfrm>
            <a:off x="357188" y="1428750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1250022" y="1114641"/>
            <a:ext cx="6408712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 dirty="0" smtClean="0">
                <a:solidFill>
                  <a:srgbClr val="3333FF"/>
                </a:solidFill>
              </a:rPr>
              <a:t>запись </a:t>
            </a:r>
            <a:r>
              <a:rPr lang="ru-RU" altLang="ru-RU" sz="2800" b="1" dirty="0">
                <a:solidFill>
                  <a:srgbClr val="3333FF"/>
                </a:solidFill>
              </a:rPr>
              <a:t>уравнения окружности; </a:t>
            </a:r>
          </a:p>
          <a:p>
            <a:pPr eaLnBrk="1" hangingPunct="1"/>
            <a:endParaRPr lang="ru-RU" altLang="ru-RU" sz="2000" b="1" dirty="0">
              <a:solidFill>
                <a:srgbClr val="3333FF"/>
              </a:solidFill>
            </a:endParaRPr>
          </a:p>
          <a:p>
            <a:endParaRPr lang="ru-RU" altLang="ru-RU" sz="2000" dirty="0"/>
          </a:p>
          <a:p>
            <a:endParaRPr lang="ru-RU" altLang="ru-RU" sz="2000" dirty="0"/>
          </a:p>
          <a:p>
            <a:endParaRPr lang="ru-RU" altLang="ru-RU" sz="2000" dirty="0"/>
          </a:p>
          <a:p>
            <a:endParaRPr lang="ru-RU" altLang="ru-RU" sz="2000" dirty="0" smtClean="0"/>
          </a:p>
          <a:p>
            <a:endParaRPr lang="ru-RU" altLang="ru-RU" sz="2000" dirty="0"/>
          </a:p>
          <a:p>
            <a:endParaRPr lang="ru-RU" altLang="ru-RU" sz="2000" dirty="0" smtClean="0"/>
          </a:p>
          <a:p>
            <a:endParaRPr lang="ru-RU" altLang="ru-RU" sz="2000" dirty="0"/>
          </a:p>
          <a:p>
            <a:endParaRPr lang="ru-RU" altLang="ru-RU" sz="2000" dirty="0" smtClean="0"/>
          </a:p>
          <a:p>
            <a:endParaRPr lang="ru-RU" altLang="ru-RU" sz="2000" dirty="0"/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1907704" y="2564904"/>
            <a:ext cx="459890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5400" i="1" dirty="0"/>
              <a:t>х</a:t>
            </a:r>
            <a:r>
              <a:rPr lang="ru-RU" altLang="ru-RU" sz="5400" i="1" baseline="30000" dirty="0"/>
              <a:t>2</a:t>
            </a:r>
            <a:r>
              <a:rPr lang="ru-RU" altLang="ru-RU" sz="5400" i="1" dirty="0"/>
              <a:t> + у</a:t>
            </a:r>
            <a:r>
              <a:rPr lang="ru-RU" altLang="ru-RU" sz="5400" i="1" baseline="30000" dirty="0"/>
              <a:t>2</a:t>
            </a:r>
            <a:r>
              <a:rPr lang="ru-RU" altLang="ru-RU" sz="5400" i="1" dirty="0"/>
              <a:t> = r</a:t>
            </a:r>
            <a:r>
              <a:rPr lang="ru-RU" altLang="ru-RU" sz="5400" i="1" baseline="30000" dirty="0"/>
              <a:t>2 </a:t>
            </a:r>
            <a:endParaRPr lang="ru-RU" altLang="ru-RU" sz="5400" i="1" dirty="0"/>
          </a:p>
        </p:txBody>
      </p:sp>
      <p:sp>
        <p:nvSpPr>
          <p:cNvPr id="6152" name="Line 3"/>
          <p:cNvSpPr>
            <a:spLocks noChangeShapeType="1"/>
          </p:cNvSpPr>
          <p:nvPr/>
        </p:nvSpPr>
        <p:spPr bwMode="auto">
          <a:xfrm>
            <a:off x="357188" y="428625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</TotalTime>
  <Words>378</Words>
  <Application>Microsoft Office PowerPoint</Application>
  <PresentationFormat>Экран (4:3)</PresentationFormat>
  <Paragraphs>82</Paragraphs>
  <Slides>15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Презентация PowerPoint</vt:lpstr>
      <vt:lpstr>Презентация PowerPoint</vt:lpstr>
      <vt:lpstr>«Логические операции на Паскале» </vt:lpstr>
      <vt:lpstr>Презентация PowerPoint</vt:lpstr>
      <vt:lpstr>Презентация PowerPoint</vt:lpstr>
      <vt:lpstr>Презентация PowerPoint</vt:lpstr>
      <vt:lpstr>Задача</vt:lpstr>
      <vt:lpstr>Проанализировать рисунок</vt:lpstr>
      <vt:lpstr>Презентация PowerPoint</vt:lpstr>
      <vt:lpstr>Ход работы: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Tycoon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qwer</dc:creator>
  <cp:lastModifiedBy>Пользователь Windows</cp:lastModifiedBy>
  <cp:revision>35</cp:revision>
  <dcterms:created xsi:type="dcterms:W3CDTF">2008-12-06T08:31:28Z</dcterms:created>
  <dcterms:modified xsi:type="dcterms:W3CDTF">2016-02-29T04:35:46Z</dcterms:modified>
</cp:coreProperties>
</file>