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302" r:id="rId3"/>
    <p:sldId id="304" r:id="rId4"/>
    <p:sldId id="308" r:id="rId5"/>
    <p:sldId id="309" r:id="rId6"/>
    <p:sldId id="311" r:id="rId7"/>
    <p:sldId id="318" r:id="rId8"/>
    <p:sldId id="319" r:id="rId9"/>
    <p:sldId id="330" r:id="rId10"/>
    <p:sldId id="323" r:id="rId11"/>
    <p:sldId id="320" r:id="rId12"/>
    <p:sldId id="329" r:id="rId13"/>
    <p:sldId id="331" r:id="rId14"/>
    <p:sldId id="332" r:id="rId15"/>
    <p:sldId id="32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800"/>
    <a:srgbClr val="D2A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3" autoAdjust="0"/>
    <p:restoredTop sz="98419" autoAdjust="0"/>
  </p:normalViewPr>
  <p:slideViewPr>
    <p:cSldViewPr snapToGrid="0">
      <p:cViewPr varScale="1">
        <p:scale>
          <a:sx n="103" d="100"/>
          <a:sy n="103" d="100"/>
        </p:scale>
        <p:origin x="282" y="114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811560-00F8-4FDE-8292-091BB77005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411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1560-00F8-4FDE-8292-091BB770053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39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839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39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39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39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39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39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39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39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39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839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39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39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60401C-7A11-4055-88B4-DCED45DF91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39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8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59FEEB-61DA-4715-9D1E-5EFA206A6D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211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211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FED243-0E4A-4AE4-B867-0BAB735DC5E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001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5111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5111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44D266-BD88-45C9-A21A-CE7038118E3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A7AB6-CB4B-4425-8061-2835178FBD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8EA694-266F-4EAA-B612-912721FCEE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B0359A-C029-4C83-9ADD-A8BE5578723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646740-0AE0-42A6-B662-944AD5F16CE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C62232-4F4F-42C8-BADC-B3DB09733F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A8F153-5332-4470-9668-3595F89754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7D60E9-67FD-47C4-A4F7-E451E7E80A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F6A8B-272D-44DD-B1E0-40AF0FF5C99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22D40795-60BC-49DE-9DF1-8A81E110730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29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29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29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29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829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9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9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Bodoni MT Condensed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Bodoni MT Condensed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Bodoni MT Condensed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Bodoni MT Condensed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Bodoni MT Condensed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Bodoni MT Condensed" pitchFamily="18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5560" y="1798832"/>
            <a:ext cx="7988440" cy="2371234"/>
          </a:xfrm>
        </p:spPr>
        <p:txBody>
          <a:bodyPr/>
          <a:lstStyle/>
          <a:p>
            <a:pPr algn="ctr"/>
            <a:r>
              <a:rPr lang="ru-RU" sz="3600" b="1" dirty="0" smtClean="0">
                <a:effectLst/>
              </a:rPr>
              <a:t>Тема урока:</a:t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«Логические, условные, статистические функции </a:t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в электронной таблице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exc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68969" y="4226816"/>
            <a:ext cx="2338292" cy="23382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56204" y="4797911"/>
            <a:ext cx="28722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</a:rPr>
              <a:t>MS EXCEL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8896" y="1948834"/>
            <a:ext cx="7575082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lonna MT" pitchFamily="82" charset="0"/>
              </a:rPr>
              <a:t>Результаты практической работы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7" y="509286"/>
            <a:ext cx="8773610" cy="585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509287"/>
            <a:ext cx="8924925" cy="584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832" y="972273"/>
            <a:ext cx="7668619" cy="54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52354"/>
            <a:ext cx="8991600" cy="495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36669" y="634701"/>
            <a:ext cx="4378361" cy="59240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>
              <a:lnSpc>
                <a:spcPct val="150000"/>
              </a:lnSpc>
            </a:pPr>
            <a:r>
              <a:rPr lang="ru-RU" sz="3600" b="1" u="sng" dirty="0" smtClean="0">
                <a:solidFill>
                  <a:srgbClr val="C00000"/>
                </a:solidFill>
                <a:effectLst/>
              </a:rPr>
              <a:t>Задачи урока: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/>
              </a:rPr>
              <a:t>1. </a:t>
            </a:r>
            <a:r>
              <a:rPr lang="ru-RU" sz="3600" dirty="0" smtClean="0"/>
              <a:t>Повторить   …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Узнать …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3. Закрепить   …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6993" y="1363097"/>
            <a:ext cx="5443370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Формат функций и правила их ввода в ячейки ЭТ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31690" y="5000975"/>
            <a:ext cx="5572461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Знания, применив их на практике при решении  новой задачи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74259" y="3227756"/>
            <a:ext cx="6499411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Как работают функции СУММЕСЛИ, СРЗНАЧЕСЛИ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0471" y="0"/>
            <a:ext cx="8333529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lonna MT" pitchFamily="82" charset="0"/>
              </a:rPr>
              <a:t>Выполнили мы поставленные задачи? 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36669" y="634701"/>
            <a:ext cx="4378361" cy="59240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>
              <a:lnSpc>
                <a:spcPct val="150000"/>
              </a:lnSpc>
            </a:pPr>
            <a:r>
              <a:rPr lang="ru-RU" sz="3600" b="1" u="sng" dirty="0" smtClean="0">
                <a:solidFill>
                  <a:srgbClr val="C00000"/>
                </a:solidFill>
                <a:effectLst/>
              </a:rPr>
              <a:t>Задачи урока: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/>
              </a:rPr>
              <a:t>1. </a:t>
            </a:r>
            <a:r>
              <a:rPr lang="ru-RU" sz="3600" dirty="0" smtClean="0"/>
              <a:t>Повторить   …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Узнать …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3. Закрепить   …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6993" y="1363097"/>
            <a:ext cx="5443370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Формат функций и правила их ввода в ячейки ЭТ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31690" y="5000975"/>
            <a:ext cx="5572461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Знания, применив их на практике при решении  новой задачи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74259" y="3227756"/>
            <a:ext cx="6499411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Как работают функции СУММЕСЛИ, СРЗНАЧЕСЛИ</a:t>
            </a:r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850" y="139850"/>
            <a:ext cx="8799756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rgbClr val="C00000"/>
                </a:solidFill>
              </a:rPr>
              <a:t>Запишите общий вид функций, приведите примеры:</a:t>
            </a:r>
            <a:endParaRPr lang="ru-RU" sz="3200" b="1" dirty="0">
              <a:ln w="50800"/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0735" y="1497106"/>
            <a:ext cx="8692179" cy="50167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3200" u="sng" dirty="0" smtClean="0"/>
              <a:t>Логические функции И, ИЛИ, НЕ</a:t>
            </a:r>
          </a:p>
          <a:p>
            <a:pPr marL="514350" indent="-514350" algn="just">
              <a:buAutoNum type="arabicPeriod"/>
            </a:pPr>
            <a:endParaRPr lang="ru-RU" sz="3200" dirty="0" smtClean="0"/>
          </a:p>
          <a:p>
            <a:pPr marL="514350" indent="-514350" algn="just">
              <a:buAutoNum type="arabicPeriod"/>
            </a:pPr>
            <a:r>
              <a:rPr lang="ru-RU" sz="3200" u="sng" dirty="0" smtClean="0"/>
              <a:t>Условную функцию ЕСЛИ</a:t>
            </a:r>
          </a:p>
          <a:p>
            <a:pPr marL="514350" indent="-514350" algn="just">
              <a:buAutoNum type="arabicPeriod"/>
            </a:pPr>
            <a:endParaRPr lang="ru-RU" sz="3200" dirty="0" smtClean="0"/>
          </a:p>
          <a:p>
            <a:pPr marL="514350" indent="-514350" algn="just">
              <a:buAutoNum type="arabicPeriod"/>
            </a:pPr>
            <a:r>
              <a:rPr lang="ru-RU" sz="3200" u="sng" dirty="0" smtClean="0"/>
              <a:t>Статистические функции МИН, МАКС, математическую СУММ</a:t>
            </a:r>
          </a:p>
          <a:p>
            <a:pPr marL="514350" indent="-514350" algn="just">
              <a:buAutoNum type="arabicPeriod"/>
            </a:pPr>
            <a:endParaRPr lang="ru-RU" sz="3200" dirty="0" smtClean="0"/>
          </a:p>
          <a:p>
            <a:pPr marL="514350" indent="-514350" algn="just">
              <a:buAutoNum type="arabicPeriod"/>
            </a:pPr>
            <a:r>
              <a:rPr lang="ru-RU" sz="3200" u="sng" dirty="0" smtClean="0"/>
              <a:t>Статистические функции СРЗНАЧ, СЧЁТЕСЛИ</a:t>
            </a:r>
          </a:p>
          <a:p>
            <a:pPr marL="514350" indent="-514350" algn="just">
              <a:buAutoNum type="arabicPeriod"/>
            </a:pPr>
            <a:endParaRPr lang="ru-RU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257" y="404262"/>
            <a:ext cx="8710863" cy="60016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/>
            <a:r>
              <a:rPr lang="ru-RU" sz="3200" u="sng" dirty="0" smtClean="0">
                <a:solidFill>
                  <a:srgbClr val="C00000"/>
                </a:solidFill>
              </a:rPr>
              <a:t>Математическая функция </a:t>
            </a:r>
            <a:r>
              <a:rPr lang="ru-RU" sz="3200" dirty="0" smtClean="0"/>
              <a:t>СУММЕСЛИ(диапазон; критерий; диапазон суммирования) – суммирует ячейки, заданные указанным условием.</a:t>
            </a:r>
          </a:p>
          <a:p>
            <a:pPr marL="514350" indent="-514350" algn="ctr"/>
            <a:r>
              <a:rPr lang="ru-RU" sz="3200" dirty="0" smtClean="0"/>
              <a:t>=СУММЕСЛИ(</a:t>
            </a:r>
            <a:r>
              <a:rPr lang="en-US" sz="3200" dirty="0" smtClean="0"/>
              <a:t>F1:F4;</a:t>
            </a:r>
            <a:r>
              <a:rPr lang="ru-RU" sz="3200" dirty="0" smtClean="0"/>
              <a:t>ИСТИНА;</a:t>
            </a:r>
            <a:r>
              <a:rPr lang="en-US" sz="3200" dirty="0" smtClean="0"/>
              <a:t>E1:E4)</a:t>
            </a:r>
            <a:endParaRPr lang="ru-RU" sz="3200" dirty="0" smtClean="0"/>
          </a:p>
          <a:p>
            <a:pPr marL="514350" indent="-514350" algn="ctr"/>
            <a:endParaRPr lang="ru-RU" sz="3200" dirty="0" smtClean="0"/>
          </a:p>
          <a:p>
            <a:pPr marL="514350" indent="-514350" algn="ctr"/>
            <a:r>
              <a:rPr lang="ru-RU" sz="3200" u="sng" dirty="0" smtClean="0">
                <a:solidFill>
                  <a:srgbClr val="C00000"/>
                </a:solidFill>
              </a:rPr>
              <a:t>Статистическая функция </a:t>
            </a:r>
            <a:r>
              <a:rPr lang="ru-RU" sz="3200" dirty="0" smtClean="0"/>
              <a:t>СРЗНАЧЕСЛИ(диапазон; условие; диапазон усреднения) – вычисляет среднее арифметическое для ячеек, заданных указанным условием.</a:t>
            </a:r>
          </a:p>
          <a:p>
            <a:pPr marL="514350" indent="-514350" algn="ctr"/>
            <a:r>
              <a:rPr lang="ru-RU" sz="3200" dirty="0" smtClean="0"/>
              <a:t>=СРЗНАЧЕСЛИ(</a:t>
            </a:r>
            <a:r>
              <a:rPr lang="en-US" sz="3200" dirty="0" smtClean="0"/>
              <a:t>F1:F4;</a:t>
            </a:r>
            <a:r>
              <a:rPr lang="ru-RU" sz="3200" dirty="0" smtClean="0"/>
              <a:t>ИСТИНА;</a:t>
            </a:r>
            <a:r>
              <a:rPr lang="en-US" sz="3200" dirty="0" smtClean="0"/>
              <a:t>E1:E4)</a:t>
            </a:r>
            <a:endParaRPr lang="ru-RU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1995" t="13148" r="59703" b="54256"/>
          <a:stretch>
            <a:fillRect/>
          </a:stretch>
        </p:blipFill>
        <p:spPr bwMode="auto">
          <a:xfrm>
            <a:off x="1453414" y="115504"/>
            <a:ext cx="3406516" cy="294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9144" t="10472" r="10560" b="54625"/>
          <a:stretch>
            <a:fillRect/>
          </a:stretch>
        </p:blipFill>
        <p:spPr bwMode="auto">
          <a:xfrm>
            <a:off x="172180" y="3128212"/>
            <a:ext cx="8731188" cy="34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8896" y="1948834"/>
            <a:ext cx="7575082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lonna MT" pitchFamily="82" charset="0"/>
              </a:rPr>
              <a:t>Практическая работа на ПК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50607" y="1150374"/>
            <a:ext cx="8003458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Если вес пушного зверька в возрасте от 6-ти до 8-ми месяцев превышает 7 кг, то необходимо снизить дневное потребление витаминного концентрата на 125 г. количество зверьков, возраст и вес каждого известны. Выяснить на сколько килограммов в месяц снизится потребление витаминного концентрата.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34" y="652463"/>
            <a:ext cx="7928657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8734"/>
            <a:ext cx="8229600" cy="6090354"/>
          </a:xfrm>
        </p:spPr>
        <p:txBody>
          <a:bodyPr/>
          <a:lstStyle/>
          <a:p>
            <a:pPr lvl="0">
              <a:buNone/>
            </a:pPr>
            <a:endParaRPr lang="ru-RU" sz="2800" dirty="0" smtClean="0"/>
          </a:p>
          <a:p>
            <a:pPr lvl="0"/>
            <a:endParaRPr lang="ru-RU" sz="2800" dirty="0" smtClean="0"/>
          </a:p>
          <a:p>
            <a:pPr lvl="0">
              <a:buNone/>
            </a:pP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50607" y="1102808"/>
            <a:ext cx="8003458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28600"/>
            <a:r>
              <a:rPr lang="ru-RU" sz="2800" dirty="0" smtClean="0"/>
              <a:t>Дана таблица «Объем продаж». По данным таблицы рассчитать количество сделок по продаже капусты, суммарный объем продаж киви и средний объем партии капусты.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485" y="3180145"/>
            <a:ext cx="5816338" cy="326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Пиксел">
  <a:themeElements>
    <a:clrScheme name="Другая 9">
      <a:dk1>
        <a:srgbClr val="000000"/>
      </a:dk1>
      <a:lt1>
        <a:srgbClr val="FFFFFF"/>
      </a:lt1>
      <a:dk2>
        <a:srgbClr val="000000"/>
      </a:dk2>
      <a:lt2>
        <a:srgbClr val="1E4649"/>
      </a:lt2>
      <a:accent1>
        <a:srgbClr val="BBE0E3"/>
      </a:accent1>
      <a:accent2>
        <a:srgbClr val="1E4649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B050"/>
      </a:accent6>
      <a:hlink>
        <a:srgbClr val="009999"/>
      </a:hlink>
      <a:folHlink>
        <a:srgbClr val="00B05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2536</TotalTime>
  <Words>226</Words>
  <Application>Microsoft Office PowerPoint</Application>
  <PresentationFormat>Экран (4:3)</PresentationFormat>
  <Paragraphs>30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Bodoni MT Condensed</vt:lpstr>
      <vt:lpstr>Calibri</vt:lpstr>
      <vt:lpstr>Colonna MT</vt:lpstr>
      <vt:lpstr>Times New Roman</vt:lpstr>
      <vt:lpstr>Wingdings</vt:lpstr>
      <vt:lpstr>Пиксел</vt:lpstr>
      <vt:lpstr>Тема урока: «Логические, условные, статистические функции  в электронной таблице» </vt:lpstr>
      <vt:lpstr>Задачи урока: 1. Повторить   …   2. Узнать …   3. Закрепить   …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урока: 1. Повторить   …   2. Узнать …   3. Закрепить   …  </vt:lpstr>
    </vt:vector>
  </TitlesOfParts>
  <Company>558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Excel</dc:title>
  <dc:creator>Пастухова Е.С.</dc:creator>
  <dc:description/>
  <cp:lastModifiedBy>Boss</cp:lastModifiedBy>
  <cp:revision>158</cp:revision>
  <dcterms:created xsi:type="dcterms:W3CDTF">2007-11-15T13:20:14Z</dcterms:created>
  <dcterms:modified xsi:type="dcterms:W3CDTF">2017-02-15T08:42:48Z</dcterms:modified>
</cp:coreProperties>
</file>