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8" r:id="rId3"/>
    <p:sldId id="257" r:id="rId4"/>
    <p:sldId id="258" r:id="rId5"/>
    <p:sldId id="287" r:id="rId6"/>
    <p:sldId id="261" r:id="rId7"/>
    <p:sldId id="260" r:id="rId8"/>
    <p:sldId id="262" r:id="rId9"/>
    <p:sldId id="263" r:id="rId10"/>
    <p:sldId id="276" r:id="rId11"/>
    <p:sldId id="277" r:id="rId12"/>
    <p:sldId id="278" r:id="rId13"/>
    <p:sldId id="279" r:id="rId14"/>
    <p:sldId id="280" r:id="rId15"/>
    <p:sldId id="281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82" r:id="rId29"/>
    <p:sldId id="283" r:id="rId30"/>
    <p:sldId id="284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2" autoAdjust="0"/>
    <p:restoredTop sz="98268" autoAdjust="0"/>
  </p:normalViewPr>
  <p:slideViewPr>
    <p:cSldViewPr>
      <p:cViewPr varScale="1">
        <p:scale>
          <a:sx n="59" d="100"/>
          <a:sy n="59" d="100"/>
        </p:scale>
        <p:origin x="-3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10 </a:t>
            </a:r>
            <a:r>
              <a:rPr lang="ru-RU" dirty="0"/>
              <a:t>класс</a:t>
            </a:r>
          </a:p>
        </c:rich>
      </c:tx>
      <c:layout>
        <c:manualLayout>
          <c:xMode val="edge"/>
          <c:yMode val="edge"/>
          <c:x val="0.68626087638091948"/>
          <c:y val="2.6485255757445831E-2"/>
        </c:manualLayout>
      </c:layout>
    </c:title>
    <c:plotArea>
      <c:layout>
        <c:manualLayout>
          <c:layoutTarget val="inner"/>
          <c:xMode val="edge"/>
          <c:yMode val="edge"/>
          <c:x val="2.0275589533868162E-3"/>
          <c:y val="0.18889190384306159"/>
          <c:w val="0.74830340516209271"/>
          <c:h val="0.6467499166234904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Характер </c:v>
                </c:pt>
              </c:strCache>
            </c:strRef>
          </c:tx>
          <c:dPt>
            <c:idx val="0"/>
            <c:spPr>
              <a:ln>
                <a:solidFill>
                  <a:srgbClr val="0070C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6A1-450D-9D7F-4E9DAB2B9E16}"/>
              </c:ext>
            </c:extLst>
          </c:dPt>
          <c:dPt>
            <c:idx val="1"/>
            <c:spPr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A1-450D-9D7F-4E9DAB2B9E16}"/>
              </c:ext>
            </c:extLst>
          </c:dPt>
          <c:dPt>
            <c:idx val="2"/>
            <c:spPr>
              <a:ln>
                <a:solidFill>
                  <a:srgbClr val="92D05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6A1-450D-9D7F-4E9DAB2B9E16}"/>
              </c:ext>
            </c:extLst>
          </c:dPt>
          <c:dPt>
            <c:idx val="3"/>
            <c:spPr>
              <a:ln>
                <a:solidFill>
                  <a:srgbClr val="7030A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A1-450D-9D7F-4E9DAB2B9E16}"/>
              </c:ext>
            </c:extLst>
          </c:dPt>
          <c:dPt>
            <c:idx val="4"/>
            <c:spPr>
              <a:ln>
                <a:solidFill>
                  <a:srgbClr val="00B0F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6A1-450D-9D7F-4E9DAB2B9E16}"/>
              </c:ext>
            </c:extLst>
          </c:dPt>
          <c:dLbls>
            <c:dLbl>
              <c:idx val="3"/>
              <c:layout>
                <c:manualLayout>
                  <c:x val="2.7258639036365353E-2"/>
                  <c:y val="0.13237354360549169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A1-450D-9D7F-4E9DAB2B9E16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6A1-450D-9D7F-4E9DAB2B9E16}"/>
                </c:ext>
              </c:extLst>
            </c:dLbl>
            <c:spPr>
              <a:noFill/>
              <a:ln>
                <a:noFill/>
              </a:ln>
              <a:effectLst/>
            </c:spPr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11</c:v>
                </c:pt>
                <c:pt idx="2">
                  <c:v>111</c:v>
                </c:pt>
                <c:pt idx="3">
                  <c:v>1111</c:v>
                </c:pt>
                <c:pt idx="4">
                  <c:v>11111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9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6A1-450D-9D7F-4E9DAB2B9E16}"/>
            </c:ext>
          </c:extLst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79771245010775149"/>
          <c:y val="0.66368074538600363"/>
          <c:w val="0.19955284314755709"/>
          <c:h val="0.32999603961575352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</c:chart>
  <c:txPr>
    <a:bodyPr/>
    <a:lstStyle/>
    <a:p>
      <a:pPr>
        <a:defRPr sz="24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8 </a:t>
            </a:r>
            <a:r>
              <a:rPr lang="ru-RU" dirty="0"/>
              <a:t>класс</a:t>
            </a:r>
          </a:p>
        </c:rich>
      </c:tx>
      <c:layout>
        <c:manualLayout>
          <c:xMode val="edge"/>
          <c:yMode val="edge"/>
          <c:x val="0.69216967166413546"/>
          <c:y val="2.6121456987094244E-2"/>
        </c:manualLayout>
      </c:layout>
    </c:title>
    <c:plotArea>
      <c:layout>
        <c:manualLayout>
          <c:layoutTarget val="inner"/>
          <c:xMode val="edge"/>
          <c:yMode val="edge"/>
          <c:x val="3.1302474674312408E-2"/>
          <c:y val="0.11307274609750552"/>
          <c:w val="0.7355305654274078"/>
          <c:h val="0.6142649133406915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Интуиция</c:v>
                </c:pt>
              </c:strCache>
            </c:strRef>
          </c:tx>
          <c:dPt>
            <c:idx val="0"/>
            <c:spPr>
              <a:ln>
                <a:solidFill>
                  <a:srgbClr val="0070C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8B1-42E8-8A40-543E9D52353A}"/>
              </c:ext>
            </c:extLst>
          </c:dPt>
          <c:dPt>
            <c:idx val="1"/>
            <c:spPr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B1-42E8-8A40-543E9D52353A}"/>
              </c:ext>
            </c:extLst>
          </c:dPt>
          <c:dPt>
            <c:idx val="2"/>
            <c:spPr>
              <a:ln>
                <a:solidFill>
                  <a:srgbClr val="92D05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8B1-42E8-8A40-543E9D52353A}"/>
              </c:ext>
            </c:extLst>
          </c:dPt>
          <c:dPt>
            <c:idx val="3"/>
            <c:spPr>
              <a:ln>
                <a:solidFill>
                  <a:srgbClr val="7030A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B1-42E8-8A40-543E9D52353A}"/>
              </c:ext>
            </c:extLst>
          </c:dPt>
          <c:dPt>
            <c:idx val="4"/>
            <c:spPr>
              <a:ln>
                <a:solidFill>
                  <a:srgbClr val="00B0F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8B1-42E8-8A40-543E9D52353A}"/>
              </c:ext>
            </c:extLst>
          </c:dPt>
          <c:dLbls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8B1-42E8-8A40-543E9D52353A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8B1-42E8-8A40-543E9D52353A}"/>
                </c:ext>
              </c:extLst>
            </c:dLbl>
            <c:spPr>
              <a:noFill/>
              <a:ln>
                <a:noFill/>
              </a:ln>
              <a:effectLst/>
            </c:spPr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отсутствует</c:v>
                </c:pt>
                <c:pt idx="1">
                  <c:v>5</c:v>
                </c:pt>
                <c:pt idx="2">
                  <c:v>55</c:v>
                </c:pt>
                <c:pt idx="3">
                  <c:v>555</c:v>
                </c:pt>
                <c:pt idx="4">
                  <c:v>5555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</c:v>
                </c:pt>
                <c:pt idx="1">
                  <c:v>5</c:v>
                </c:pt>
                <c:pt idx="2">
                  <c:v>0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8B1-42E8-8A40-543E9D52353A}"/>
            </c:ext>
          </c:extLst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58328111972705188"/>
          <c:y val="0.68643925894814384"/>
          <c:w val="0.41384880276289354"/>
          <c:h val="0.26415722584165091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</c:chart>
  <c:txPr>
    <a:bodyPr/>
    <a:lstStyle/>
    <a:p>
      <a:pPr>
        <a:defRPr sz="2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10 </a:t>
            </a:r>
            <a:r>
              <a:rPr lang="ru-RU" dirty="0"/>
              <a:t>класс</a:t>
            </a:r>
          </a:p>
        </c:rich>
      </c:tx>
      <c:layout>
        <c:manualLayout>
          <c:xMode val="edge"/>
          <c:yMode val="edge"/>
          <c:x val="0.5877362561399827"/>
          <c:y val="1.3993914667238668E-2"/>
        </c:manualLayout>
      </c:layout>
    </c:title>
    <c:plotArea>
      <c:layout>
        <c:manualLayout>
          <c:layoutTarget val="inner"/>
          <c:xMode val="edge"/>
          <c:yMode val="edge"/>
          <c:x val="7.3112574917594676E-4"/>
          <c:y val="0.12675787075058803"/>
          <c:w val="0.78477888641151494"/>
          <c:h val="0.6796835171519115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Физический труд 10 класс</c:v>
                </c:pt>
              </c:strCache>
            </c:strRef>
          </c:tx>
          <c:dPt>
            <c:idx val="0"/>
            <c:spPr>
              <a:ln>
                <a:solidFill>
                  <a:srgbClr val="0070C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89B-406B-BDD7-9F3766E9F880}"/>
              </c:ext>
            </c:extLst>
          </c:dPt>
          <c:dPt>
            <c:idx val="1"/>
            <c:spPr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89B-406B-BDD7-9F3766E9F880}"/>
              </c:ext>
            </c:extLst>
          </c:dPt>
          <c:dPt>
            <c:idx val="2"/>
            <c:spPr>
              <a:ln>
                <a:solidFill>
                  <a:srgbClr val="92D05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89B-406B-BDD7-9F3766E9F880}"/>
              </c:ext>
            </c:extLst>
          </c:dPt>
          <c:dPt>
            <c:idx val="3"/>
            <c:spPr>
              <a:ln>
                <a:solidFill>
                  <a:srgbClr val="7030A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89B-406B-BDD7-9F3766E9F880}"/>
              </c:ext>
            </c:extLst>
          </c:dPt>
          <c:dPt>
            <c:idx val="4"/>
            <c:spPr>
              <a:ln>
                <a:solidFill>
                  <a:srgbClr val="00B0F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89B-406B-BDD7-9F3766E9F880}"/>
              </c:ext>
            </c:extLst>
          </c:dPt>
          <c:dLbls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9B-406B-BDD7-9F3766E9F880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9B-406B-BDD7-9F3766E9F880}"/>
                </c:ext>
              </c:extLst>
            </c:dLbl>
            <c:spPr>
              <a:noFill/>
              <a:ln>
                <a:noFill/>
              </a:ln>
              <a:effectLst/>
            </c:spPr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отсутствует</c:v>
                </c:pt>
                <c:pt idx="1">
                  <c:v>6</c:v>
                </c:pt>
                <c:pt idx="2">
                  <c:v>66</c:v>
                </c:pt>
                <c:pt idx="3">
                  <c:v>666</c:v>
                </c:pt>
                <c:pt idx="4">
                  <c:v>6666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</c:v>
                </c:pt>
                <c:pt idx="1">
                  <c:v>7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89B-406B-BDD7-9F3766E9F880}"/>
            </c:ext>
          </c:extLst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63259277165148964"/>
          <c:y val="0.71428374663742034"/>
          <c:w val="0.34629003512499434"/>
          <c:h val="0.27723083568279283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</c:chart>
  <c:txPr>
    <a:bodyPr/>
    <a:lstStyle/>
    <a:p>
      <a:pPr>
        <a:defRPr sz="2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8 </a:t>
            </a:r>
            <a:r>
              <a:rPr lang="ru-RU" dirty="0"/>
              <a:t>класс</a:t>
            </a:r>
          </a:p>
        </c:rich>
      </c:tx>
      <c:layout>
        <c:manualLayout>
          <c:xMode val="edge"/>
          <c:yMode val="edge"/>
          <c:x val="0.61035713195205432"/>
          <c:y val="2.5999327032451336E-2"/>
        </c:manualLayout>
      </c:layout>
    </c:title>
    <c:plotArea>
      <c:layout>
        <c:manualLayout>
          <c:layoutTarget val="inner"/>
          <c:xMode val="edge"/>
          <c:yMode val="edge"/>
          <c:x val="3.0353586586644332E-2"/>
          <c:y val="0.13477422087628713"/>
          <c:w val="0.75995268039803099"/>
          <c:h val="0.6670025921161555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Физический труд</c:v>
                </c:pt>
              </c:strCache>
            </c:strRef>
          </c:tx>
          <c:dPt>
            <c:idx val="0"/>
            <c:spPr>
              <a:ln>
                <a:solidFill>
                  <a:srgbClr val="0070C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89B-406B-BDD7-9F3766E9F880}"/>
              </c:ext>
            </c:extLst>
          </c:dPt>
          <c:dPt>
            <c:idx val="1"/>
            <c:spPr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89B-406B-BDD7-9F3766E9F880}"/>
              </c:ext>
            </c:extLst>
          </c:dPt>
          <c:dPt>
            <c:idx val="2"/>
            <c:spPr>
              <a:ln>
                <a:solidFill>
                  <a:srgbClr val="92D05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89B-406B-BDD7-9F3766E9F880}"/>
              </c:ext>
            </c:extLst>
          </c:dPt>
          <c:dPt>
            <c:idx val="3"/>
            <c:spPr>
              <a:ln>
                <a:solidFill>
                  <a:srgbClr val="7030A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89B-406B-BDD7-9F3766E9F880}"/>
              </c:ext>
            </c:extLst>
          </c:dPt>
          <c:dPt>
            <c:idx val="4"/>
            <c:spPr>
              <a:ln>
                <a:solidFill>
                  <a:srgbClr val="00B0F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89B-406B-BDD7-9F3766E9F880}"/>
              </c:ext>
            </c:extLst>
          </c:dPt>
          <c:dLbls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9B-406B-BDD7-9F3766E9F880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9B-406B-BDD7-9F3766E9F8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отсутствует</c:v>
                </c:pt>
                <c:pt idx="1">
                  <c:v>6</c:v>
                </c:pt>
                <c:pt idx="2">
                  <c:v>66</c:v>
                </c:pt>
                <c:pt idx="3">
                  <c:v>666</c:v>
                </c:pt>
                <c:pt idx="4">
                  <c:v>6666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</c:v>
                </c:pt>
                <c:pt idx="1">
                  <c:v>5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89B-406B-BDD7-9F3766E9F880}"/>
            </c:ext>
          </c:extLst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62277863349064144"/>
          <c:y val="0.69706298797591593"/>
          <c:w val="0.37266094941153721"/>
          <c:h val="0.29211928200913567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</c:chart>
  <c:txPr>
    <a:bodyPr/>
    <a:lstStyle/>
    <a:p>
      <a:pPr>
        <a:defRPr sz="2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10 </a:t>
            </a:r>
            <a:r>
              <a:rPr lang="ru-RU" dirty="0"/>
              <a:t>класс</a:t>
            </a:r>
          </a:p>
        </c:rich>
      </c:tx>
      <c:layout>
        <c:manualLayout>
          <c:xMode val="edge"/>
          <c:yMode val="edge"/>
          <c:x val="0.64226838925058782"/>
          <c:y val="2.4676537752806451E-2"/>
        </c:manualLayout>
      </c:layout>
    </c:title>
    <c:plotArea>
      <c:layout>
        <c:manualLayout>
          <c:layoutTarget val="inner"/>
          <c:xMode val="edge"/>
          <c:yMode val="edge"/>
          <c:x val="3.4308619818083756E-4"/>
          <c:y val="0.15654286828628602"/>
          <c:w val="0.78617884248060244"/>
          <c:h val="0.6549142521225004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Талант.Удача 10 класс</c:v>
                </c:pt>
              </c:strCache>
            </c:strRef>
          </c:tx>
          <c:dPt>
            <c:idx val="0"/>
            <c:spPr>
              <a:ln>
                <a:solidFill>
                  <a:srgbClr val="0070C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915-497E-B414-A5F8BD4B99B4}"/>
              </c:ext>
            </c:extLst>
          </c:dPt>
          <c:dPt>
            <c:idx val="1"/>
            <c:spPr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915-497E-B414-A5F8BD4B99B4}"/>
              </c:ext>
            </c:extLst>
          </c:dPt>
          <c:dPt>
            <c:idx val="2"/>
            <c:spPr>
              <a:ln>
                <a:solidFill>
                  <a:srgbClr val="92D05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915-497E-B414-A5F8BD4B99B4}"/>
              </c:ext>
            </c:extLst>
          </c:dPt>
          <c:dPt>
            <c:idx val="3"/>
            <c:spPr>
              <a:ln>
                <a:solidFill>
                  <a:srgbClr val="7030A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915-497E-B414-A5F8BD4B99B4}"/>
              </c:ext>
            </c:extLst>
          </c:dPt>
          <c:dPt>
            <c:idx val="4"/>
            <c:spPr>
              <a:ln>
                <a:solidFill>
                  <a:srgbClr val="00B0F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915-497E-B414-A5F8BD4B99B4}"/>
              </c:ext>
            </c:extLst>
          </c:dPt>
          <c:dLbls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15-497E-B414-A5F8BD4B99B4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915-497E-B414-A5F8BD4B99B4}"/>
                </c:ext>
              </c:extLst>
            </c:dLbl>
            <c:spPr>
              <a:noFill/>
              <a:ln>
                <a:noFill/>
              </a:ln>
              <a:effectLst/>
            </c:spPr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отсутствует</c:v>
                </c:pt>
                <c:pt idx="1">
                  <c:v>7</c:v>
                </c:pt>
                <c:pt idx="2">
                  <c:v>77</c:v>
                </c:pt>
                <c:pt idx="3">
                  <c:v>777</c:v>
                </c:pt>
                <c:pt idx="4">
                  <c:v>7777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</c:v>
                </c:pt>
                <c:pt idx="1">
                  <c:v>4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915-497E-B414-A5F8BD4B99B4}"/>
            </c:ext>
          </c:extLst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66091018351082775"/>
          <c:y val="0.72529678968312283"/>
          <c:w val="0.33323360226089138"/>
          <c:h val="0.27353721299614503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</c:chart>
  <c:txPr>
    <a:bodyPr/>
    <a:lstStyle/>
    <a:p>
      <a:pPr>
        <a:defRPr sz="2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title>
      <c:tx>
        <c:rich>
          <a:bodyPr/>
          <a:lstStyle/>
          <a:p>
            <a:pPr>
              <a:defRPr/>
            </a:pPr>
            <a:r>
              <a:rPr lang="ru-RU" baseline="0" dirty="0" smtClean="0"/>
              <a:t>8 </a:t>
            </a:r>
            <a:r>
              <a:rPr lang="ru-RU" baseline="0" dirty="0"/>
              <a:t>класс</a:t>
            </a:r>
            <a:endParaRPr lang="ru-RU" dirty="0"/>
          </a:p>
        </c:rich>
      </c:tx>
      <c:layout>
        <c:manualLayout>
          <c:xMode val="edge"/>
          <c:yMode val="edge"/>
          <c:x val="0.70761118474658269"/>
          <c:y val="2.4676537752806451E-2"/>
        </c:manualLayout>
      </c:layout>
    </c:title>
    <c:plotArea>
      <c:layout>
        <c:manualLayout>
          <c:layoutTarget val="inner"/>
          <c:xMode val="edge"/>
          <c:yMode val="edge"/>
          <c:x val="5.6513166915416239E-2"/>
          <c:y val="0.16529712176537756"/>
          <c:w val="0.70838718091368569"/>
          <c:h val="0.6351626001899227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Талант.Удача</c:v>
                </c:pt>
              </c:strCache>
            </c:strRef>
          </c:tx>
          <c:dPt>
            <c:idx val="0"/>
            <c:spPr>
              <a:ln>
                <a:solidFill>
                  <a:srgbClr val="0070C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915-497E-B414-A5F8BD4B99B4}"/>
              </c:ext>
            </c:extLst>
          </c:dPt>
          <c:dPt>
            <c:idx val="1"/>
            <c:spPr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915-497E-B414-A5F8BD4B99B4}"/>
              </c:ext>
            </c:extLst>
          </c:dPt>
          <c:dPt>
            <c:idx val="2"/>
            <c:spPr>
              <a:ln>
                <a:solidFill>
                  <a:srgbClr val="92D05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915-497E-B414-A5F8BD4B99B4}"/>
              </c:ext>
            </c:extLst>
          </c:dPt>
          <c:dPt>
            <c:idx val="3"/>
            <c:spPr>
              <a:ln>
                <a:solidFill>
                  <a:srgbClr val="7030A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915-497E-B414-A5F8BD4B99B4}"/>
              </c:ext>
            </c:extLst>
          </c:dPt>
          <c:dPt>
            <c:idx val="4"/>
            <c:spPr>
              <a:ln>
                <a:solidFill>
                  <a:srgbClr val="00B0F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915-497E-B414-A5F8BD4B99B4}"/>
              </c:ext>
            </c:extLst>
          </c:dPt>
          <c:dLbls>
            <c:dLbl>
              <c:idx val="3"/>
              <c:layout>
                <c:manualLayout>
                  <c:x val="2.9552262674808632E-2"/>
                  <c:y val="0.14387222463751317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15-497E-B414-A5F8BD4B99B4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915-497E-B414-A5F8BD4B99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отсутствует</c:v>
                </c:pt>
                <c:pt idx="1">
                  <c:v>7</c:v>
                </c:pt>
                <c:pt idx="2">
                  <c:v>77</c:v>
                </c:pt>
                <c:pt idx="3">
                  <c:v>777</c:v>
                </c:pt>
                <c:pt idx="4">
                  <c:v>7777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</c:v>
                </c:pt>
                <c:pt idx="1">
                  <c:v>5</c:v>
                </c:pt>
                <c:pt idx="2">
                  <c:v>3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915-497E-B414-A5F8BD4B99B4}"/>
            </c:ext>
          </c:extLst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65170419711681693"/>
          <c:y val="0.71183685999977397"/>
          <c:w val="0.34534252577197738"/>
          <c:h val="0.26232060492668757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</c:chart>
  <c:txPr>
    <a:bodyPr/>
    <a:lstStyle/>
    <a:p>
      <a:pPr>
        <a:defRPr sz="2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10 </a:t>
            </a:r>
            <a:r>
              <a:rPr lang="ru-RU" dirty="0"/>
              <a:t>класс</a:t>
            </a:r>
          </a:p>
        </c:rich>
      </c:tx>
      <c:layout>
        <c:manualLayout>
          <c:xMode val="edge"/>
          <c:yMode val="edge"/>
          <c:x val="0.57614649843604249"/>
          <c:y val="3.7752002061103129E-2"/>
        </c:manualLayout>
      </c:layout>
    </c:title>
    <c:plotArea>
      <c:layout>
        <c:manualLayout>
          <c:layoutTarget val="inner"/>
          <c:xMode val="edge"/>
          <c:yMode val="edge"/>
          <c:x val="3.6049998793602406E-2"/>
          <c:y val="0.15651555488760549"/>
          <c:w val="0.77520737366432024"/>
          <c:h val="0.6840559718315907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Ответственность 10 класс</c:v>
                </c:pt>
              </c:strCache>
            </c:strRef>
          </c:tx>
          <c:dPt>
            <c:idx val="0"/>
            <c:spPr>
              <a:ln>
                <a:solidFill>
                  <a:srgbClr val="0070C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555-492A-BA1A-7A42F3F27DCD}"/>
              </c:ext>
            </c:extLst>
          </c:dPt>
          <c:dPt>
            <c:idx val="1"/>
            <c:spPr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555-492A-BA1A-7A42F3F27DCD}"/>
              </c:ext>
            </c:extLst>
          </c:dPt>
          <c:dPt>
            <c:idx val="2"/>
            <c:spPr>
              <a:ln>
                <a:solidFill>
                  <a:srgbClr val="92D05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555-492A-BA1A-7A42F3F27DCD}"/>
              </c:ext>
            </c:extLst>
          </c:dPt>
          <c:dPt>
            <c:idx val="3"/>
            <c:spPr>
              <a:ln>
                <a:solidFill>
                  <a:srgbClr val="7030A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555-492A-BA1A-7A42F3F27DCD}"/>
              </c:ext>
            </c:extLst>
          </c:dPt>
          <c:dPt>
            <c:idx val="4"/>
            <c:spPr>
              <a:ln>
                <a:solidFill>
                  <a:srgbClr val="00B0F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555-492A-BA1A-7A42F3F27DCD}"/>
              </c:ext>
            </c:extLst>
          </c:dPt>
          <c:dLbls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55-492A-BA1A-7A42F3F27DCD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555-492A-BA1A-7A42F3F27D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отсутствует</c:v>
                </c:pt>
                <c:pt idx="1">
                  <c:v>8</c:v>
                </c:pt>
                <c:pt idx="2">
                  <c:v>88</c:v>
                </c:pt>
                <c:pt idx="3">
                  <c:v>888</c:v>
                </c:pt>
                <c:pt idx="4">
                  <c:v>8888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</c:v>
                </c:pt>
                <c:pt idx="1">
                  <c:v>6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555-492A-BA1A-7A42F3F27DCD}"/>
            </c:ext>
          </c:extLst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64789775587743725"/>
          <c:y val="0.73450665922379443"/>
          <c:w val="0.35170261224617244"/>
          <c:h val="0.26549334077620573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</c:chart>
  <c:txPr>
    <a:bodyPr/>
    <a:lstStyle/>
    <a:p>
      <a:pPr>
        <a:defRPr sz="2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8 класс</a:t>
            </a:r>
            <a:endParaRPr lang="ru-RU" dirty="0"/>
          </a:p>
        </c:rich>
      </c:tx>
      <c:layout>
        <c:manualLayout>
          <c:xMode val="edge"/>
          <c:yMode val="edge"/>
          <c:x val="0.71308709448833585"/>
          <c:y val="6.5730736402998077E-2"/>
        </c:manualLayout>
      </c:layout>
    </c:title>
    <c:plotArea>
      <c:layout>
        <c:manualLayout>
          <c:layoutTarget val="inner"/>
          <c:xMode val="edge"/>
          <c:yMode val="edge"/>
          <c:x val="7.1108090342311192E-2"/>
          <c:y val="0.18965252891235287"/>
          <c:w val="0.71627839125543113"/>
          <c:h val="0.6513487838723899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Ответственность</c:v>
                </c:pt>
              </c:strCache>
            </c:strRef>
          </c:tx>
          <c:dPt>
            <c:idx val="0"/>
            <c:spPr>
              <a:ln>
                <a:solidFill>
                  <a:srgbClr val="0070C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555-492A-BA1A-7A42F3F27DCD}"/>
              </c:ext>
            </c:extLst>
          </c:dPt>
          <c:dPt>
            <c:idx val="1"/>
            <c:spPr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555-492A-BA1A-7A42F3F27DCD}"/>
              </c:ext>
            </c:extLst>
          </c:dPt>
          <c:dPt>
            <c:idx val="2"/>
            <c:spPr>
              <a:ln>
                <a:solidFill>
                  <a:srgbClr val="92D05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555-492A-BA1A-7A42F3F27DCD}"/>
              </c:ext>
            </c:extLst>
          </c:dPt>
          <c:dPt>
            <c:idx val="3"/>
            <c:spPr>
              <a:ln>
                <a:solidFill>
                  <a:srgbClr val="7030A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555-492A-BA1A-7A42F3F27DCD}"/>
              </c:ext>
            </c:extLst>
          </c:dPt>
          <c:dPt>
            <c:idx val="4"/>
            <c:spPr>
              <a:ln>
                <a:solidFill>
                  <a:srgbClr val="00B0F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555-492A-BA1A-7A42F3F27DCD}"/>
              </c:ext>
            </c:extLst>
          </c:dPt>
          <c:dLbls>
            <c:dLbl>
              <c:idx val="2"/>
              <c:layout>
                <c:manualLayout>
                  <c:x val="9.6786509382746244E-2"/>
                  <c:y val="0.17489806770859781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555-492A-BA1A-7A42F3F27DCD}"/>
                </c:ext>
              </c:extLst>
            </c:dLbl>
            <c:dLbl>
              <c:idx val="3"/>
              <c:layout>
                <c:manualLayout>
                  <c:x val="3.2188606034080053E-2"/>
                  <c:y val="0.14533756370245091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555-492A-BA1A-7A42F3F27DCD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555-492A-BA1A-7A42F3F27DCD}"/>
                </c:ext>
              </c:extLst>
            </c:dLbl>
            <c:spPr>
              <a:noFill/>
              <a:ln>
                <a:noFill/>
              </a:ln>
              <a:effectLst/>
            </c:spPr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отсутствует</c:v>
                </c:pt>
                <c:pt idx="1">
                  <c:v>8</c:v>
                </c:pt>
                <c:pt idx="2">
                  <c:v>88</c:v>
                </c:pt>
                <c:pt idx="3">
                  <c:v>888</c:v>
                </c:pt>
                <c:pt idx="4">
                  <c:v>8888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555-492A-BA1A-7A42F3F27DCD}"/>
            </c:ext>
          </c:extLst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68462047091877665"/>
          <c:y val="0.73869719185592997"/>
          <c:w val="0.31287781193085412"/>
          <c:h val="0.25691720270866075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</c:chart>
  <c:txPr>
    <a:bodyPr/>
    <a:lstStyle/>
    <a:p>
      <a:pPr>
        <a:defRPr sz="2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title>
      <c:tx>
        <c:rich>
          <a:bodyPr/>
          <a:lstStyle/>
          <a:p>
            <a:pPr>
              <a:defRPr sz="3200"/>
            </a:pPr>
            <a:r>
              <a:rPr lang="ru-RU" sz="3200" dirty="0" smtClean="0"/>
              <a:t>10 </a:t>
            </a:r>
            <a:r>
              <a:rPr lang="ru-RU" sz="3200" dirty="0"/>
              <a:t>класс</a:t>
            </a:r>
          </a:p>
        </c:rich>
      </c:tx>
      <c:layout>
        <c:manualLayout>
          <c:xMode val="edge"/>
          <c:yMode val="edge"/>
          <c:x val="0.64267148858279144"/>
          <c:y val="2.4676537752806451E-2"/>
        </c:manualLayout>
      </c:layout>
    </c:title>
    <c:plotArea>
      <c:layout>
        <c:manualLayout>
          <c:layoutTarget val="inner"/>
          <c:xMode val="edge"/>
          <c:yMode val="edge"/>
          <c:x val="4.0451006124234481E-2"/>
          <c:y val="0.13020662581819414"/>
          <c:w val="0.78950488391845963"/>
          <c:h val="0.6777691067411285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Ум.Интеллект 10 класс</c:v>
                </c:pt>
              </c:strCache>
            </c:strRef>
          </c:tx>
          <c:dPt>
            <c:idx val="0"/>
            <c:spPr>
              <a:ln>
                <a:solidFill>
                  <a:srgbClr val="0070C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336-4C67-9E10-85D2A0FFEFC4}"/>
              </c:ext>
            </c:extLst>
          </c:dPt>
          <c:dPt>
            <c:idx val="1"/>
            <c:spPr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36-4C67-9E10-85D2A0FFEFC4}"/>
              </c:ext>
            </c:extLst>
          </c:dPt>
          <c:dPt>
            <c:idx val="2"/>
            <c:spPr>
              <a:ln>
                <a:solidFill>
                  <a:srgbClr val="92D05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336-4C67-9E10-85D2A0FFEFC4}"/>
              </c:ext>
            </c:extLst>
          </c:dPt>
          <c:dPt>
            <c:idx val="3"/>
            <c:spPr>
              <a:ln>
                <a:solidFill>
                  <a:srgbClr val="7030A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336-4C67-9E10-85D2A0FFEFC4}"/>
              </c:ext>
            </c:extLst>
          </c:dPt>
          <c:dPt>
            <c:idx val="4"/>
            <c:spPr>
              <a:ln>
                <a:solidFill>
                  <a:srgbClr val="00B0F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336-4C67-9E10-85D2A0FFEFC4}"/>
              </c:ext>
            </c:extLst>
          </c:dPt>
          <c:dLbls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36-4C67-9E10-85D2A0FFEFC4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336-4C67-9E10-85D2A0FFEF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отсутствует</c:v>
                </c:pt>
                <c:pt idx="1">
                  <c:v>9</c:v>
                </c:pt>
                <c:pt idx="2">
                  <c:v>99</c:v>
                </c:pt>
                <c:pt idx="3">
                  <c:v>999</c:v>
                </c:pt>
                <c:pt idx="4">
                  <c:v>9999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</c:v>
                </c:pt>
                <c:pt idx="1">
                  <c:v>5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336-4C67-9E10-85D2A0FFEFC4}"/>
            </c:ext>
          </c:extLst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58259822157549579"/>
          <c:y val="0.76343325711927845"/>
          <c:w val="0.41462381317653885"/>
          <c:h val="0.23450306363543871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</c:chart>
  <c:txPr>
    <a:bodyPr/>
    <a:lstStyle/>
    <a:p>
      <a:pPr>
        <a:defRPr sz="2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title>
      <c:tx>
        <c:rich>
          <a:bodyPr/>
          <a:lstStyle/>
          <a:p>
            <a:pPr>
              <a:defRPr sz="3200"/>
            </a:pPr>
            <a:r>
              <a:rPr lang="ru-RU" sz="3200" dirty="0" smtClean="0"/>
              <a:t> </a:t>
            </a:r>
            <a:r>
              <a:rPr lang="ru-RU" sz="3200" dirty="0"/>
              <a:t>8 класс</a:t>
            </a:r>
          </a:p>
        </c:rich>
      </c:tx>
      <c:layout>
        <c:manualLayout>
          <c:xMode val="edge"/>
          <c:yMode val="edge"/>
          <c:x val="0.64058847860114687"/>
          <c:y val="3.8136467436155418E-2"/>
        </c:manualLayout>
      </c:layout>
    </c:title>
    <c:plotArea>
      <c:layout>
        <c:manualLayout>
          <c:layoutTarget val="inner"/>
          <c:xMode val="edge"/>
          <c:yMode val="edge"/>
          <c:x val="3.035397117622729E-2"/>
          <c:y val="0.13672921589020656"/>
          <c:w val="0.75785395090064167"/>
          <c:h val="0.6602371067298236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Ум.Интеллект</c:v>
                </c:pt>
              </c:strCache>
            </c:strRef>
          </c:tx>
          <c:dPt>
            <c:idx val="0"/>
            <c:spPr>
              <a:ln>
                <a:solidFill>
                  <a:srgbClr val="0070C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336-4C67-9E10-85D2A0FFEFC4}"/>
              </c:ext>
            </c:extLst>
          </c:dPt>
          <c:dPt>
            <c:idx val="1"/>
            <c:spPr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36-4C67-9E10-85D2A0FFEFC4}"/>
              </c:ext>
            </c:extLst>
          </c:dPt>
          <c:dPt>
            <c:idx val="2"/>
            <c:spPr>
              <a:ln>
                <a:solidFill>
                  <a:srgbClr val="92D05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336-4C67-9E10-85D2A0FFEFC4}"/>
              </c:ext>
            </c:extLst>
          </c:dPt>
          <c:dPt>
            <c:idx val="3"/>
            <c:spPr>
              <a:ln>
                <a:solidFill>
                  <a:srgbClr val="7030A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336-4C67-9E10-85D2A0FFEFC4}"/>
              </c:ext>
            </c:extLst>
          </c:dPt>
          <c:dPt>
            <c:idx val="4"/>
            <c:spPr>
              <a:ln>
                <a:solidFill>
                  <a:srgbClr val="00B0F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336-4C67-9E10-85D2A0FFEFC4}"/>
              </c:ext>
            </c:extLst>
          </c:dPt>
          <c:dLbls>
            <c:dLbl>
              <c:idx val="2"/>
              <c:layout>
                <c:manualLayout>
                  <c:x val="9.2868271209551392E-2"/>
                  <c:y val="0.17082938681665591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336-4C67-9E10-85D2A0FFEFC4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36-4C67-9E10-85D2A0FFEFC4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336-4C67-9E10-85D2A0FFEFC4}"/>
                </c:ext>
              </c:extLst>
            </c:dLbl>
            <c:spPr>
              <a:noFill/>
              <a:ln>
                <a:noFill/>
              </a:ln>
              <a:effectLst/>
            </c:spPr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отсутствует</c:v>
                </c:pt>
                <c:pt idx="1">
                  <c:v>9</c:v>
                </c:pt>
                <c:pt idx="2">
                  <c:v>99</c:v>
                </c:pt>
                <c:pt idx="3">
                  <c:v>999</c:v>
                </c:pt>
                <c:pt idx="4">
                  <c:v>9999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</c:v>
                </c:pt>
                <c:pt idx="1">
                  <c:v>4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336-4C67-9E10-85D2A0FFEFC4}"/>
            </c:ext>
          </c:extLst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61146949335366307"/>
          <c:y val="0.72529678968312283"/>
          <c:w val="0.38853050664633704"/>
          <c:h val="0.27263953107159405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</c:chart>
  <c:txPr>
    <a:bodyPr/>
    <a:lstStyle/>
    <a:p>
      <a:pPr>
        <a:defRPr sz="2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title>
      <c:tx>
        <c:rich>
          <a:bodyPr/>
          <a:lstStyle/>
          <a:p>
            <a:pPr>
              <a:defRPr sz="2800"/>
            </a:pPr>
            <a:r>
              <a:rPr lang="ru-RU" sz="2800" dirty="0" smtClean="0"/>
              <a:t>8</a:t>
            </a:r>
            <a:r>
              <a:rPr lang="ru-RU" sz="2800" baseline="0" dirty="0" smtClean="0"/>
              <a:t> </a:t>
            </a:r>
            <a:r>
              <a:rPr lang="ru-RU" sz="2800" baseline="0" dirty="0"/>
              <a:t>класс</a:t>
            </a:r>
            <a:endParaRPr lang="ru-RU" sz="2800" dirty="0"/>
          </a:p>
        </c:rich>
      </c:tx>
      <c:layout>
        <c:manualLayout>
          <c:xMode val="edge"/>
          <c:yMode val="edge"/>
          <c:x val="0.73190984783220481"/>
          <c:y val="2.8447681858450629E-2"/>
        </c:manualLayout>
      </c:layout>
    </c:title>
    <c:plotArea>
      <c:layout>
        <c:manualLayout>
          <c:layoutTarget val="inner"/>
          <c:xMode val="edge"/>
          <c:yMode val="edge"/>
          <c:x val="1.3740124682378183E-2"/>
          <c:y val="0.19872130145610173"/>
          <c:w val="0.74208515806860109"/>
          <c:h val="0.6329311705083208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Характер </c:v>
                </c:pt>
              </c:strCache>
            </c:strRef>
          </c:tx>
          <c:dPt>
            <c:idx val="0"/>
            <c:spPr>
              <a:ln>
                <a:solidFill>
                  <a:srgbClr val="0070C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6A1-450D-9D7F-4E9DAB2B9E16}"/>
              </c:ext>
            </c:extLst>
          </c:dPt>
          <c:dPt>
            <c:idx val="1"/>
            <c:spPr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A1-450D-9D7F-4E9DAB2B9E16}"/>
              </c:ext>
            </c:extLst>
          </c:dPt>
          <c:dPt>
            <c:idx val="2"/>
            <c:spPr>
              <a:ln>
                <a:solidFill>
                  <a:srgbClr val="92D05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6A1-450D-9D7F-4E9DAB2B9E16}"/>
              </c:ext>
            </c:extLst>
          </c:dPt>
          <c:dPt>
            <c:idx val="3"/>
            <c:spPr>
              <a:ln>
                <a:solidFill>
                  <a:srgbClr val="7030A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A1-450D-9D7F-4E9DAB2B9E16}"/>
              </c:ext>
            </c:extLst>
          </c:dPt>
          <c:dPt>
            <c:idx val="4"/>
            <c:spPr>
              <a:ln>
                <a:solidFill>
                  <a:srgbClr val="00B0F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6A1-450D-9D7F-4E9DAB2B9E16}"/>
              </c:ext>
            </c:extLst>
          </c:dPt>
          <c:dLbls>
            <c:dLbl>
              <c:idx val="3"/>
              <c:layout>
                <c:manualLayout>
                  <c:x val="7.6060212549585171E-2"/>
                  <c:y val="0.10315899170451411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A1-450D-9D7F-4E9DAB2B9E16}"/>
                </c:ext>
              </c:extLst>
            </c:dLbl>
            <c:spPr>
              <a:noFill/>
              <a:ln>
                <a:noFill/>
              </a:ln>
              <a:effectLst/>
            </c:spPr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11</c:v>
                </c:pt>
                <c:pt idx="2">
                  <c:v>111</c:v>
                </c:pt>
                <c:pt idx="3">
                  <c:v>1111</c:v>
                </c:pt>
                <c:pt idx="4">
                  <c:v>11111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8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6A1-450D-9D7F-4E9DAB2B9E16}"/>
            </c:ext>
          </c:extLst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70201523120586373"/>
          <c:y val="0.64233537500018389"/>
          <c:w val="0.29525022280090285"/>
          <c:h val="0.35603273621066844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</c:chart>
  <c:txPr>
    <a:bodyPr/>
    <a:lstStyle/>
    <a:p>
      <a:pPr>
        <a:defRPr sz="20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title>
      <c:tx>
        <c:rich>
          <a:bodyPr/>
          <a:lstStyle/>
          <a:p>
            <a:pPr>
              <a:defRPr sz="2400"/>
            </a:pPr>
            <a:r>
              <a:rPr lang="ru-RU" sz="2800" dirty="0" smtClean="0"/>
              <a:t>10 </a:t>
            </a:r>
            <a:r>
              <a:rPr lang="ru-RU" sz="2800" dirty="0"/>
              <a:t>класс</a:t>
            </a:r>
            <a:endParaRPr lang="ru-RU" sz="2400" dirty="0"/>
          </a:p>
        </c:rich>
      </c:tx>
      <c:layout>
        <c:manualLayout>
          <c:xMode val="edge"/>
          <c:yMode val="edge"/>
          <c:x val="0.24791666666666717"/>
          <c:y val="5.9539332082573684E-2"/>
        </c:manualLayout>
      </c:layout>
    </c:title>
    <c:plotArea>
      <c:layout>
        <c:manualLayout>
          <c:layoutTarget val="inner"/>
          <c:xMode val="edge"/>
          <c:yMode val="edge"/>
          <c:x val="8.7669713275773857E-4"/>
          <c:y val="0.18424099288610127"/>
          <c:w val="0.7711009730615499"/>
          <c:h val="0.6529530329687145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Биоэнергия 10 класс</c:v>
                </c:pt>
              </c:strCache>
            </c:strRef>
          </c:tx>
          <c:dPt>
            <c:idx val="0"/>
            <c:spPr>
              <a:ln>
                <a:solidFill>
                  <a:srgbClr val="0070C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790-4AAB-BF25-5449212CE463}"/>
              </c:ext>
            </c:extLst>
          </c:dPt>
          <c:dPt>
            <c:idx val="1"/>
            <c:spPr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790-4AAB-BF25-5449212CE463}"/>
              </c:ext>
            </c:extLst>
          </c:dPt>
          <c:dPt>
            <c:idx val="2"/>
            <c:spPr>
              <a:ln>
                <a:solidFill>
                  <a:srgbClr val="92D05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790-4AAB-BF25-5449212CE463}"/>
              </c:ext>
            </c:extLst>
          </c:dPt>
          <c:dPt>
            <c:idx val="3"/>
            <c:spPr>
              <a:ln>
                <a:solidFill>
                  <a:srgbClr val="7030A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790-4AAB-BF25-5449212CE463}"/>
              </c:ext>
            </c:extLst>
          </c:dPt>
          <c:dPt>
            <c:idx val="4"/>
            <c:spPr>
              <a:ln>
                <a:solidFill>
                  <a:srgbClr val="00B0F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790-4AAB-BF25-5449212CE463}"/>
              </c:ext>
            </c:extLst>
          </c:dPt>
          <c:dLbls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790-4AAB-BF25-5449212CE463}"/>
                </c:ext>
              </c:extLst>
            </c:dLbl>
            <c:spPr>
              <a:noFill/>
              <a:ln>
                <a:noFill/>
              </a:ln>
              <a:effectLst/>
            </c:spPr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</c:v>
                </c:pt>
                <c:pt idx="1">
                  <c:v>22</c:v>
                </c:pt>
                <c:pt idx="2">
                  <c:v>222</c:v>
                </c:pt>
                <c:pt idx="3">
                  <c:v>2222</c:v>
                </c:pt>
                <c:pt idx="4">
                  <c:v>22222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5</c:v>
                </c:pt>
                <c:pt idx="2">
                  <c:v>5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790-4AAB-BF25-5449212CE463}"/>
            </c:ext>
          </c:extLst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68761126680025642"/>
          <c:y val="0.69266140136158516"/>
          <c:w val="0.29231187201938236"/>
          <c:h val="0.30733859863841523"/>
        </c:manualLayout>
      </c:layout>
    </c:legend>
    <c:plotVisOnly val="1"/>
    <c:dispBlanksAs val="zero"/>
  </c:chart>
  <c:txPr>
    <a:bodyPr/>
    <a:lstStyle/>
    <a:p>
      <a:pPr>
        <a:defRPr sz="24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title>
      <c:tx>
        <c:rich>
          <a:bodyPr/>
          <a:lstStyle/>
          <a:p>
            <a:pPr>
              <a:defRPr/>
            </a:pPr>
            <a:r>
              <a:rPr lang="ru-RU" sz="2800" dirty="0" smtClean="0"/>
              <a:t>8 </a:t>
            </a:r>
            <a:r>
              <a:rPr lang="ru-RU" sz="2800" dirty="0"/>
              <a:t>класс</a:t>
            </a:r>
          </a:p>
        </c:rich>
      </c:tx>
      <c:layout>
        <c:manualLayout>
          <c:xMode val="edge"/>
          <c:yMode val="edge"/>
          <c:x val="0.12522187393783757"/>
          <c:y val="5.1997221525536118E-2"/>
        </c:manualLayout>
      </c:layout>
    </c:title>
    <c:plotArea>
      <c:layout>
        <c:manualLayout>
          <c:layoutTarget val="inner"/>
          <c:xMode val="edge"/>
          <c:yMode val="edge"/>
          <c:x val="1.115407822082792E-2"/>
          <c:y val="0.20570756521073968"/>
          <c:w val="0.7293599052166837"/>
          <c:h val="0.6352382773655629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Биоэнергия</c:v>
                </c:pt>
              </c:strCache>
            </c:strRef>
          </c:tx>
          <c:dPt>
            <c:idx val="0"/>
            <c:spPr>
              <a:ln>
                <a:solidFill>
                  <a:srgbClr val="0070C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790-4AAB-BF25-5449212CE463}"/>
              </c:ext>
            </c:extLst>
          </c:dPt>
          <c:dPt>
            <c:idx val="1"/>
            <c:spPr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790-4AAB-BF25-5449212CE463}"/>
              </c:ext>
            </c:extLst>
          </c:dPt>
          <c:dPt>
            <c:idx val="2"/>
            <c:spPr>
              <a:ln>
                <a:solidFill>
                  <a:srgbClr val="92D05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790-4AAB-BF25-5449212CE463}"/>
              </c:ext>
            </c:extLst>
          </c:dPt>
          <c:dPt>
            <c:idx val="3"/>
            <c:spPr>
              <a:ln>
                <a:solidFill>
                  <a:srgbClr val="7030A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790-4AAB-BF25-5449212CE463}"/>
              </c:ext>
            </c:extLst>
          </c:dPt>
          <c:dPt>
            <c:idx val="4"/>
            <c:spPr>
              <a:ln>
                <a:solidFill>
                  <a:srgbClr val="00B0F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790-4AAB-BF25-5449212CE463}"/>
              </c:ext>
            </c:extLst>
          </c:dPt>
          <c:dLbls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90-4AAB-BF25-5449212CE4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</c:v>
                </c:pt>
                <c:pt idx="1">
                  <c:v>22</c:v>
                </c:pt>
                <c:pt idx="2">
                  <c:v>222</c:v>
                </c:pt>
                <c:pt idx="3">
                  <c:v>2222</c:v>
                </c:pt>
                <c:pt idx="4">
                  <c:v>22222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</c:v>
                </c:pt>
                <c:pt idx="1">
                  <c:v>7</c:v>
                </c:pt>
                <c:pt idx="2">
                  <c:v>5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790-4AAB-BF25-5449212CE463}"/>
            </c:ext>
          </c:extLst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70464703490348257"/>
          <c:y val="0.68295169433182923"/>
          <c:w val="0.29256444554131095"/>
          <c:h val="0.31310988217217489"/>
        </c:manualLayout>
      </c:layout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zero"/>
  </c:chart>
  <c:txPr>
    <a:bodyPr/>
    <a:lstStyle/>
    <a:p>
      <a:pPr>
        <a:defRPr sz="2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title>
      <c:tx>
        <c:rich>
          <a:bodyPr/>
          <a:lstStyle/>
          <a:p>
            <a:pPr>
              <a:defRPr sz="3200"/>
            </a:pPr>
            <a:r>
              <a:rPr lang="ru-RU" sz="3200" dirty="0" smtClean="0"/>
              <a:t>10 </a:t>
            </a:r>
            <a:r>
              <a:rPr lang="ru-RU" sz="2800" dirty="0"/>
              <a:t>класс</a:t>
            </a:r>
            <a:r>
              <a:rPr lang="ru-RU" sz="3200" dirty="0"/>
              <a:t> </a:t>
            </a:r>
          </a:p>
        </c:rich>
      </c:tx>
      <c:layout>
        <c:manualLayout>
          <c:xMode val="edge"/>
          <c:yMode val="edge"/>
          <c:x val="0.6584810552687721"/>
          <c:y val="1.1997697953513926E-2"/>
        </c:manualLayout>
      </c:layout>
    </c:title>
    <c:plotArea>
      <c:layout>
        <c:manualLayout>
          <c:layoutTarget val="inner"/>
          <c:xMode val="edge"/>
          <c:yMode val="edge"/>
          <c:x val="4.7674583212620832E-4"/>
          <c:y val="0.18842601917137666"/>
          <c:w val="0.71342987042060646"/>
          <c:h val="0.6551105847659087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Наука 10 класс</c:v>
                </c:pt>
              </c:strCache>
            </c:strRef>
          </c:tx>
          <c:dPt>
            <c:idx val="0"/>
            <c:spPr>
              <a:ln>
                <a:solidFill>
                  <a:srgbClr val="0070C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244-4B65-9D10-B3FA8BD8377D}"/>
              </c:ext>
            </c:extLst>
          </c:dPt>
          <c:dPt>
            <c:idx val="1"/>
            <c:spPr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244-4B65-9D10-B3FA8BD8377D}"/>
              </c:ext>
            </c:extLst>
          </c:dPt>
          <c:dPt>
            <c:idx val="2"/>
            <c:spPr>
              <a:ln>
                <a:solidFill>
                  <a:srgbClr val="92D05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244-4B65-9D10-B3FA8BD8377D}"/>
              </c:ext>
            </c:extLst>
          </c:dPt>
          <c:dPt>
            <c:idx val="3"/>
            <c:spPr>
              <a:ln>
                <a:solidFill>
                  <a:srgbClr val="7030A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244-4B65-9D10-B3FA8BD8377D}"/>
              </c:ext>
            </c:extLst>
          </c:dPt>
          <c:dPt>
            <c:idx val="4"/>
            <c:spPr>
              <a:ln>
                <a:solidFill>
                  <a:srgbClr val="00B0F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244-4B65-9D10-B3FA8BD8377D}"/>
              </c:ext>
            </c:extLst>
          </c:dPt>
          <c:dLbls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44-4B65-9D10-B3FA8BD8377D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244-4B65-9D10-B3FA8BD8377D}"/>
                </c:ext>
              </c:extLst>
            </c:dLbl>
            <c:spPr>
              <a:noFill/>
              <a:ln>
                <a:noFill/>
              </a:ln>
              <a:effectLst/>
            </c:spPr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отсутствует</c:v>
                </c:pt>
                <c:pt idx="1">
                  <c:v>3</c:v>
                </c:pt>
                <c:pt idx="2">
                  <c:v>33</c:v>
                </c:pt>
                <c:pt idx="3">
                  <c:v>333</c:v>
                </c:pt>
                <c:pt idx="4">
                  <c:v>3333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</c:v>
                </c:pt>
                <c:pt idx="1">
                  <c:v>6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244-4B65-9D10-B3FA8BD8377D}"/>
            </c:ext>
          </c:extLst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61177889363691473"/>
          <c:y val="0.68852048923400277"/>
          <c:w val="0.38122629645236916"/>
          <c:h val="0.31147951076599739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</c:chart>
  <c:txPr>
    <a:bodyPr/>
    <a:lstStyle/>
    <a:p>
      <a:pPr>
        <a:defRPr sz="2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title>
      <c:tx>
        <c:rich>
          <a:bodyPr/>
          <a:lstStyle/>
          <a:p>
            <a:pPr>
              <a:defRPr sz="2800"/>
            </a:pPr>
            <a:r>
              <a:rPr lang="ru-RU" sz="2800" dirty="0" smtClean="0"/>
              <a:t>8 </a:t>
            </a:r>
            <a:r>
              <a:rPr lang="ru-RU" sz="2800" dirty="0"/>
              <a:t>класс </a:t>
            </a:r>
          </a:p>
        </c:rich>
      </c:tx>
      <c:layout>
        <c:manualLayout>
          <c:xMode val="edge"/>
          <c:yMode val="edge"/>
          <c:x val="0.65953825628275897"/>
          <c:y val="2.5999327032451336E-2"/>
        </c:manualLayout>
      </c:layout>
    </c:title>
    <c:plotArea>
      <c:layout>
        <c:manualLayout>
          <c:layoutTarget val="inner"/>
          <c:xMode val="edge"/>
          <c:yMode val="edge"/>
          <c:x val="2.652451199075025E-2"/>
          <c:y val="0.17424462370394189"/>
          <c:w val="0.71692748407276152"/>
          <c:h val="0.6388475728502260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Наука </c:v>
                </c:pt>
              </c:strCache>
            </c:strRef>
          </c:tx>
          <c:dPt>
            <c:idx val="0"/>
            <c:spPr>
              <a:ln>
                <a:solidFill>
                  <a:srgbClr val="0070C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244-4B65-9D10-B3FA8BD8377D}"/>
              </c:ext>
            </c:extLst>
          </c:dPt>
          <c:dPt>
            <c:idx val="1"/>
            <c:spPr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244-4B65-9D10-B3FA8BD8377D}"/>
              </c:ext>
            </c:extLst>
          </c:dPt>
          <c:dPt>
            <c:idx val="2"/>
            <c:spPr>
              <a:ln>
                <a:solidFill>
                  <a:srgbClr val="92D05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244-4B65-9D10-B3FA8BD8377D}"/>
              </c:ext>
            </c:extLst>
          </c:dPt>
          <c:dPt>
            <c:idx val="3"/>
            <c:spPr>
              <a:ln>
                <a:solidFill>
                  <a:srgbClr val="7030A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244-4B65-9D10-B3FA8BD8377D}"/>
              </c:ext>
            </c:extLst>
          </c:dPt>
          <c:dPt>
            <c:idx val="4"/>
            <c:spPr>
              <a:ln>
                <a:solidFill>
                  <a:srgbClr val="00B0F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244-4B65-9D10-B3FA8BD8377D}"/>
              </c:ext>
            </c:extLst>
          </c:dPt>
          <c:dLbls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44-4B65-9D10-B3FA8BD8377D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244-4B65-9D10-B3FA8BD837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отсутствует</c:v>
                </c:pt>
                <c:pt idx="1">
                  <c:v>3</c:v>
                </c:pt>
                <c:pt idx="2">
                  <c:v>33</c:v>
                </c:pt>
                <c:pt idx="3">
                  <c:v>333</c:v>
                </c:pt>
                <c:pt idx="4">
                  <c:v>3333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</c:v>
                </c:pt>
                <c:pt idx="1">
                  <c:v>10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244-4B65-9D10-B3FA8BD8377D}"/>
            </c:ext>
          </c:extLst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61482440355353329"/>
          <c:y val="0.67922581187877107"/>
          <c:w val="0.3808333040937138"/>
          <c:h val="0.32077418812122938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</c:chart>
  <c:txPr>
    <a:bodyPr/>
    <a:lstStyle/>
    <a:p>
      <a:pPr>
        <a:defRPr sz="32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title>
      <c:tx>
        <c:rich>
          <a:bodyPr/>
          <a:lstStyle/>
          <a:p>
            <a:pPr>
              <a:defRPr sz="3200"/>
            </a:pPr>
            <a:r>
              <a:rPr lang="ru-RU" sz="3600" dirty="0" smtClean="0"/>
              <a:t>10</a:t>
            </a:r>
            <a:r>
              <a:rPr lang="ru-RU" sz="3200" dirty="0" smtClean="0"/>
              <a:t> </a:t>
            </a:r>
            <a:r>
              <a:rPr lang="ru-RU" sz="3200" dirty="0"/>
              <a:t>класс</a:t>
            </a:r>
          </a:p>
        </c:rich>
      </c:tx>
      <c:layout>
        <c:manualLayout>
          <c:xMode val="edge"/>
          <c:yMode val="edge"/>
          <c:x val="0.58777077865266847"/>
          <c:y val="7.0507832198761769E-3"/>
        </c:manualLayout>
      </c:layout>
    </c:title>
    <c:plotArea>
      <c:layout>
        <c:manualLayout>
          <c:layoutTarget val="inner"/>
          <c:xMode val="edge"/>
          <c:yMode val="edge"/>
          <c:x val="6.5288713910761529E-4"/>
          <c:y val="8.1659728461569089E-2"/>
          <c:w val="0.80990660542432191"/>
          <c:h val="0.6852571083831220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Здоровье 10 класс</c:v>
                </c:pt>
              </c:strCache>
            </c:strRef>
          </c:tx>
          <c:dPt>
            <c:idx val="0"/>
            <c:spPr>
              <a:ln>
                <a:solidFill>
                  <a:srgbClr val="0070C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1AD-4275-9289-D3A7F427E05F}"/>
              </c:ext>
            </c:extLst>
          </c:dPt>
          <c:dPt>
            <c:idx val="1"/>
            <c:spPr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AD-4275-9289-D3A7F427E05F}"/>
              </c:ext>
            </c:extLst>
          </c:dPt>
          <c:dPt>
            <c:idx val="2"/>
            <c:spPr>
              <a:ln>
                <a:solidFill>
                  <a:srgbClr val="92D05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1AD-4275-9289-D3A7F427E05F}"/>
              </c:ext>
            </c:extLst>
          </c:dPt>
          <c:dPt>
            <c:idx val="3"/>
            <c:spPr>
              <a:ln>
                <a:solidFill>
                  <a:srgbClr val="7030A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AD-4275-9289-D3A7F427E05F}"/>
              </c:ext>
            </c:extLst>
          </c:dPt>
          <c:dPt>
            <c:idx val="4"/>
            <c:spPr>
              <a:ln>
                <a:solidFill>
                  <a:srgbClr val="00B0F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1AD-4275-9289-D3A7F427E05F}"/>
              </c:ext>
            </c:extLst>
          </c:dPt>
          <c:dLbls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AD-4275-9289-D3A7F427E05F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1AD-4275-9289-D3A7F427E05F}"/>
                </c:ext>
              </c:extLst>
            </c:dLbl>
            <c:spPr>
              <a:noFill/>
              <a:ln>
                <a:noFill/>
              </a:ln>
              <a:effectLst/>
            </c:spPr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отсутствует</c:v>
                </c:pt>
                <c:pt idx="1">
                  <c:v>4</c:v>
                </c:pt>
                <c:pt idx="2">
                  <c:v>44</c:v>
                </c:pt>
                <c:pt idx="3">
                  <c:v>444</c:v>
                </c:pt>
                <c:pt idx="4">
                  <c:v>4444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</c:v>
                </c:pt>
                <c:pt idx="1">
                  <c:v>6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1AD-4275-9289-D3A7F427E05F}"/>
            </c:ext>
          </c:extLst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61928652668416462"/>
          <c:y val="0.71472827188264243"/>
          <c:w val="0.37306692913385853"/>
          <c:h val="0.26668467916623106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</c:chart>
  <c:txPr>
    <a:bodyPr/>
    <a:lstStyle/>
    <a:p>
      <a:pPr>
        <a:defRPr sz="32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title>
      <c:tx>
        <c:rich>
          <a:bodyPr/>
          <a:lstStyle/>
          <a:p>
            <a:pPr>
              <a:defRPr sz="3600"/>
            </a:pPr>
            <a:r>
              <a:rPr lang="ru-RU" sz="3600" dirty="0" smtClean="0"/>
              <a:t>8 </a:t>
            </a:r>
            <a:r>
              <a:rPr lang="ru-RU" sz="3600" dirty="0"/>
              <a:t>класс</a:t>
            </a:r>
          </a:p>
        </c:rich>
      </c:tx>
      <c:layout>
        <c:manualLayout>
          <c:xMode val="edge"/>
          <c:yMode val="edge"/>
          <c:x val="0.62631008136388167"/>
          <c:y val="1.4181451108609817E-2"/>
        </c:manualLayout>
      </c:layout>
    </c:title>
    <c:plotArea>
      <c:layout>
        <c:manualLayout>
          <c:layoutTarget val="inner"/>
          <c:xMode val="edge"/>
          <c:yMode val="edge"/>
          <c:x val="2.9444402428933598E-2"/>
          <c:y val="0.11085949271348852"/>
          <c:w val="0.74504267097536292"/>
          <c:h val="0.6838699579544168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Здоровье</c:v>
                </c:pt>
              </c:strCache>
            </c:strRef>
          </c:tx>
          <c:dPt>
            <c:idx val="0"/>
            <c:spPr>
              <a:ln>
                <a:solidFill>
                  <a:srgbClr val="0070C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1AD-4275-9289-D3A7F427E05F}"/>
              </c:ext>
            </c:extLst>
          </c:dPt>
          <c:dPt>
            <c:idx val="1"/>
            <c:spPr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AD-4275-9289-D3A7F427E05F}"/>
              </c:ext>
            </c:extLst>
          </c:dPt>
          <c:dPt>
            <c:idx val="2"/>
            <c:spPr>
              <a:ln>
                <a:solidFill>
                  <a:srgbClr val="92D05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1AD-4275-9289-D3A7F427E05F}"/>
              </c:ext>
            </c:extLst>
          </c:dPt>
          <c:dPt>
            <c:idx val="3"/>
            <c:spPr>
              <a:ln>
                <a:solidFill>
                  <a:srgbClr val="7030A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AD-4275-9289-D3A7F427E05F}"/>
              </c:ext>
            </c:extLst>
          </c:dPt>
          <c:dPt>
            <c:idx val="4"/>
            <c:spPr>
              <a:ln>
                <a:solidFill>
                  <a:srgbClr val="00B0F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1AD-4275-9289-D3A7F427E05F}"/>
              </c:ext>
            </c:extLst>
          </c:dPt>
          <c:dLbls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1AD-4275-9289-D3A7F427E0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отсутствует</c:v>
                </c:pt>
                <c:pt idx="1">
                  <c:v>4</c:v>
                </c:pt>
                <c:pt idx="2">
                  <c:v>44</c:v>
                </c:pt>
                <c:pt idx="3">
                  <c:v>444</c:v>
                </c:pt>
                <c:pt idx="4">
                  <c:v>4444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8</c:v>
                </c:pt>
                <c:pt idx="2">
                  <c:v>7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1AD-4275-9289-D3A7F427E05F}"/>
            </c:ext>
          </c:extLst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61170314683109894"/>
          <c:y val="0.71948847766402868"/>
          <c:w val="0.38580011804443642"/>
          <c:h val="0.26691798729103766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</c:chart>
  <c:txPr>
    <a:bodyPr/>
    <a:lstStyle/>
    <a:p>
      <a:pPr>
        <a:defRPr sz="32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10 </a:t>
            </a:r>
            <a:r>
              <a:rPr lang="ru-RU" dirty="0"/>
              <a:t>класс</a:t>
            </a:r>
          </a:p>
        </c:rich>
      </c:tx>
      <c:layout>
        <c:manualLayout>
          <c:xMode val="edge"/>
          <c:yMode val="edge"/>
          <c:x val="0.60252742993238351"/>
          <c:y val="2.6919859366697944E-2"/>
        </c:manualLayout>
      </c:layout>
    </c:title>
    <c:plotArea>
      <c:layout>
        <c:manualLayout>
          <c:layoutTarget val="inner"/>
          <c:xMode val="edge"/>
          <c:yMode val="edge"/>
          <c:x val="4.7257685300473952E-2"/>
          <c:y val="0.13348823439637342"/>
          <c:w val="0.75482843993743898"/>
          <c:h val="0.628798279107363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Интуиция</c:v>
                </c:pt>
              </c:strCache>
            </c:strRef>
          </c:tx>
          <c:dPt>
            <c:idx val="0"/>
            <c:spPr>
              <a:ln>
                <a:solidFill>
                  <a:srgbClr val="0070C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8B1-42E8-8A40-543E9D52353A}"/>
              </c:ext>
            </c:extLst>
          </c:dPt>
          <c:dPt>
            <c:idx val="1"/>
            <c:spPr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B1-42E8-8A40-543E9D52353A}"/>
              </c:ext>
            </c:extLst>
          </c:dPt>
          <c:dPt>
            <c:idx val="2"/>
            <c:spPr>
              <a:ln>
                <a:solidFill>
                  <a:srgbClr val="92D05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8B1-42E8-8A40-543E9D52353A}"/>
              </c:ext>
            </c:extLst>
          </c:dPt>
          <c:dPt>
            <c:idx val="3"/>
            <c:spPr>
              <a:ln>
                <a:solidFill>
                  <a:srgbClr val="7030A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B1-42E8-8A40-543E9D52353A}"/>
              </c:ext>
            </c:extLst>
          </c:dPt>
          <c:dPt>
            <c:idx val="4"/>
            <c:spPr>
              <a:ln>
                <a:solidFill>
                  <a:srgbClr val="00B0F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8B1-42E8-8A40-543E9D52353A}"/>
              </c:ext>
            </c:extLst>
          </c:dPt>
          <c:dLbls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B1-42E8-8A40-543E9D52353A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8B1-42E8-8A40-543E9D52353A}"/>
                </c:ext>
              </c:extLst>
            </c:dLbl>
            <c:spPr>
              <a:noFill/>
              <a:ln>
                <a:noFill/>
              </a:ln>
              <a:effectLst/>
            </c:spPr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отсутствует</c:v>
                </c:pt>
                <c:pt idx="1">
                  <c:v>5</c:v>
                </c:pt>
                <c:pt idx="2">
                  <c:v>55</c:v>
                </c:pt>
                <c:pt idx="3">
                  <c:v>555</c:v>
                </c:pt>
                <c:pt idx="4">
                  <c:v>5555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</c:v>
                </c:pt>
                <c:pt idx="1">
                  <c:v>5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8B1-42E8-8A40-543E9D52353A}"/>
            </c:ext>
          </c:extLst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60184825496775263"/>
          <c:y val="0.70741133403800738"/>
          <c:w val="0.39528160542432278"/>
          <c:h val="0.29253814706580611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</c:chart>
  <c:txPr>
    <a:bodyPr/>
    <a:lstStyle/>
    <a:p>
      <a:pPr>
        <a:defRPr sz="2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2955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5782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09113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2759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52236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540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9195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0223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4947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4489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6970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42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855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393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1333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8332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730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40568" y="1628800"/>
            <a:ext cx="9289032" cy="388843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Магический </a:t>
            </a:r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Квадрат Пифагора. График Жизни</a:t>
            </a:r>
            <a:r>
              <a:rPr lang="ru-RU" sz="6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4282952"/>
            <a:ext cx="5220072" cy="25750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Автор проекта: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ученица </a:t>
            </a:r>
            <a:r>
              <a:rPr lang="ru-RU" sz="2400" b="1" dirty="0" smtClean="0">
                <a:solidFill>
                  <a:schemeClr val="tx1"/>
                </a:solidFill>
              </a:rPr>
              <a:t>10 А класса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   </a:t>
            </a:r>
            <a:r>
              <a:rPr lang="ru-RU" sz="2400" b="1" dirty="0" err="1" smtClean="0">
                <a:solidFill>
                  <a:schemeClr val="tx1"/>
                </a:solidFill>
              </a:rPr>
              <a:t>Подгорбунская</a:t>
            </a:r>
            <a:r>
              <a:rPr lang="ru-RU" sz="2400" b="1" dirty="0" smtClean="0">
                <a:solidFill>
                  <a:schemeClr val="tx1"/>
                </a:solidFill>
              </a:rPr>
              <a:t> К.Р. 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Руководитель</a:t>
            </a:r>
            <a:r>
              <a:rPr lang="ru-RU" sz="2400" b="1" dirty="0" smtClean="0">
                <a:solidFill>
                  <a:schemeClr val="tx1"/>
                </a:solidFill>
              </a:rPr>
              <a:t>: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учитель математики Черныш Т.В</a:t>
            </a:r>
            <a:r>
              <a:rPr lang="ru-RU" sz="2400" dirty="0" smtClean="0"/>
              <a:t>. </a:t>
            </a:r>
          </a:p>
          <a:p>
            <a:endParaRPr lang="ru-RU" sz="2800" dirty="0" smtClean="0"/>
          </a:p>
        </p:txBody>
      </p:sp>
      <p:pic>
        <p:nvPicPr>
          <p:cNvPr id="31746" name="Picture 2" descr="https://astromega.ru/wp-content/uploads/2018/12/What-Does-Seeing-The-Master-Numbers-11-22-And-33-Me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429000"/>
            <a:ext cx="4892561" cy="3043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95536" y="130324"/>
            <a:ext cx="74888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МУНИЦИПАЛЬНОЕ ОБЩЕОБРАЗОВАТЕЛЬНОЕ БЮДЖЕТНОЕ УЧРЕЖДЕНИЕ «СРЕДНЯЯ ОБЩЕОБРАЗОВАТЕЛЬНАЯ ШКОЛА № 7 ИМЕНИ ГЕРОЯ РОССИИ И.В.ТКАЧЕНКО»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l="9865" t="8040" r="18251" b="19956"/>
          <a:stretch/>
        </p:blipFill>
        <p:spPr>
          <a:xfrm>
            <a:off x="7847856" y="260648"/>
            <a:ext cx="1296144" cy="12199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0"/>
            <a:ext cx="8964488" cy="30689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Этот квадрат представляет собой матрицу 3*3 клетки, в которую последовательно вписаны числа от 1 до 9. Именно комбинация чисел позволяет рассказать о сильных и слабых сторонах человека.</a:t>
            </a:r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4098" name="Picture 2" descr="http://wotimes.ru/wp-content/uploads/2018/01/kvadrat-pifag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708" y="2060848"/>
            <a:ext cx="7892096" cy="44371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6347713" cy="13208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Расчет Квадрата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16832"/>
            <a:ext cx="8229600" cy="2033067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Сложим 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цифры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дня и месяца рождения: 1+9+1=11;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цифры года рождения: 2+0+0+2=4;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два полученных числа: 11+4=15</a:t>
            </a:r>
            <a:r>
              <a:rPr lang="ru-RU" sz="2800" dirty="0" smtClean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52736"/>
            <a:ext cx="23775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None/>
            </a:pPr>
            <a:r>
              <a:rPr lang="ru-RU" sz="3600" b="1" dirty="0" smtClean="0"/>
              <a:t>19.01.2002.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653136"/>
            <a:ext cx="828092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/>
              <a:t>Теперь </a:t>
            </a:r>
            <a:r>
              <a:rPr lang="ru-RU" sz="2800" dirty="0" smtClean="0"/>
              <a:t>сложим </a:t>
            </a:r>
            <a:r>
              <a:rPr lang="ru-RU" sz="2800" dirty="0" smtClean="0"/>
              <a:t>цифры первого рабочего числа:</a:t>
            </a:r>
            <a:br>
              <a:rPr lang="ru-RU" sz="2800" dirty="0" smtClean="0"/>
            </a:br>
            <a:r>
              <a:rPr lang="ru-RU" sz="2800" dirty="0" smtClean="0"/>
              <a:t>1+5=6</a:t>
            </a:r>
            <a:br>
              <a:rPr lang="ru-RU" sz="2800" dirty="0" smtClean="0"/>
            </a:br>
            <a:r>
              <a:rPr lang="ru-RU" sz="3600" dirty="0" smtClean="0"/>
              <a:t>6-второе рабочее число</a:t>
            </a:r>
            <a:endParaRPr lang="ru-RU" sz="28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933056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Получилось 15-первое рабочее число.</a:t>
            </a:r>
            <a:endParaRPr lang="ru-RU" sz="3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39903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Расчет Квадрата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168478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Из первого рабочего числа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отнимем 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удвоенную первую цифру дня рождения: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15-2=13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005064"/>
            <a:ext cx="86044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sz="2800" dirty="0" smtClean="0"/>
              <a:t>Для того чтобы получилось четвёртое рабочее число, </a:t>
            </a:r>
            <a:r>
              <a:rPr lang="ru-RU" sz="2800" dirty="0" smtClean="0"/>
              <a:t>сложим </a:t>
            </a:r>
            <a:r>
              <a:rPr lang="ru-RU" sz="2800" dirty="0" smtClean="0"/>
              <a:t>цифры третьего числа: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1+3=4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068960"/>
            <a:ext cx="5638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13-третье рабочее число.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5661248"/>
            <a:ext cx="60965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600" dirty="0" smtClean="0"/>
              <a:t>4-четвёртое рабочее число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620688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Расчет Квадрата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075240" cy="21168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/>
              <a:t>Получилось два ряда цифр:</a:t>
            </a:r>
            <a:br>
              <a:rPr lang="ru-RU" sz="3600" dirty="0" smtClean="0"/>
            </a:b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 ряд - дата рождения: 19.01.2002</a:t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 ряд - рабочие числа: 15; 6; 13; 4.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140968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Общее количество цифр в двух рядах 14. </a:t>
            </a:r>
          </a:p>
          <a:p>
            <a:r>
              <a:rPr lang="ru-RU" sz="2400" dirty="0" smtClean="0"/>
              <a:t>Это означает, что человек пришёл в этот мир в 14 раз. По словам Пифагора, человек приходит на землю 15 раз, а потом переходит жить в другое, более совершенное измерение.</a:t>
            </a:r>
            <a:endParaRPr lang="ru-RU" sz="2400" dirty="0"/>
          </a:p>
        </p:txBody>
      </p:sp>
      <p:pic>
        <p:nvPicPr>
          <p:cNvPr id="16386" name="Picture 2" descr="https://avatars.mds.yandex.net/get-zen_doc/1362253/pub_5aff27b555876b749b0f07a8_5aff27bd9d5cb301fe5ca7d6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699282"/>
            <a:ext cx="4283968" cy="2158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399032"/>
          </a:xfrm>
        </p:spPr>
        <p:txBody>
          <a:bodyPr/>
          <a:lstStyle/>
          <a:p>
            <a:r>
              <a:rPr lang="ru-RU" b="1" dirty="0" smtClean="0"/>
              <a:t>Расчет Квадрата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158417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800" dirty="0" smtClean="0"/>
              <a:t>В первый квадратик записываем все единицы из полученных 1 и 2-го ряда цифр, во второй - двойки, в третий - тройки и так далее.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621043"/>
              </p:ext>
            </p:extLst>
          </p:nvPr>
        </p:nvGraphicFramePr>
        <p:xfrm>
          <a:off x="1547664" y="2564905"/>
          <a:ext cx="6048672" cy="4032447"/>
        </p:xfrm>
        <a:graphic>
          <a:graphicData uri="http://schemas.openxmlformats.org/drawingml/2006/table">
            <a:tbl>
              <a:tblPr/>
              <a:tblGrid>
                <a:gridCol w="17109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105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27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80058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54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88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54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1111</a:t>
                      </a:r>
                    </a:p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Характер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54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54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54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 b="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Здоровье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54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54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54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2800" b="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Удача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44149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54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54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54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22</a:t>
                      </a:r>
                    </a:p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Энергия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54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54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54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Интуиция</a:t>
                      </a:r>
                      <a:endParaRPr lang="ru-RU" sz="2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54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54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54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Ответственность</a:t>
                      </a:r>
                      <a:endParaRPr lang="ru-RU" sz="4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0824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54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54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Творчество. Наука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54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54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54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Физ.труд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54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199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199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Ум. Интеллект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24141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Расчет по горизонталям, вертикалям и диагоналям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1742010"/>
              </p:ext>
            </p:extLst>
          </p:nvPr>
        </p:nvGraphicFramePr>
        <p:xfrm>
          <a:off x="323528" y="2996952"/>
          <a:ext cx="5112568" cy="3456384"/>
        </p:xfrm>
        <a:graphic>
          <a:graphicData uri="http://schemas.openxmlformats.org/drawingml/2006/table">
            <a:tbl>
              <a:tblPr/>
              <a:tblGrid>
                <a:gridCol w="14461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39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824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97193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54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54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1111</a:t>
                      </a:r>
                      <a:endParaRPr lang="ru-RU" sz="4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54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54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4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54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54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4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54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54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5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4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54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54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4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54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54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4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07063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54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54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4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54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54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4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54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54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ru-RU" sz="5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5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4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flipH="1" flipV="1">
            <a:off x="323528" y="2996952"/>
            <a:ext cx="5112568" cy="3456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323528" y="2996952"/>
            <a:ext cx="5112568" cy="3456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323528" y="3645024"/>
            <a:ext cx="5112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323528" y="4797152"/>
            <a:ext cx="5112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251520" y="5877272"/>
            <a:ext cx="51845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2699792" y="2996952"/>
            <a:ext cx="0" cy="3456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1115616" y="2996952"/>
            <a:ext cx="0" cy="3456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4499992" y="2996952"/>
            <a:ext cx="0" cy="3456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5436096" y="3356992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5</a:t>
            </a:r>
            <a:endParaRPr lang="ru-RU" sz="28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436096" y="4509120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483768" y="249289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5436096" y="6334780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6</a:t>
            </a:r>
            <a:endParaRPr lang="ru-RU" sz="28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5364088" y="249289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899592" y="2348880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7</a:t>
            </a:r>
            <a:endParaRPr lang="ru-RU" sz="32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436096" y="5589240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283968" y="249289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1</a:t>
            </a:r>
            <a:endParaRPr lang="ru-RU" sz="2800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868144" y="1340768"/>
          <a:ext cx="3275856" cy="5344006"/>
        </p:xfrm>
        <a:graphic>
          <a:graphicData uri="http://schemas.openxmlformats.org/drawingml/2006/table">
            <a:tbl>
              <a:tblPr/>
              <a:tblGrid>
                <a:gridCol w="26642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15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6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Самооценка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столбец «1-2-3»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3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Заработок денег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столбец «4-5-6»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3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Потенциал таланта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столбец «7-8-9»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3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Целеустремленность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строка «1-4-7»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6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Семейность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строка «2-5-8»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6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Стабильность</a:t>
                      </a: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строка «3-6-9»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781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Духовный потенциал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диагональ «1-5-9»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3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Темперамент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диагональ «3-5-7»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Исследование: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3672408"/>
          </a:xfrm>
        </p:spPr>
        <p:txBody>
          <a:bodyPr/>
          <a:lstStyle/>
          <a:p>
            <a:r>
              <a:rPr lang="ru-RU" sz="3200" dirty="0" smtClean="0"/>
              <a:t>Исследование личностей учеников с помощью квадрата Пифагора и анализа соответствия исследовательских данных личностным качествам каждого ученика через </a:t>
            </a:r>
            <a:r>
              <a:rPr lang="ru-RU" sz="3200" dirty="0" smtClean="0"/>
              <a:t>тест</a:t>
            </a:r>
            <a:r>
              <a:rPr lang="ru-RU" sz="3200" dirty="0" smtClean="0"/>
              <a:t>.</a:t>
            </a:r>
          </a:p>
          <a:p>
            <a:endParaRPr lang="ru-RU" dirty="0"/>
          </a:p>
        </p:txBody>
      </p:sp>
      <p:pic>
        <p:nvPicPr>
          <p:cNvPr id="17410" name="Picture 2" descr="http://clipart-library.com/images/ATbyRkpT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3429000"/>
            <a:ext cx="2852682" cy="3803576"/>
          </a:xfrm>
          <a:prstGeom prst="rect">
            <a:avLst/>
          </a:prstGeom>
          <a:noFill/>
        </p:spPr>
      </p:pic>
      <p:pic>
        <p:nvPicPr>
          <p:cNvPr id="17412" name="Picture 4" descr="http://emsofficehours.com/files/2011/06/man-discuss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860032" y="3284984"/>
            <a:ext cx="3573016" cy="35730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0" y="1484784"/>
          <a:ext cx="4644008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499719" y="1412776"/>
          <a:ext cx="4644281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23528" y="0"/>
            <a:ext cx="6012160" cy="1196752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Характер</a:t>
            </a:r>
            <a:endParaRPr lang="ru-RU" sz="60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0" y="1628800"/>
          <a:ext cx="4427983" cy="5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589612" y="1628800"/>
          <a:ext cx="4554388" cy="5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0"/>
            <a:ext cx="6300192" cy="1052736"/>
          </a:xfrm>
        </p:spPr>
        <p:txBody>
          <a:bodyPr>
            <a:normAutofit fontScale="90000"/>
          </a:bodyPr>
          <a:lstStyle/>
          <a:p>
            <a:r>
              <a:rPr lang="ru-RU" sz="6600" dirty="0" smtClean="0"/>
              <a:t>Энергия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7884368" cy="1268760"/>
          </a:xfrm>
        </p:spPr>
        <p:txBody>
          <a:bodyPr>
            <a:noAutofit/>
          </a:bodyPr>
          <a:lstStyle/>
          <a:p>
            <a:r>
              <a:rPr lang="ru-RU" sz="5400" dirty="0" smtClean="0"/>
              <a:t>Наука. Творчество</a:t>
            </a:r>
            <a:endParaRPr lang="ru-RU" sz="5400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1565318"/>
          <a:ext cx="4860032" cy="5292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355976" y="1484784"/>
          <a:ext cx="4788024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96752"/>
            <a:ext cx="9144000" cy="2448272"/>
          </a:xfrm>
        </p:spPr>
        <p:txBody>
          <a:bodyPr>
            <a:noAutofit/>
          </a:bodyPr>
          <a:lstStyle/>
          <a:p>
            <a:r>
              <a:rPr lang="ru-RU" sz="4000" b="1" i="1" dirty="0" smtClean="0"/>
              <a:t> </a:t>
            </a:r>
            <a: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«В дни моей юности я в свободное время развлекался тем, что составлял… магические квадраты»</a:t>
            </a:r>
            <a:endParaRPr lang="ru-RU" sz="4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3356992"/>
            <a:ext cx="4499992" cy="6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Бенджамин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Франклин.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8" name="Picture 4" descr="https://www.optix.su/blog/wp-content/uploads/2018/05/franklin_benjam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51520" y="3962952"/>
            <a:ext cx="3960440" cy="2603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399032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Здоровье</a:t>
            </a:r>
            <a:endParaRPr lang="ru-RU" sz="6000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1454345"/>
          <a:ext cx="4572000" cy="5403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211959" y="1484784"/>
          <a:ext cx="4932041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399032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Интуиция </a:t>
            </a:r>
            <a:endParaRPr lang="ru-RU" sz="5400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1196752"/>
          <a:ext cx="4716016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355976" y="1124744"/>
          <a:ext cx="4788024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9144000" cy="1772816"/>
          </a:xfrm>
        </p:spPr>
        <p:txBody>
          <a:bodyPr>
            <a:noAutofit/>
          </a:bodyPr>
          <a:lstStyle/>
          <a:p>
            <a:r>
              <a:rPr lang="ru-RU" sz="5400" dirty="0" smtClean="0"/>
              <a:t>Физический труд </a:t>
            </a:r>
            <a:endParaRPr lang="ru-RU" sz="5400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1412776"/>
          <a:ext cx="4716015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427984" y="1484784"/>
          <a:ext cx="4716016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9144000" cy="1399032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Талант. Удача </a:t>
            </a:r>
            <a:endParaRPr lang="ru-RU" sz="5400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1196752"/>
          <a:ext cx="4716016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067944" y="1196752"/>
          <a:ext cx="5076056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399032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Ответственность </a:t>
            </a:r>
            <a:endParaRPr lang="ru-RU" sz="5400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1268760"/>
          <a:ext cx="4932039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3995936" y="1196752"/>
          <a:ext cx="5148064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399032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Ум. Интеллект</a:t>
            </a:r>
            <a:endParaRPr lang="ru-RU" sz="4800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1196752"/>
          <a:ext cx="4860032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211960" y="1196752"/>
          <a:ext cx="4932040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399032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График жизни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2736304"/>
          </a:xfrm>
        </p:spPr>
        <p:txBody>
          <a:bodyPr/>
          <a:lstStyle/>
          <a:p>
            <a:pPr fontAlgn="base"/>
            <a:r>
              <a:rPr lang="ru-RU" sz="2800" dirty="0" smtClean="0">
                <a:solidFill>
                  <a:schemeClr val="tx1"/>
                </a:solidFill>
              </a:rPr>
              <a:t>График жизни или график жизненных сил строится на основании того, что жизнь любого человека подвластна семи циклам. Каждый из них отвечает за подъём и спад жизненной силы, а каждая точка графика — это показатель цикла.</a:t>
            </a:r>
          </a:p>
          <a:p>
            <a:endParaRPr lang="ru-RU" dirty="0"/>
          </a:p>
        </p:txBody>
      </p:sp>
      <p:pic>
        <p:nvPicPr>
          <p:cNvPr id="7170" name="Picture 2" descr="http://www.wiki.vladimir.i-edu.ru/images/thumb/0/02/%D0%9E%D0%BF%D1%8B%D1%82_%D1%80%D0%B0%D0%B1%D0%BE%D1%82%D1%8B.png/488px-%D0%9E%D0%BF%D1%8B%D1%82_%D1%80%D0%B0%D0%B1%D0%BE%D1%82%D1%8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6000" y="3362196"/>
            <a:ext cx="2848000" cy="3495804"/>
          </a:xfrm>
          <a:prstGeom prst="rect">
            <a:avLst/>
          </a:prstGeom>
          <a:noFill/>
        </p:spPr>
      </p:pic>
      <p:pic>
        <p:nvPicPr>
          <p:cNvPr id="7172" name="Picture 4" descr="http://www.armseven.com/wp-content/uploads/2018/08/feelEa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714750"/>
            <a:ext cx="4676775" cy="31432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686800" cy="1399032"/>
          </a:xfrm>
        </p:spPr>
        <p:txBody>
          <a:bodyPr>
            <a:normAutofit/>
          </a:bodyPr>
          <a:lstStyle/>
          <a:p>
            <a:r>
              <a:rPr lang="ru-RU" b="1" dirty="0" smtClean="0"/>
              <a:t>Вычисление универсального кода: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8686800" cy="5330064"/>
          </a:xfrm>
        </p:spPr>
        <p:txBody>
          <a:bodyPr>
            <a:normAutofit lnSpcReduction="10000"/>
          </a:bodyPr>
          <a:lstStyle/>
          <a:p>
            <a:pPr lvl="0" fontAlgn="base"/>
            <a:r>
              <a:rPr lang="ru-RU" sz="3200" dirty="0" smtClean="0">
                <a:solidFill>
                  <a:schemeClr val="tx1"/>
                </a:solidFill>
              </a:rPr>
              <a:t>Выписываем дату рождения человека: 19.01.2002</a:t>
            </a:r>
          </a:p>
          <a:p>
            <a:pPr lvl="0" fontAlgn="base"/>
            <a:r>
              <a:rPr lang="ru-RU" sz="3200" dirty="0" smtClean="0">
                <a:solidFill>
                  <a:schemeClr val="tx1"/>
                </a:solidFill>
              </a:rPr>
              <a:t>Затем нужно перемножить числа между собой: 19*01*2002 = </a:t>
            </a:r>
            <a:r>
              <a:rPr lang="ru-RU" sz="3200" b="1" dirty="0" smtClean="0">
                <a:solidFill>
                  <a:schemeClr val="tx1"/>
                </a:solidFill>
              </a:rPr>
              <a:t>38038</a:t>
            </a:r>
          </a:p>
          <a:p>
            <a:pPr lvl="0" fontAlgn="base"/>
            <a:r>
              <a:rPr lang="ru-RU" sz="3200" dirty="0" smtClean="0">
                <a:solidFill>
                  <a:schemeClr val="tx1"/>
                </a:solidFill>
              </a:rPr>
              <a:t>Добавляем первые две цифры: получаем  </a:t>
            </a:r>
            <a:r>
              <a:rPr lang="ru-RU" sz="3200" b="1" dirty="0" smtClean="0">
                <a:solidFill>
                  <a:schemeClr val="tx1"/>
                </a:solidFill>
              </a:rPr>
              <a:t>3803838</a:t>
            </a:r>
          </a:p>
          <a:p>
            <a:pPr algn="ctr">
              <a:buNone/>
            </a:pPr>
            <a:endParaRPr lang="ru-RU" sz="32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Число характеризует энергетику в разные отрезки времени, а точнее через каждые 12 лет.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Строительство графика жизни: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468544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 Универсальный код :3803838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Первая цифра 3– 2002 год. 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Следующая цифра 8 – 2002 год+12 лет=2014 год. 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0 – 2026 год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 3 – 2038 год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 8 – 2050 год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3– 2062 год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8 –2074 год</a:t>
            </a:r>
          </a:p>
          <a:p>
            <a:endParaRPr lang="ru-RU" dirty="0"/>
          </a:p>
        </p:txBody>
      </p:sp>
      <p:pic>
        <p:nvPicPr>
          <p:cNvPr id="5122" name="Picture 2" descr="https://shuwany.rs/wp-content/uploads/2018/01/8E4OU3TeY7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7468" y="3356992"/>
            <a:ext cx="5341193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дексп\Desktop\Снимок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1628800"/>
            <a:ext cx="8676456" cy="49411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26064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/>
              <a:t>По горизонтальной линии расчёты </a:t>
            </a:r>
            <a:r>
              <a:rPr lang="ru-RU" sz="2800" dirty="0" smtClean="0"/>
              <a:t>лет, </a:t>
            </a:r>
            <a:r>
              <a:rPr lang="ru-RU" sz="2800" dirty="0" smtClean="0"/>
              <a:t>по вертикальной – получившиеся числа.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5656" y="2348880"/>
            <a:ext cx="1463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Успех, удача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5733256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Поиск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4725144"/>
            <a:ext cx="1871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Неустойчивость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взглядов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6096" y="2348880"/>
            <a:ext cx="1463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Успех, удача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4248" y="4797152"/>
            <a:ext cx="1928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Неустойчивость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взглядов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21822" y="2432591"/>
            <a:ext cx="1463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Успех, удача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6347713" cy="1320800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Актуальность: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345638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Все современные технологии связаны с цифрами, вся информация и даже музыка хранится в цифровом формате. Мир чисел очень загадочен. Человек связывает психологию с числами.  Существует квадрат Пифагора, который можно рассчитать самим и связать  его со своей судьбой </a:t>
            </a:r>
            <a:r>
              <a:rPr lang="ru-RU" dirty="0" smtClean="0"/>
              <a:t>.</a:t>
            </a:r>
          </a:p>
        </p:txBody>
      </p:sp>
      <p:pic>
        <p:nvPicPr>
          <p:cNvPr id="29698" name="Picture 2" descr="https://www.uspeh.club/wp-content/uploads/2018/01/8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06152">
            <a:off x="4966166" y="4486103"/>
            <a:ext cx="4180106" cy="2350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https://astro-taro.com/wp-content/uploads/2016/11/Numerologiya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15785" flipH="1">
            <a:off x="193147" y="4494709"/>
            <a:ext cx="3728409" cy="23260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399032"/>
          </a:xfrm>
        </p:spPr>
        <p:txBody>
          <a:bodyPr/>
          <a:lstStyle/>
          <a:p>
            <a:r>
              <a:rPr lang="ru-RU" b="1" dirty="0" smtClean="0"/>
              <a:t>Выводы: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4104456"/>
          </a:xfrm>
        </p:spPr>
        <p:txBody>
          <a:bodyPr>
            <a:noAutofit/>
          </a:bodyPr>
          <a:lstStyle/>
          <a:p>
            <a:pPr fontAlgn="base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Цель проекта была достигнута. </a:t>
            </a:r>
          </a:p>
          <a:p>
            <a:pPr fontAlgn="base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Решены поставленные задачи. </a:t>
            </a:r>
          </a:p>
          <a:p>
            <a:pPr fontAlgn="base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Изучена соответствующая литература.</a:t>
            </a:r>
          </a:p>
          <a:p>
            <a:pPr fontAlgn="base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Построила и составила Квадрат Пифагора и График жизни .</a:t>
            </a:r>
          </a:p>
          <a:p>
            <a:pPr fontAlgn="base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Проведено исследование.</a:t>
            </a:r>
          </a:p>
          <a:p>
            <a:pPr fontAlgn="base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Гипотеза подтверждена </a:t>
            </a:r>
          </a:p>
        </p:txBody>
      </p:sp>
      <p:pic>
        <p:nvPicPr>
          <p:cNvPr id="3074" name="Picture 2" descr="https://avatars.mds.yandex.net/get-pdb/1679619/b224e2ee-d324-4a87-af78-0954897d94ca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226668"/>
            <a:ext cx="3631332" cy="36313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2576" y="1124744"/>
            <a:ext cx="8062912" cy="3342233"/>
          </a:xfrm>
        </p:spPr>
        <p:txBody>
          <a:bodyPr>
            <a:noAutofit/>
          </a:bodyPr>
          <a:lstStyle/>
          <a:p>
            <a:r>
              <a:rPr lang="ru-RU" sz="8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3501008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＼(▽￣＼(￣▽￣)／￣▽)／</a:t>
            </a:r>
            <a:endParaRPr lang="ru-RU" sz="3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23756"/>
            <a:ext cx="8892480" cy="2626312"/>
          </a:xfrm>
        </p:spPr>
        <p:txBody>
          <a:bodyPr>
            <a:normAutofit/>
          </a:bodyPr>
          <a:lstStyle/>
          <a:p>
            <a:pPr marL="578358" indent="-514350"/>
            <a:r>
              <a:rPr lang="ru-RU" sz="3200" dirty="0" smtClean="0">
                <a:solidFill>
                  <a:schemeClr val="tx1"/>
                </a:solidFill>
              </a:rPr>
              <a:t> Установить взаимосвязь чисел с сущностью человека с помощью Квадрата Пифагора</a:t>
            </a:r>
            <a:r>
              <a:rPr lang="ru-RU" sz="3200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9698" name="Picture 2" descr="http://rekc.barabyn.ru/zarabotok/images/imz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0824" y="2664782"/>
            <a:ext cx="4743450" cy="4819650"/>
          </a:xfrm>
          <a:prstGeom prst="rect">
            <a:avLst/>
          </a:prstGeom>
          <a:noFill/>
        </p:spPr>
      </p:pic>
      <p:pic>
        <p:nvPicPr>
          <p:cNvPr id="29704" name="Picture 8" descr="http://2.bp.blogspot.com/-9eKUxE8Y8lQ/TqptmxXCkMI/AAAAAAAAAE8/IEjOZTTCPWI/s1600/stick_figure_stop_back_up_800_cl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420888"/>
            <a:ext cx="4644008" cy="5307438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a.d-cd.net/c9e413cs-96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1002" y="3645024"/>
            <a:ext cx="2146456" cy="3212976"/>
          </a:xfrm>
          <a:prstGeom prst="rect">
            <a:avLst/>
          </a:prstGeom>
          <a:noFill/>
        </p:spPr>
      </p:pic>
      <p:pic>
        <p:nvPicPr>
          <p:cNvPr id="4" name="Picture 2" descr="https://ds04.infourok.ru/uploads/ex/06ac/00008f63-c09c0f23/hello_html_4bd9e8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03218" flipH="1">
            <a:off x="357836" y="3750069"/>
            <a:ext cx="4608170" cy="337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5328592" cy="836712"/>
          </a:xfrm>
        </p:spPr>
        <p:txBody>
          <a:bodyPr/>
          <a:lstStyle/>
          <a:p>
            <a:r>
              <a:rPr lang="ru-RU" b="1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8820472" cy="4177936"/>
          </a:xfrm>
        </p:spPr>
        <p:txBody>
          <a:bodyPr>
            <a:normAutofit/>
          </a:bodyPr>
          <a:lstStyle/>
          <a:p>
            <a:pPr marL="578358" lvl="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Изучить литературу . </a:t>
            </a:r>
          </a:p>
          <a:p>
            <a:pPr marL="578358" lvl="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Провести исследование с помощью квадрата Пифагора.</a:t>
            </a:r>
          </a:p>
          <a:p>
            <a:pPr marL="578358" lvl="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Провести анализ соответствия исследовательских данных.</a:t>
            </a:r>
          </a:p>
          <a:p>
            <a:pPr marL="578358" lvl="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Составить график жизни по дате рождения</a:t>
            </a:r>
          </a:p>
          <a:p>
            <a:pPr marL="578358" lvl="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Сделать выводы 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thienycorp.vn/wp-content/uploads/2017/10/dinh-huo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24445">
            <a:off x="5316242" y="3655632"/>
            <a:ext cx="3798553" cy="41078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Гипотеза</a:t>
            </a:r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892480" cy="511256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Оказывает ли влияние дата рождения на характер человека и ход его жизни ?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r>
              <a:rPr lang="ru-RU" sz="3200" dirty="0" smtClean="0">
                <a:solidFill>
                  <a:schemeClr val="tx1"/>
                </a:solidFill>
              </a:rPr>
              <a:t>Числа в дате рождения, квадрат Пифагора, график Жизни 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3200" dirty="0" smtClean="0">
                <a:solidFill>
                  <a:schemeClr val="tx1"/>
                </a:solidFill>
              </a:rPr>
              <a:t>Квадрат Пифагора, график Жизни 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dirty="0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2348880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>
              <a:spcBef>
                <a:spcPct val="0"/>
              </a:spcBef>
            </a:pPr>
            <a:r>
              <a:rPr lang="ru-RU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 исследования: </a:t>
            </a:r>
            <a:endParaRPr lang="ru-RU" sz="44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436510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>
              <a:spcBef>
                <a:spcPct val="0"/>
              </a:spcBef>
            </a:pPr>
            <a:r>
              <a:rPr lang="ru-RU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 исследования: </a:t>
            </a:r>
            <a:endParaRPr lang="ru-RU" sz="44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https://liveopencart.ru/image/data/products/b7827f5049384b1bdcd7c18eaa5c9681-on-site-search-tips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64693">
            <a:off x="5796136" y="3501008"/>
            <a:ext cx="4091608" cy="40916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rmAutofit/>
          </a:bodyPr>
          <a:lstStyle/>
          <a:p>
            <a:r>
              <a:rPr lang="ru-RU" dirty="0" smtClean="0"/>
              <a:t>В ходе работы были использованы следующие </a:t>
            </a:r>
            <a:r>
              <a:rPr lang="ru-RU" b="1" dirty="0" smtClean="0"/>
              <a:t>методы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11256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marL="578358" indent="-514350"/>
            <a:r>
              <a:rPr lang="ru-RU" sz="2800" b="1" dirty="0" smtClean="0">
                <a:solidFill>
                  <a:schemeClr val="tx1"/>
                </a:solidFill>
              </a:rPr>
              <a:t>Поисковый</a:t>
            </a:r>
            <a:r>
              <a:rPr lang="ru-RU" sz="2800" dirty="0" smtClean="0">
                <a:solidFill>
                  <a:schemeClr val="tx1"/>
                </a:solidFill>
              </a:rPr>
              <a:t> метод (использование справочной и учебной литературы, а также информационных ресурсов глобальной сети Интернет)</a:t>
            </a:r>
          </a:p>
          <a:p>
            <a:pPr marL="578358" indent="-514350"/>
            <a:r>
              <a:rPr lang="ru-RU" sz="2800" b="1" dirty="0" smtClean="0">
                <a:solidFill>
                  <a:schemeClr val="tx1"/>
                </a:solidFill>
              </a:rPr>
              <a:t>Практический</a:t>
            </a:r>
            <a:r>
              <a:rPr lang="ru-RU" sz="2800" dirty="0" smtClean="0">
                <a:solidFill>
                  <a:schemeClr val="tx1"/>
                </a:solidFill>
              </a:rPr>
              <a:t> метод (составление квадрата Пифагора, составление Графика Жизни)</a:t>
            </a:r>
          </a:p>
          <a:p>
            <a:pPr marL="578358" indent="-514350"/>
            <a:r>
              <a:rPr lang="ru-RU" sz="2800" b="1" dirty="0" smtClean="0">
                <a:solidFill>
                  <a:schemeClr val="tx1"/>
                </a:solidFill>
              </a:rPr>
              <a:t>Исследовательский</a:t>
            </a:r>
            <a:r>
              <a:rPr lang="ru-RU" sz="2800" dirty="0" smtClean="0">
                <a:solidFill>
                  <a:schemeClr val="tx1"/>
                </a:solidFill>
              </a:rPr>
              <a:t> метод (составление психологического портрета личности по квадрату Пифагора, составление Графика Жизни)</a:t>
            </a:r>
          </a:p>
          <a:p>
            <a:pPr marL="578358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80728"/>
          </a:xfrm>
        </p:spPr>
        <p:txBody>
          <a:bodyPr>
            <a:normAutofit/>
          </a:bodyPr>
          <a:lstStyle/>
          <a:p>
            <a:r>
              <a:rPr lang="ru-RU" b="1" dirty="0" smtClean="0"/>
              <a:t>История: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764704"/>
            <a:ext cx="7668344" cy="3456384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dirty="0">
                <a:solidFill>
                  <a:schemeClr val="tx1"/>
                </a:solidFill>
              </a:rPr>
              <a:t>Н</a:t>
            </a:r>
            <a:r>
              <a:rPr lang="ru-RU" sz="2800" dirty="0" smtClean="0">
                <a:solidFill>
                  <a:schemeClr val="tx1"/>
                </a:solidFill>
              </a:rPr>
              <a:t>умерология,  занимается изучением влияния любых чисел на нашу жизнь.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Нумерология</a:t>
            </a:r>
            <a:r>
              <a:rPr lang="ru-RU" sz="2800" dirty="0" smtClean="0">
                <a:solidFill>
                  <a:schemeClr val="tx1"/>
                </a:solidFill>
              </a:rPr>
              <a:t> - мистика (или магия) чисел, которая утверждает, что цифры даются судьбой неслучайно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5604" name="Picture 4" descr="https://goroskope.net/wp-content/uploads/2017/12/jan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284984"/>
            <a:ext cx="6480720" cy="3392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388424" cy="1052736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Квадрат Пифагора</a:t>
            </a:r>
            <a:endParaRPr lang="ru-RU" sz="4000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391472" y="908720"/>
            <a:ext cx="4752528" cy="46805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Квадрат Пифагора</a:t>
            </a:r>
            <a:r>
              <a:rPr lang="ru-RU" sz="2800" dirty="0" smtClean="0">
                <a:solidFill>
                  <a:schemeClr val="tx1"/>
                </a:solidFill>
              </a:rPr>
              <a:t> - это отдельное направление нумерологии. Пифагор взял за основу знания о числах от египетских жрецов и применил к ним математический аспект, основанный на гармонии квадрата.</a:t>
            </a:r>
          </a:p>
        </p:txBody>
      </p:sp>
      <p:pic>
        <p:nvPicPr>
          <p:cNvPr id="24578" name="Picture 2" descr="https://vivareit.ru/wp-content/uploads/2015/02/Pifag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180" y="927744"/>
            <a:ext cx="4266647" cy="57416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Другая 4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461</TotalTime>
  <Words>685</Words>
  <Application>Microsoft Office PowerPoint</Application>
  <PresentationFormat>Экран (4:3)</PresentationFormat>
  <Paragraphs>227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Аспект</vt:lpstr>
      <vt:lpstr> Магический  Квадрат Пифагора. График Жизни.   </vt:lpstr>
      <vt:lpstr> «В дни моей юности я в свободное время развлекался тем, что составлял… магические квадраты»</vt:lpstr>
      <vt:lpstr>Актуальность: </vt:lpstr>
      <vt:lpstr>Цель работы</vt:lpstr>
      <vt:lpstr>Задачи:</vt:lpstr>
      <vt:lpstr>Гипотеза: </vt:lpstr>
      <vt:lpstr>В ходе работы были использованы следующие методы</vt:lpstr>
      <vt:lpstr>История:</vt:lpstr>
      <vt:lpstr>Квадрат Пифагора</vt:lpstr>
      <vt:lpstr>Слайд 10</vt:lpstr>
      <vt:lpstr>Расчет Квадрата </vt:lpstr>
      <vt:lpstr>Расчет Квадрата</vt:lpstr>
      <vt:lpstr>Расчет Квадрата</vt:lpstr>
      <vt:lpstr>Расчет Квадрата</vt:lpstr>
      <vt:lpstr>Расчет по горизонталям, вертикалям и диагоналям </vt:lpstr>
      <vt:lpstr>Исследование: </vt:lpstr>
      <vt:lpstr>Характер</vt:lpstr>
      <vt:lpstr>Энергия</vt:lpstr>
      <vt:lpstr>Наука. Творчество</vt:lpstr>
      <vt:lpstr>Здоровье</vt:lpstr>
      <vt:lpstr>Интуиция </vt:lpstr>
      <vt:lpstr>Физический труд </vt:lpstr>
      <vt:lpstr>Талант. Удача </vt:lpstr>
      <vt:lpstr>Ответственность </vt:lpstr>
      <vt:lpstr>Ум. Интеллект</vt:lpstr>
      <vt:lpstr>График жизни</vt:lpstr>
      <vt:lpstr>Вычисление универсального кода: </vt:lpstr>
      <vt:lpstr>Строительство графика жизни: </vt:lpstr>
      <vt:lpstr>Слайд 29</vt:lpstr>
      <vt:lpstr>Выводы:</vt:lpstr>
      <vt:lpstr>Спасибо за внимание!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по теме: «Квадрат Пифагора»   </dc:title>
  <dc:creator>дексп</dc:creator>
  <cp:lastModifiedBy>дексп</cp:lastModifiedBy>
  <cp:revision>63</cp:revision>
  <dcterms:created xsi:type="dcterms:W3CDTF">2019-03-03T05:04:48Z</dcterms:created>
  <dcterms:modified xsi:type="dcterms:W3CDTF">2019-03-20T08:46:33Z</dcterms:modified>
</cp:coreProperties>
</file>