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2" r:id="rId1"/>
  </p:sldMasterIdLst>
  <p:notesMasterIdLst>
    <p:notesMasterId r:id="rId15"/>
  </p:notesMasterIdLst>
  <p:sldIdLst>
    <p:sldId id="299" r:id="rId2"/>
    <p:sldId id="274" r:id="rId3"/>
    <p:sldId id="300" r:id="rId4"/>
    <p:sldId id="282" r:id="rId5"/>
    <p:sldId id="283" r:id="rId6"/>
    <p:sldId id="304" r:id="rId7"/>
    <p:sldId id="288" r:id="rId8"/>
    <p:sldId id="292" r:id="rId9"/>
    <p:sldId id="293" r:id="rId10"/>
    <p:sldId id="295" r:id="rId11"/>
    <p:sldId id="296" r:id="rId12"/>
    <p:sldId id="298" r:id="rId13"/>
    <p:sldId id="302" r:id="rId14"/>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F020"/>
    <a:srgbClr val="63A50B"/>
    <a:srgbClr val="35AA06"/>
    <a:srgbClr val="FCA2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04" autoAdjust="0"/>
    <p:restoredTop sz="93190" autoAdjust="0"/>
  </p:normalViewPr>
  <p:slideViewPr>
    <p:cSldViewPr>
      <p:cViewPr>
        <p:scale>
          <a:sx n="84" d="100"/>
          <a:sy n="84" d="100"/>
        </p:scale>
        <p:origin x="-129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 xmlns:a16="http://schemas.microsoft.com/office/drawing/2014/main" id="{A6B495C0-240F-4FC2-AED8-1F860A4D98A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ru-RU"/>
          </a:p>
        </p:txBody>
      </p:sp>
      <p:sp>
        <p:nvSpPr>
          <p:cNvPr id="3" name="Дата 2">
            <a:extLst>
              <a:ext uri="{FF2B5EF4-FFF2-40B4-BE49-F238E27FC236}">
                <a16:creationId xmlns="" xmlns:a16="http://schemas.microsoft.com/office/drawing/2014/main" id="{A9E5C52B-FE1D-44A1-9520-E092153A507B}"/>
              </a:ext>
            </a:extLst>
          </p:cNvPr>
          <p:cNvSpPr>
            <a:spLocks noGrp="1"/>
          </p:cNvSpPr>
          <p:nvPr>
            <p:ph type="dt" idx="1"/>
          </p:nvPr>
        </p:nvSpPr>
        <p:spPr>
          <a:xfrm>
            <a:off x="3884614"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3E55EF38-477D-4415-A52E-FC5BBBABE0A5}" type="datetimeFigureOut">
              <a:rPr lang="ru-RU"/>
              <a:pPr>
                <a:defRPr/>
              </a:pPr>
              <a:t>17.11.2020</a:t>
            </a:fld>
            <a:endParaRPr lang="ru-RU"/>
          </a:p>
        </p:txBody>
      </p:sp>
      <p:sp>
        <p:nvSpPr>
          <p:cNvPr id="4" name="Образ слайда 3">
            <a:extLst>
              <a:ext uri="{FF2B5EF4-FFF2-40B4-BE49-F238E27FC236}">
                <a16:creationId xmlns="" xmlns:a16="http://schemas.microsoft.com/office/drawing/2014/main" id="{C43A68A4-2A79-4C99-A300-6C885EE2905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a:extLst>
              <a:ext uri="{FF2B5EF4-FFF2-40B4-BE49-F238E27FC236}">
                <a16:creationId xmlns="" xmlns:a16="http://schemas.microsoft.com/office/drawing/2014/main" id="{4A0EAC05-0CD6-4D2E-8202-3374FD5737A6}"/>
              </a:ext>
            </a:extLst>
          </p:cNvPr>
          <p:cNvSpPr>
            <a:spLocks noGrp="1"/>
          </p:cNvSpPr>
          <p:nvPr>
            <p:ph type="body" sz="quarter" idx="3"/>
          </p:nvPr>
        </p:nvSpPr>
        <p:spPr>
          <a:xfrm>
            <a:off x="685801" y="4343400"/>
            <a:ext cx="5486400" cy="4114800"/>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a:extLst>
              <a:ext uri="{FF2B5EF4-FFF2-40B4-BE49-F238E27FC236}">
                <a16:creationId xmlns="" xmlns:a16="http://schemas.microsoft.com/office/drawing/2014/main" id="{2A0C4B18-B6F4-4CA3-91AC-21C94812F7D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ru-RU"/>
          </a:p>
        </p:txBody>
      </p:sp>
      <p:sp>
        <p:nvSpPr>
          <p:cNvPr id="7" name="Номер слайда 6">
            <a:extLst>
              <a:ext uri="{FF2B5EF4-FFF2-40B4-BE49-F238E27FC236}">
                <a16:creationId xmlns="" xmlns:a16="http://schemas.microsoft.com/office/drawing/2014/main" id="{3E1D7883-1D94-4B42-A015-753634F030B0}"/>
              </a:ext>
            </a:extLst>
          </p:cNvPr>
          <p:cNvSpPr>
            <a:spLocks noGrp="1"/>
          </p:cNvSpPr>
          <p:nvPr>
            <p:ph type="sldNum" sz="quarter" idx="5"/>
          </p:nvPr>
        </p:nvSpPr>
        <p:spPr>
          <a:xfrm>
            <a:off x="3884614"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549A093-8218-4AAA-9576-5C22B1CDF59F}" type="slidenum">
              <a:rPr lang="ru-RU" altLang="ru-RU"/>
              <a:pPr/>
              <a:t>‹#›</a:t>
            </a:fld>
            <a:endParaRPr lang="ru-RU" altLang="ru-RU"/>
          </a:p>
        </p:txBody>
      </p:sp>
    </p:spTree>
    <p:extLst>
      <p:ext uri="{BB962C8B-B14F-4D97-AF65-F5344CB8AC3E}">
        <p14:creationId xmlns:p14="http://schemas.microsoft.com/office/powerpoint/2010/main" val="24683254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gif"/><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gif"/><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Freeform 8">
            <a:extLst>
              <a:ext uri="{FF2B5EF4-FFF2-40B4-BE49-F238E27FC236}">
                <a16:creationId xmlns="" xmlns:a16="http://schemas.microsoft.com/office/drawing/2014/main" id="{E294F424-DF3C-4FE0-9A09-1E70FFF2D4A3}"/>
              </a:ext>
            </a:extLst>
          </p:cNvPr>
          <p:cNvSpPr>
            <a:spLocks/>
          </p:cNvSpPr>
          <p:nvPr/>
        </p:nvSpPr>
        <p:spPr bwMode="ltGray">
          <a:xfrm>
            <a:off x="0" y="0"/>
            <a:ext cx="9144000" cy="6858000"/>
          </a:xfrm>
          <a:custGeom>
            <a:avLst/>
            <a:gdLst/>
            <a:ahLst/>
            <a:cxnLst>
              <a:cxn ang="0">
                <a:pos x="1488" y="0"/>
              </a:cxn>
              <a:cxn ang="0">
                <a:pos x="564" y="617"/>
              </a:cxn>
              <a:cxn ang="0">
                <a:pos x="0" y="1734"/>
              </a:cxn>
              <a:cxn ang="0">
                <a:pos x="0" y="4320"/>
              </a:cxn>
              <a:cxn ang="0">
                <a:pos x="5760" y="4320"/>
              </a:cxn>
              <a:cxn ang="0">
                <a:pos x="5760" y="0"/>
              </a:cxn>
              <a:cxn ang="0">
                <a:pos x="1488" y="0"/>
              </a:cxn>
            </a:cxnLst>
            <a:rect l="0" t="0" r="r" b="b"/>
            <a:pathLst>
              <a:path w="5760" h="4320">
                <a:moveTo>
                  <a:pt x="1488" y="0"/>
                </a:moveTo>
                <a:cubicBezTo>
                  <a:pt x="1093" y="94"/>
                  <a:pt x="670" y="476"/>
                  <a:pt x="564" y="617"/>
                </a:cubicBezTo>
                <a:cubicBezTo>
                  <a:pt x="458" y="758"/>
                  <a:pt x="94" y="1117"/>
                  <a:pt x="0" y="1734"/>
                </a:cubicBezTo>
                <a:lnTo>
                  <a:pt x="0" y="4320"/>
                </a:lnTo>
                <a:lnTo>
                  <a:pt x="5760" y="4320"/>
                </a:lnTo>
                <a:lnTo>
                  <a:pt x="5760" y="0"/>
                </a:lnTo>
                <a:lnTo>
                  <a:pt x="1488" y="0"/>
                </a:lnTo>
                <a:close/>
              </a:path>
            </a:pathLst>
          </a:custGeom>
          <a:gradFill rotWithShape="1">
            <a:gsLst>
              <a:gs pos="0">
                <a:schemeClr val="accent1">
                  <a:alpha val="39000"/>
                </a:schemeClr>
              </a:gs>
              <a:gs pos="100000">
                <a:schemeClr val="accent1">
                  <a:gamma/>
                  <a:tint val="0"/>
                  <a:invGamma/>
                </a:schemeClr>
              </a:gs>
            </a:gsLst>
            <a:lin ang="2700000" scaled="1"/>
          </a:gradFill>
          <a:ln w="9525">
            <a:noFill/>
            <a:round/>
            <a:headEnd/>
            <a:tailEnd/>
          </a:ln>
          <a:effectLst/>
        </p:spPr>
        <p:txBody>
          <a:bodyPr/>
          <a:lstStyle/>
          <a:p>
            <a:pPr eaLnBrk="1" fontAlgn="auto" hangingPunct="1">
              <a:spcBef>
                <a:spcPts val="0"/>
              </a:spcBef>
              <a:spcAft>
                <a:spcPts val="0"/>
              </a:spcAft>
              <a:defRPr/>
            </a:pPr>
            <a:endParaRPr lang="ru-RU">
              <a:latin typeface="+mn-lt"/>
            </a:endParaRPr>
          </a:p>
        </p:txBody>
      </p:sp>
      <p:grpSp>
        <p:nvGrpSpPr>
          <p:cNvPr id="5" name="Group 46">
            <a:extLst>
              <a:ext uri="{FF2B5EF4-FFF2-40B4-BE49-F238E27FC236}">
                <a16:creationId xmlns="" xmlns:a16="http://schemas.microsoft.com/office/drawing/2014/main" id="{A641AB34-FFF2-4203-90E9-7D21138787E5}"/>
              </a:ext>
            </a:extLst>
          </p:cNvPr>
          <p:cNvGrpSpPr>
            <a:grpSpLocks/>
          </p:cNvGrpSpPr>
          <p:nvPr/>
        </p:nvGrpSpPr>
        <p:grpSpPr bwMode="auto">
          <a:xfrm rot="10800000">
            <a:off x="0" y="3657600"/>
            <a:ext cx="9144000" cy="3200400"/>
            <a:chOff x="0" y="0"/>
            <a:chExt cx="5760" cy="2016"/>
          </a:xfrm>
        </p:grpSpPr>
        <p:pic>
          <p:nvPicPr>
            <p:cNvPr id="6" name="Picture 47" descr="7">
              <a:extLst>
                <a:ext uri="{FF2B5EF4-FFF2-40B4-BE49-F238E27FC236}">
                  <a16:creationId xmlns="" xmlns:a16="http://schemas.microsoft.com/office/drawing/2014/main" id="{6354D065-B335-4E20-880A-A77652A80E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8" descr="04">
              <a:extLst>
                <a:ext uri="{FF2B5EF4-FFF2-40B4-BE49-F238E27FC236}">
                  <a16:creationId xmlns="" xmlns:a16="http://schemas.microsoft.com/office/drawing/2014/main" id="{97C2E609-C6BD-43F7-A019-B16555FC0B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 y="0"/>
              <a:ext cx="858" cy="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10" descr="123">
            <a:extLst>
              <a:ext uri="{FF2B5EF4-FFF2-40B4-BE49-F238E27FC236}">
                <a16:creationId xmlns="" xmlns:a16="http://schemas.microsoft.com/office/drawing/2014/main" id="{75E72357-7731-452C-AE11-DE27D50A1E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152400" y="228600"/>
            <a:ext cx="1676400" cy="1163638"/>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4" descr="water_2">
            <a:extLst>
              <a:ext uri="{FF2B5EF4-FFF2-40B4-BE49-F238E27FC236}">
                <a16:creationId xmlns="" xmlns:a16="http://schemas.microsoft.com/office/drawing/2014/main" id="{CCF22ED1-BA8E-4C79-97F1-D51773C984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914400"/>
            <a:ext cx="3810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0" descr="fire14">
            <a:extLst>
              <a:ext uri="{FF2B5EF4-FFF2-40B4-BE49-F238E27FC236}">
                <a16:creationId xmlns="" xmlns:a16="http://schemas.microsoft.com/office/drawing/2014/main" id="{F2F3B34B-80E2-4EF0-B466-FE5F48132FE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7620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1" descr="B_Fly26">
            <a:extLst>
              <a:ext uri="{FF2B5EF4-FFF2-40B4-BE49-F238E27FC236}">
                <a16:creationId xmlns="" xmlns:a16="http://schemas.microsoft.com/office/drawing/2014/main" id="{1BB83A6D-1E18-4BB7-8D57-FBF9EFB7DAF7}"/>
              </a:ext>
            </a:extLst>
          </p:cNvPr>
          <p:cNvPicPr>
            <a:picLocks noChangeAspect="1" noChangeArrowheads="1" noCrop="1"/>
          </p:cNvPicPr>
          <p:nvPr/>
        </p:nvPicPr>
        <p:blipFill>
          <a:blip r:embed="rId7">
            <a:lum bright="-12000" contrast="-100000"/>
            <a:grayscl/>
            <a:extLst>
              <a:ext uri="{28A0092B-C50C-407E-A947-70E740481C1C}">
                <a14:useLocalDpi xmlns:a14="http://schemas.microsoft.com/office/drawing/2010/main" val="0"/>
              </a:ext>
            </a:extLst>
          </a:blip>
          <a:srcRect/>
          <a:stretch>
            <a:fillRect/>
          </a:stretch>
        </p:blipFill>
        <p:spPr bwMode="auto">
          <a:xfrm>
            <a:off x="609600" y="449263"/>
            <a:ext cx="990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2" descr="B_Fly26">
            <a:extLst>
              <a:ext uri="{FF2B5EF4-FFF2-40B4-BE49-F238E27FC236}">
                <a16:creationId xmlns="" xmlns:a16="http://schemas.microsoft.com/office/drawing/2014/main" id="{FDA524E1-F69F-4DD7-B98D-A3857AA85748}"/>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81000"/>
            <a:ext cx="990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3" descr="bupestrid beetle 5">
            <a:extLst>
              <a:ext uri="{FF2B5EF4-FFF2-40B4-BE49-F238E27FC236}">
                <a16:creationId xmlns="" xmlns:a16="http://schemas.microsoft.com/office/drawing/2014/main" id="{DBA1B6C6-9D45-40A5-AF0C-6F0164F255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7600" y="6259513"/>
            <a:ext cx="838200" cy="322262"/>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5" descr="WB01292_">
            <a:extLst>
              <a:ext uri="{FF2B5EF4-FFF2-40B4-BE49-F238E27FC236}">
                <a16:creationId xmlns="" xmlns:a16="http://schemas.microsoft.com/office/drawing/2014/main" id="{E6379D01-D5C4-4DD0-9A51-E3F6131EE6B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5105400"/>
            <a:ext cx="400050" cy="400050"/>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1" name="Rectangle 41"/>
          <p:cNvSpPr>
            <a:spLocks noGrp="1" noChangeArrowheads="1"/>
          </p:cNvSpPr>
          <p:nvPr>
            <p:ph type="ctrTitle" sz="quarter"/>
          </p:nvPr>
        </p:nvSpPr>
        <p:spPr>
          <a:xfrm>
            <a:off x="685800" y="2130425"/>
            <a:ext cx="7772400" cy="1470025"/>
          </a:xfrm>
        </p:spPr>
        <p:txBody>
          <a:bodyPr/>
          <a:lstStyle>
            <a:lvl1pPr>
              <a:defRPr/>
            </a:lvl1pPr>
          </a:lstStyle>
          <a:p>
            <a:r>
              <a:rPr lang="ru-RU"/>
              <a:t>Образец заголовка</a:t>
            </a:r>
          </a:p>
        </p:txBody>
      </p:sp>
      <p:sp>
        <p:nvSpPr>
          <p:cNvPr id="5162" name="Rectangle 42"/>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ru-RU"/>
              <a:t>Образец подзаголовка</a:t>
            </a:r>
          </a:p>
        </p:txBody>
      </p:sp>
      <p:sp>
        <p:nvSpPr>
          <p:cNvPr id="15" name="Rectangle 43">
            <a:extLst>
              <a:ext uri="{FF2B5EF4-FFF2-40B4-BE49-F238E27FC236}">
                <a16:creationId xmlns="" xmlns:a16="http://schemas.microsoft.com/office/drawing/2014/main" id="{2D3FFC67-2ED5-4E8E-8717-03BACF2EFE63}"/>
              </a:ext>
            </a:extLst>
          </p:cNvPr>
          <p:cNvSpPr>
            <a:spLocks noGrp="1" noChangeArrowheads="1"/>
          </p:cNvSpPr>
          <p:nvPr>
            <p:ph type="dt" sz="quarter" idx="10"/>
          </p:nvPr>
        </p:nvSpPr>
        <p:spPr/>
        <p:txBody>
          <a:bodyPr/>
          <a:lstStyle>
            <a:lvl1pPr>
              <a:defRPr/>
            </a:lvl1pPr>
          </a:lstStyle>
          <a:p>
            <a:pPr>
              <a:defRPr/>
            </a:pPr>
            <a:endParaRPr lang="ru-RU"/>
          </a:p>
        </p:txBody>
      </p:sp>
      <p:sp>
        <p:nvSpPr>
          <p:cNvPr id="16" name="Rectangle 44">
            <a:extLst>
              <a:ext uri="{FF2B5EF4-FFF2-40B4-BE49-F238E27FC236}">
                <a16:creationId xmlns="" xmlns:a16="http://schemas.microsoft.com/office/drawing/2014/main" id="{1593371D-7E32-4635-AD43-305650856E8F}"/>
              </a:ext>
            </a:extLst>
          </p:cNvPr>
          <p:cNvSpPr>
            <a:spLocks noGrp="1" noChangeArrowheads="1"/>
          </p:cNvSpPr>
          <p:nvPr>
            <p:ph type="ftr" sz="quarter" idx="11"/>
          </p:nvPr>
        </p:nvSpPr>
        <p:spPr/>
        <p:txBody>
          <a:bodyPr/>
          <a:lstStyle>
            <a:lvl1pPr>
              <a:defRPr/>
            </a:lvl1pPr>
          </a:lstStyle>
          <a:p>
            <a:pPr>
              <a:defRPr/>
            </a:pPr>
            <a:endParaRPr lang="ru-RU"/>
          </a:p>
        </p:txBody>
      </p:sp>
      <p:sp>
        <p:nvSpPr>
          <p:cNvPr id="17" name="Rectangle 45">
            <a:extLst>
              <a:ext uri="{FF2B5EF4-FFF2-40B4-BE49-F238E27FC236}">
                <a16:creationId xmlns="" xmlns:a16="http://schemas.microsoft.com/office/drawing/2014/main" id="{06D99A7E-F500-4F43-A5B4-425E8083B2FB}"/>
              </a:ext>
            </a:extLst>
          </p:cNvPr>
          <p:cNvSpPr>
            <a:spLocks noGrp="1" noChangeArrowheads="1"/>
          </p:cNvSpPr>
          <p:nvPr>
            <p:ph type="sldNum" sz="quarter" idx="12"/>
          </p:nvPr>
        </p:nvSpPr>
        <p:spPr/>
        <p:txBody>
          <a:bodyPr/>
          <a:lstStyle>
            <a:lvl1pPr>
              <a:defRPr/>
            </a:lvl1pPr>
          </a:lstStyle>
          <a:p>
            <a:fld id="{2D60D79E-9955-41B5-9717-DA3AA4EFA886}" type="slidenum">
              <a:rPr lang="ru-RU" altLang="ru-RU"/>
              <a:pPr/>
              <a:t>‹#›</a:t>
            </a:fld>
            <a:endParaRPr lang="ru-RU" altLang="ru-RU"/>
          </a:p>
        </p:txBody>
      </p:sp>
    </p:spTree>
    <p:extLst>
      <p:ext uri="{BB962C8B-B14F-4D97-AF65-F5344CB8AC3E}">
        <p14:creationId xmlns:p14="http://schemas.microsoft.com/office/powerpoint/2010/main" val="3617933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 xmlns:a16="http://schemas.microsoft.com/office/drawing/2014/main" id="{A62C4FB8-7D80-46B4-A9C1-32563BDC95BC}"/>
              </a:ext>
            </a:extLst>
          </p:cNvPr>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a:extLst>
              <a:ext uri="{FF2B5EF4-FFF2-40B4-BE49-F238E27FC236}">
                <a16:creationId xmlns="" xmlns:a16="http://schemas.microsoft.com/office/drawing/2014/main" id="{F44BE080-3F5D-4859-A492-DC2F07E01A5D}"/>
              </a:ext>
            </a:extLst>
          </p:cNvPr>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a:extLst>
              <a:ext uri="{FF2B5EF4-FFF2-40B4-BE49-F238E27FC236}">
                <a16:creationId xmlns="" xmlns:a16="http://schemas.microsoft.com/office/drawing/2014/main" id="{EA9B22D5-07B5-4A37-B570-76EE4D9BED45}"/>
              </a:ext>
            </a:extLst>
          </p:cNvPr>
          <p:cNvSpPr>
            <a:spLocks noGrp="1" noChangeArrowheads="1"/>
          </p:cNvSpPr>
          <p:nvPr>
            <p:ph type="sldNum" sz="quarter" idx="12"/>
          </p:nvPr>
        </p:nvSpPr>
        <p:spPr>
          <a:ln/>
        </p:spPr>
        <p:txBody>
          <a:bodyPr/>
          <a:lstStyle>
            <a:lvl1pPr>
              <a:defRPr/>
            </a:lvl1pPr>
          </a:lstStyle>
          <a:p>
            <a:fld id="{1082D708-7DCE-4ACF-B16A-D85BC8E9BDB2}" type="slidenum">
              <a:rPr lang="ru-RU" altLang="en-US"/>
              <a:pPr/>
              <a:t>‹#›</a:t>
            </a:fld>
            <a:endParaRPr lang="ru-RU" altLang="en-US"/>
          </a:p>
        </p:txBody>
      </p:sp>
    </p:spTree>
    <p:extLst>
      <p:ext uri="{BB962C8B-B14F-4D97-AF65-F5344CB8AC3E}">
        <p14:creationId xmlns:p14="http://schemas.microsoft.com/office/powerpoint/2010/main" val="4074528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 xmlns:a16="http://schemas.microsoft.com/office/drawing/2014/main" id="{B12786B8-229E-43F8-9E5B-792045DDD5D6}"/>
              </a:ext>
            </a:extLst>
          </p:cNvPr>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a:extLst>
              <a:ext uri="{FF2B5EF4-FFF2-40B4-BE49-F238E27FC236}">
                <a16:creationId xmlns="" xmlns:a16="http://schemas.microsoft.com/office/drawing/2014/main" id="{C38EA6B6-DF6D-4D2D-AC8A-95183AAA9091}"/>
              </a:ext>
            </a:extLst>
          </p:cNvPr>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a:extLst>
              <a:ext uri="{FF2B5EF4-FFF2-40B4-BE49-F238E27FC236}">
                <a16:creationId xmlns="" xmlns:a16="http://schemas.microsoft.com/office/drawing/2014/main" id="{2824A959-F2BC-475B-8E5D-01A4E24B46EB}"/>
              </a:ext>
            </a:extLst>
          </p:cNvPr>
          <p:cNvSpPr>
            <a:spLocks noGrp="1" noChangeArrowheads="1"/>
          </p:cNvSpPr>
          <p:nvPr>
            <p:ph type="sldNum" sz="quarter" idx="12"/>
          </p:nvPr>
        </p:nvSpPr>
        <p:spPr>
          <a:ln/>
        </p:spPr>
        <p:txBody>
          <a:bodyPr/>
          <a:lstStyle>
            <a:lvl1pPr>
              <a:defRPr/>
            </a:lvl1pPr>
          </a:lstStyle>
          <a:p>
            <a:fld id="{91EA72FB-AFC4-4383-98D5-76E00931D467}" type="slidenum">
              <a:rPr lang="ru-RU" altLang="en-US"/>
              <a:pPr/>
              <a:t>‹#›</a:t>
            </a:fld>
            <a:endParaRPr lang="ru-RU" altLang="en-US"/>
          </a:p>
        </p:txBody>
      </p:sp>
    </p:spTree>
    <p:extLst>
      <p:ext uri="{BB962C8B-B14F-4D97-AF65-F5344CB8AC3E}">
        <p14:creationId xmlns:p14="http://schemas.microsoft.com/office/powerpoint/2010/main" val="2308457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 xmlns:a16="http://schemas.microsoft.com/office/drawing/2014/main" id="{4B2D9AD5-3989-4629-9F81-02956EB5C980}"/>
              </a:ext>
            </a:extLst>
          </p:cNvPr>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a:extLst>
              <a:ext uri="{FF2B5EF4-FFF2-40B4-BE49-F238E27FC236}">
                <a16:creationId xmlns="" xmlns:a16="http://schemas.microsoft.com/office/drawing/2014/main" id="{E7DEA308-7E2A-489F-AFFC-27A3126B2B7F}"/>
              </a:ext>
            </a:extLst>
          </p:cNvPr>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a:extLst>
              <a:ext uri="{FF2B5EF4-FFF2-40B4-BE49-F238E27FC236}">
                <a16:creationId xmlns="" xmlns:a16="http://schemas.microsoft.com/office/drawing/2014/main" id="{3FFB298B-BB8A-45DD-84ED-C85F1BB1B9C2}"/>
              </a:ext>
            </a:extLst>
          </p:cNvPr>
          <p:cNvSpPr>
            <a:spLocks noGrp="1" noChangeArrowheads="1"/>
          </p:cNvSpPr>
          <p:nvPr>
            <p:ph type="sldNum" sz="quarter" idx="12"/>
          </p:nvPr>
        </p:nvSpPr>
        <p:spPr>
          <a:ln/>
        </p:spPr>
        <p:txBody>
          <a:bodyPr/>
          <a:lstStyle>
            <a:lvl1pPr>
              <a:defRPr/>
            </a:lvl1pPr>
          </a:lstStyle>
          <a:p>
            <a:fld id="{0F8F027A-0195-4F1F-ADF9-CE37FFD7A865}" type="slidenum">
              <a:rPr lang="ru-RU" altLang="en-US"/>
              <a:pPr/>
              <a:t>‹#›</a:t>
            </a:fld>
            <a:endParaRPr lang="ru-RU" altLang="en-US"/>
          </a:p>
        </p:txBody>
      </p:sp>
    </p:spTree>
    <p:extLst>
      <p:ext uri="{BB962C8B-B14F-4D97-AF65-F5344CB8AC3E}">
        <p14:creationId xmlns:p14="http://schemas.microsoft.com/office/powerpoint/2010/main" val="3294880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a:extLst>
              <a:ext uri="{FF2B5EF4-FFF2-40B4-BE49-F238E27FC236}">
                <a16:creationId xmlns="" xmlns:a16="http://schemas.microsoft.com/office/drawing/2014/main" id="{AE0A999E-AA03-4AA5-B77E-CF255DE86FE9}"/>
              </a:ext>
            </a:extLst>
          </p:cNvPr>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a:extLst>
              <a:ext uri="{FF2B5EF4-FFF2-40B4-BE49-F238E27FC236}">
                <a16:creationId xmlns="" xmlns:a16="http://schemas.microsoft.com/office/drawing/2014/main" id="{1F19980A-50EC-4360-91C2-A8277EF4FD28}"/>
              </a:ext>
            </a:extLst>
          </p:cNvPr>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a:extLst>
              <a:ext uri="{FF2B5EF4-FFF2-40B4-BE49-F238E27FC236}">
                <a16:creationId xmlns="" xmlns:a16="http://schemas.microsoft.com/office/drawing/2014/main" id="{41F9E716-0DB0-40B9-92F6-62AB7D38BA1A}"/>
              </a:ext>
            </a:extLst>
          </p:cNvPr>
          <p:cNvSpPr>
            <a:spLocks noGrp="1" noChangeArrowheads="1"/>
          </p:cNvSpPr>
          <p:nvPr>
            <p:ph type="sldNum" sz="quarter" idx="12"/>
          </p:nvPr>
        </p:nvSpPr>
        <p:spPr>
          <a:ln/>
        </p:spPr>
        <p:txBody>
          <a:bodyPr/>
          <a:lstStyle>
            <a:lvl1pPr>
              <a:defRPr/>
            </a:lvl1pPr>
          </a:lstStyle>
          <a:p>
            <a:fld id="{073DD0E5-75BD-453A-9AD1-40E6C41058FB}" type="slidenum">
              <a:rPr lang="ru-RU" altLang="en-US"/>
              <a:pPr/>
              <a:t>‹#›</a:t>
            </a:fld>
            <a:endParaRPr lang="ru-RU" altLang="en-US"/>
          </a:p>
        </p:txBody>
      </p:sp>
    </p:spTree>
    <p:extLst>
      <p:ext uri="{BB962C8B-B14F-4D97-AF65-F5344CB8AC3E}">
        <p14:creationId xmlns:p14="http://schemas.microsoft.com/office/powerpoint/2010/main" val="3519953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 xmlns:a16="http://schemas.microsoft.com/office/drawing/2014/main" id="{DE7B893B-111E-44A9-BD15-D13C1D115B69}"/>
              </a:ext>
            </a:extLst>
          </p:cNvPr>
          <p:cNvSpPr>
            <a:spLocks noGrp="1" noChangeArrowheads="1"/>
          </p:cNvSpPr>
          <p:nvPr>
            <p:ph type="dt" sz="half" idx="10"/>
          </p:nvPr>
        </p:nvSpPr>
        <p:spPr>
          <a:ln/>
        </p:spPr>
        <p:txBody>
          <a:bodyPr/>
          <a:lstStyle>
            <a:lvl1pPr>
              <a:defRPr/>
            </a:lvl1pPr>
          </a:lstStyle>
          <a:p>
            <a:pPr>
              <a:defRPr/>
            </a:pPr>
            <a:endParaRPr lang="ru-RU" altLang="en-US"/>
          </a:p>
        </p:txBody>
      </p:sp>
      <p:sp>
        <p:nvSpPr>
          <p:cNvPr id="6" name="Rectangle 5">
            <a:extLst>
              <a:ext uri="{FF2B5EF4-FFF2-40B4-BE49-F238E27FC236}">
                <a16:creationId xmlns="" xmlns:a16="http://schemas.microsoft.com/office/drawing/2014/main" id="{63CF823B-29A6-4E46-9017-AE4D4E99EA8F}"/>
              </a:ext>
            </a:extLst>
          </p:cNvPr>
          <p:cNvSpPr>
            <a:spLocks noGrp="1" noChangeArrowheads="1"/>
          </p:cNvSpPr>
          <p:nvPr>
            <p:ph type="ftr" sz="quarter" idx="11"/>
          </p:nvPr>
        </p:nvSpPr>
        <p:spPr>
          <a:ln/>
        </p:spPr>
        <p:txBody>
          <a:bodyPr/>
          <a:lstStyle>
            <a:lvl1pPr>
              <a:defRPr/>
            </a:lvl1pPr>
          </a:lstStyle>
          <a:p>
            <a:pPr>
              <a:defRPr/>
            </a:pPr>
            <a:endParaRPr lang="ru-RU" altLang="en-US"/>
          </a:p>
        </p:txBody>
      </p:sp>
      <p:sp>
        <p:nvSpPr>
          <p:cNvPr id="7" name="Rectangle 6">
            <a:extLst>
              <a:ext uri="{FF2B5EF4-FFF2-40B4-BE49-F238E27FC236}">
                <a16:creationId xmlns="" xmlns:a16="http://schemas.microsoft.com/office/drawing/2014/main" id="{74940609-7C99-4A67-808D-094CFD2DD83B}"/>
              </a:ext>
            </a:extLst>
          </p:cNvPr>
          <p:cNvSpPr>
            <a:spLocks noGrp="1" noChangeArrowheads="1"/>
          </p:cNvSpPr>
          <p:nvPr>
            <p:ph type="sldNum" sz="quarter" idx="12"/>
          </p:nvPr>
        </p:nvSpPr>
        <p:spPr>
          <a:ln/>
        </p:spPr>
        <p:txBody>
          <a:bodyPr/>
          <a:lstStyle>
            <a:lvl1pPr>
              <a:defRPr/>
            </a:lvl1pPr>
          </a:lstStyle>
          <a:p>
            <a:fld id="{67BA9C91-58B0-4FBE-BE4B-E0DFD7F7638A}" type="slidenum">
              <a:rPr lang="ru-RU" altLang="en-US"/>
              <a:pPr/>
              <a:t>‹#›</a:t>
            </a:fld>
            <a:endParaRPr lang="ru-RU" altLang="en-US"/>
          </a:p>
        </p:txBody>
      </p:sp>
    </p:spTree>
    <p:extLst>
      <p:ext uri="{BB962C8B-B14F-4D97-AF65-F5344CB8AC3E}">
        <p14:creationId xmlns:p14="http://schemas.microsoft.com/office/powerpoint/2010/main" val="3979500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 xmlns:a16="http://schemas.microsoft.com/office/drawing/2014/main" id="{6E6D07F8-57BA-49F1-B6D4-AB834BCA2E82}"/>
              </a:ext>
            </a:extLst>
          </p:cNvPr>
          <p:cNvSpPr>
            <a:spLocks noGrp="1" noChangeArrowheads="1"/>
          </p:cNvSpPr>
          <p:nvPr>
            <p:ph type="dt" sz="half" idx="10"/>
          </p:nvPr>
        </p:nvSpPr>
        <p:spPr>
          <a:ln/>
        </p:spPr>
        <p:txBody>
          <a:bodyPr/>
          <a:lstStyle>
            <a:lvl1pPr>
              <a:defRPr/>
            </a:lvl1pPr>
          </a:lstStyle>
          <a:p>
            <a:pPr>
              <a:defRPr/>
            </a:pPr>
            <a:endParaRPr lang="ru-RU" altLang="en-US"/>
          </a:p>
        </p:txBody>
      </p:sp>
      <p:sp>
        <p:nvSpPr>
          <p:cNvPr id="8" name="Rectangle 5">
            <a:extLst>
              <a:ext uri="{FF2B5EF4-FFF2-40B4-BE49-F238E27FC236}">
                <a16:creationId xmlns="" xmlns:a16="http://schemas.microsoft.com/office/drawing/2014/main" id="{5A082A24-D5DB-4388-A755-08568F44ABFB}"/>
              </a:ext>
            </a:extLst>
          </p:cNvPr>
          <p:cNvSpPr>
            <a:spLocks noGrp="1" noChangeArrowheads="1"/>
          </p:cNvSpPr>
          <p:nvPr>
            <p:ph type="ftr" sz="quarter" idx="11"/>
          </p:nvPr>
        </p:nvSpPr>
        <p:spPr>
          <a:ln/>
        </p:spPr>
        <p:txBody>
          <a:bodyPr/>
          <a:lstStyle>
            <a:lvl1pPr>
              <a:defRPr/>
            </a:lvl1pPr>
          </a:lstStyle>
          <a:p>
            <a:pPr>
              <a:defRPr/>
            </a:pPr>
            <a:endParaRPr lang="ru-RU" altLang="en-US"/>
          </a:p>
        </p:txBody>
      </p:sp>
      <p:sp>
        <p:nvSpPr>
          <p:cNvPr id="9" name="Rectangle 6">
            <a:extLst>
              <a:ext uri="{FF2B5EF4-FFF2-40B4-BE49-F238E27FC236}">
                <a16:creationId xmlns="" xmlns:a16="http://schemas.microsoft.com/office/drawing/2014/main" id="{FF948058-F0A7-4CDD-9048-47F5C59FB74D}"/>
              </a:ext>
            </a:extLst>
          </p:cNvPr>
          <p:cNvSpPr>
            <a:spLocks noGrp="1" noChangeArrowheads="1"/>
          </p:cNvSpPr>
          <p:nvPr>
            <p:ph type="sldNum" sz="quarter" idx="12"/>
          </p:nvPr>
        </p:nvSpPr>
        <p:spPr>
          <a:ln/>
        </p:spPr>
        <p:txBody>
          <a:bodyPr/>
          <a:lstStyle>
            <a:lvl1pPr>
              <a:defRPr/>
            </a:lvl1pPr>
          </a:lstStyle>
          <a:p>
            <a:fld id="{0E04E3F2-9936-4641-B91A-15B5F480189F}" type="slidenum">
              <a:rPr lang="ru-RU" altLang="en-US"/>
              <a:pPr/>
              <a:t>‹#›</a:t>
            </a:fld>
            <a:endParaRPr lang="ru-RU" altLang="en-US"/>
          </a:p>
        </p:txBody>
      </p:sp>
    </p:spTree>
    <p:extLst>
      <p:ext uri="{BB962C8B-B14F-4D97-AF65-F5344CB8AC3E}">
        <p14:creationId xmlns:p14="http://schemas.microsoft.com/office/powerpoint/2010/main" val="3985601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a:extLst>
              <a:ext uri="{FF2B5EF4-FFF2-40B4-BE49-F238E27FC236}">
                <a16:creationId xmlns="" xmlns:a16="http://schemas.microsoft.com/office/drawing/2014/main" id="{44C4A7DD-010E-4BCA-AC0D-765AA1D09658}"/>
              </a:ext>
            </a:extLst>
          </p:cNvPr>
          <p:cNvSpPr>
            <a:spLocks noGrp="1" noChangeArrowheads="1"/>
          </p:cNvSpPr>
          <p:nvPr>
            <p:ph type="dt" sz="half" idx="10"/>
          </p:nvPr>
        </p:nvSpPr>
        <p:spPr>
          <a:ln/>
        </p:spPr>
        <p:txBody>
          <a:bodyPr/>
          <a:lstStyle>
            <a:lvl1pPr>
              <a:defRPr/>
            </a:lvl1pPr>
          </a:lstStyle>
          <a:p>
            <a:pPr>
              <a:defRPr/>
            </a:pPr>
            <a:endParaRPr lang="ru-RU" altLang="en-US"/>
          </a:p>
        </p:txBody>
      </p:sp>
      <p:sp>
        <p:nvSpPr>
          <p:cNvPr id="4" name="Rectangle 5">
            <a:extLst>
              <a:ext uri="{FF2B5EF4-FFF2-40B4-BE49-F238E27FC236}">
                <a16:creationId xmlns="" xmlns:a16="http://schemas.microsoft.com/office/drawing/2014/main" id="{AF596D43-C291-4363-86AF-1462429C1798}"/>
              </a:ext>
            </a:extLst>
          </p:cNvPr>
          <p:cNvSpPr>
            <a:spLocks noGrp="1" noChangeArrowheads="1"/>
          </p:cNvSpPr>
          <p:nvPr>
            <p:ph type="ftr" sz="quarter" idx="11"/>
          </p:nvPr>
        </p:nvSpPr>
        <p:spPr>
          <a:ln/>
        </p:spPr>
        <p:txBody>
          <a:bodyPr/>
          <a:lstStyle>
            <a:lvl1pPr>
              <a:defRPr/>
            </a:lvl1pPr>
          </a:lstStyle>
          <a:p>
            <a:pPr>
              <a:defRPr/>
            </a:pPr>
            <a:endParaRPr lang="ru-RU" altLang="en-US"/>
          </a:p>
        </p:txBody>
      </p:sp>
      <p:sp>
        <p:nvSpPr>
          <p:cNvPr id="5" name="Rectangle 6">
            <a:extLst>
              <a:ext uri="{FF2B5EF4-FFF2-40B4-BE49-F238E27FC236}">
                <a16:creationId xmlns="" xmlns:a16="http://schemas.microsoft.com/office/drawing/2014/main" id="{E50EF203-65E3-4764-A6F4-60A6339E67B0}"/>
              </a:ext>
            </a:extLst>
          </p:cNvPr>
          <p:cNvSpPr>
            <a:spLocks noGrp="1" noChangeArrowheads="1"/>
          </p:cNvSpPr>
          <p:nvPr>
            <p:ph type="sldNum" sz="quarter" idx="12"/>
          </p:nvPr>
        </p:nvSpPr>
        <p:spPr>
          <a:ln/>
        </p:spPr>
        <p:txBody>
          <a:bodyPr/>
          <a:lstStyle>
            <a:lvl1pPr>
              <a:defRPr/>
            </a:lvl1pPr>
          </a:lstStyle>
          <a:p>
            <a:fld id="{745461E4-D45D-4395-ADD7-47F8A16C36A2}" type="slidenum">
              <a:rPr lang="ru-RU" altLang="en-US"/>
              <a:pPr/>
              <a:t>‹#›</a:t>
            </a:fld>
            <a:endParaRPr lang="ru-RU" altLang="en-US"/>
          </a:p>
        </p:txBody>
      </p:sp>
    </p:spTree>
    <p:extLst>
      <p:ext uri="{BB962C8B-B14F-4D97-AF65-F5344CB8AC3E}">
        <p14:creationId xmlns:p14="http://schemas.microsoft.com/office/powerpoint/2010/main" val="3773213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8859EAFA-6A7A-430F-85D6-02A884E08909}"/>
              </a:ext>
            </a:extLst>
          </p:cNvPr>
          <p:cNvSpPr>
            <a:spLocks noGrp="1" noChangeArrowheads="1"/>
          </p:cNvSpPr>
          <p:nvPr>
            <p:ph type="dt" sz="half" idx="10"/>
          </p:nvPr>
        </p:nvSpPr>
        <p:spPr>
          <a:ln/>
        </p:spPr>
        <p:txBody>
          <a:bodyPr/>
          <a:lstStyle>
            <a:lvl1pPr>
              <a:defRPr/>
            </a:lvl1pPr>
          </a:lstStyle>
          <a:p>
            <a:pPr>
              <a:defRPr/>
            </a:pPr>
            <a:endParaRPr lang="ru-RU" altLang="en-US"/>
          </a:p>
        </p:txBody>
      </p:sp>
      <p:sp>
        <p:nvSpPr>
          <p:cNvPr id="3" name="Rectangle 5">
            <a:extLst>
              <a:ext uri="{FF2B5EF4-FFF2-40B4-BE49-F238E27FC236}">
                <a16:creationId xmlns="" xmlns:a16="http://schemas.microsoft.com/office/drawing/2014/main" id="{38AA532D-D7F3-46A3-8584-54F2AE8F1674}"/>
              </a:ext>
            </a:extLst>
          </p:cNvPr>
          <p:cNvSpPr>
            <a:spLocks noGrp="1" noChangeArrowheads="1"/>
          </p:cNvSpPr>
          <p:nvPr>
            <p:ph type="ftr" sz="quarter" idx="11"/>
          </p:nvPr>
        </p:nvSpPr>
        <p:spPr>
          <a:ln/>
        </p:spPr>
        <p:txBody>
          <a:bodyPr/>
          <a:lstStyle>
            <a:lvl1pPr>
              <a:defRPr/>
            </a:lvl1pPr>
          </a:lstStyle>
          <a:p>
            <a:pPr>
              <a:defRPr/>
            </a:pPr>
            <a:endParaRPr lang="ru-RU" altLang="en-US"/>
          </a:p>
        </p:txBody>
      </p:sp>
      <p:sp>
        <p:nvSpPr>
          <p:cNvPr id="4" name="Rectangle 6">
            <a:extLst>
              <a:ext uri="{FF2B5EF4-FFF2-40B4-BE49-F238E27FC236}">
                <a16:creationId xmlns="" xmlns:a16="http://schemas.microsoft.com/office/drawing/2014/main" id="{C42BA27A-75EA-4168-8B38-804FB2C85BE0}"/>
              </a:ext>
            </a:extLst>
          </p:cNvPr>
          <p:cNvSpPr>
            <a:spLocks noGrp="1" noChangeArrowheads="1"/>
          </p:cNvSpPr>
          <p:nvPr>
            <p:ph type="sldNum" sz="quarter" idx="12"/>
          </p:nvPr>
        </p:nvSpPr>
        <p:spPr>
          <a:ln/>
        </p:spPr>
        <p:txBody>
          <a:bodyPr/>
          <a:lstStyle>
            <a:lvl1pPr>
              <a:defRPr/>
            </a:lvl1pPr>
          </a:lstStyle>
          <a:p>
            <a:fld id="{0FD0BDB7-55C0-4ADD-8922-5F948347D7E6}" type="slidenum">
              <a:rPr lang="ru-RU" altLang="en-US"/>
              <a:pPr/>
              <a:t>‹#›</a:t>
            </a:fld>
            <a:endParaRPr lang="ru-RU" altLang="en-US"/>
          </a:p>
        </p:txBody>
      </p:sp>
    </p:spTree>
    <p:extLst>
      <p:ext uri="{BB962C8B-B14F-4D97-AF65-F5344CB8AC3E}">
        <p14:creationId xmlns:p14="http://schemas.microsoft.com/office/powerpoint/2010/main" val="2494134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 xmlns:a16="http://schemas.microsoft.com/office/drawing/2014/main" id="{82AD1D3B-6F6E-4623-897F-ACA84C67D6BA}"/>
              </a:ext>
            </a:extLst>
          </p:cNvPr>
          <p:cNvSpPr>
            <a:spLocks noGrp="1" noChangeArrowheads="1"/>
          </p:cNvSpPr>
          <p:nvPr>
            <p:ph type="dt" sz="half" idx="10"/>
          </p:nvPr>
        </p:nvSpPr>
        <p:spPr>
          <a:ln/>
        </p:spPr>
        <p:txBody>
          <a:bodyPr/>
          <a:lstStyle>
            <a:lvl1pPr>
              <a:defRPr/>
            </a:lvl1pPr>
          </a:lstStyle>
          <a:p>
            <a:pPr>
              <a:defRPr/>
            </a:pPr>
            <a:endParaRPr lang="ru-RU" altLang="en-US"/>
          </a:p>
        </p:txBody>
      </p:sp>
      <p:sp>
        <p:nvSpPr>
          <p:cNvPr id="6" name="Rectangle 5">
            <a:extLst>
              <a:ext uri="{FF2B5EF4-FFF2-40B4-BE49-F238E27FC236}">
                <a16:creationId xmlns="" xmlns:a16="http://schemas.microsoft.com/office/drawing/2014/main" id="{BCDA0C93-76C7-41DA-9E09-87A06A255132}"/>
              </a:ext>
            </a:extLst>
          </p:cNvPr>
          <p:cNvSpPr>
            <a:spLocks noGrp="1" noChangeArrowheads="1"/>
          </p:cNvSpPr>
          <p:nvPr>
            <p:ph type="ftr" sz="quarter" idx="11"/>
          </p:nvPr>
        </p:nvSpPr>
        <p:spPr>
          <a:ln/>
        </p:spPr>
        <p:txBody>
          <a:bodyPr/>
          <a:lstStyle>
            <a:lvl1pPr>
              <a:defRPr/>
            </a:lvl1pPr>
          </a:lstStyle>
          <a:p>
            <a:pPr>
              <a:defRPr/>
            </a:pPr>
            <a:endParaRPr lang="ru-RU" altLang="en-US"/>
          </a:p>
        </p:txBody>
      </p:sp>
      <p:sp>
        <p:nvSpPr>
          <p:cNvPr id="7" name="Rectangle 6">
            <a:extLst>
              <a:ext uri="{FF2B5EF4-FFF2-40B4-BE49-F238E27FC236}">
                <a16:creationId xmlns="" xmlns:a16="http://schemas.microsoft.com/office/drawing/2014/main" id="{82EADDE2-A594-4BF8-A54E-1B71E8021E08}"/>
              </a:ext>
            </a:extLst>
          </p:cNvPr>
          <p:cNvSpPr>
            <a:spLocks noGrp="1" noChangeArrowheads="1"/>
          </p:cNvSpPr>
          <p:nvPr>
            <p:ph type="sldNum" sz="quarter" idx="12"/>
          </p:nvPr>
        </p:nvSpPr>
        <p:spPr>
          <a:ln/>
        </p:spPr>
        <p:txBody>
          <a:bodyPr/>
          <a:lstStyle>
            <a:lvl1pPr>
              <a:defRPr/>
            </a:lvl1pPr>
          </a:lstStyle>
          <a:p>
            <a:fld id="{9B67335B-3F0F-4F38-8AC0-B7B9DDE36CBE}" type="slidenum">
              <a:rPr lang="ru-RU" altLang="en-US"/>
              <a:pPr/>
              <a:t>‹#›</a:t>
            </a:fld>
            <a:endParaRPr lang="ru-RU" altLang="en-US"/>
          </a:p>
        </p:txBody>
      </p:sp>
    </p:spTree>
    <p:extLst>
      <p:ext uri="{BB962C8B-B14F-4D97-AF65-F5344CB8AC3E}">
        <p14:creationId xmlns:p14="http://schemas.microsoft.com/office/powerpoint/2010/main" val="712115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 xmlns:a16="http://schemas.microsoft.com/office/drawing/2014/main" id="{2B3B8F89-CE21-48FA-B45B-58D7F02956B3}"/>
              </a:ext>
            </a:extLst>
          </p:cNvPr>
          <p:cNvSpPr>
            <a:spLocks noGrp="1" noChangeArrowheads="1"/>
          </p:cNvSpPr>
          <p:nvPr>
            <p:ph type="dt" sz="half" idx="10"/>
          </p:nvPr>
        </p:nvSpPr>
        <p:spPr>
          <a:ln/>
        </p:spPr>
        <p:txBody>
          <a:bodyPr/>
          <a:lstStyle>
            <a:lvl1pPr>
              <a:defRPr/>
            </a:lvl1pPr>
          </a:lstStyle>
          <a:p>
            <a:pPr>
              <a:defRPr/>
            </a:pPr>
            <a:endParaRPr lang="ru-RU" altLang="en-US"/>
          </a:p>
        </p:txBody>
      </p:sp>
      <p:sp>
        <p:nvSpPr>
          <p:cNvPr id="6" name="Rectangle 5">
            <a:extLst>
              <a:ext uri="{FF2B5EF4-FFF2-40B4-BE49-F238E27FC236}">
                <a16:creationId xmlns="" xmlns:a16="http://schemas.microsoft.com/office/drawing/2014/main" id="{B82B4C37-30DB-458F-B02A-34BD765CC380}"/>
              </a:ext>
            </a:extLst>
          </p:cNvPr>
          <p:cNvSpPr>
            <a:spLocks noGrp="1" noChangeArrowheads="1"/>
          </p:cNvSpPr>
          <p:nvPr>
            <p:ph type="ftr" sz="quarter" idx="11"/>
          </p:nvPr>
        </p:nvSpPr>
        <p:spPr>
          <a:ln/>
        </p:spPr>
        <p:txBody>
          <a:bodyPr/>
          <a:lstStyle>
            <a:lvl1pPr>
              <a:defRPr/>
            </a:lvl1pPr>
          </a:lstStyle>
          <a:p>
            <a:pPr>
              <a:defRPr/>
            </a:pPr>
            <a:endParaRPr lang="ru-RU" altLang="en-US"/>
          </a:p>
        </p:txBody>
      </p:sp>
      <p:sp>
        <p:nvSpPr>
          <p:cNvPr id="7" name="Rectangle 6">
            <a:extLst>
              <a:ext uri="{FF2B5EF4-FFF2-40B4-BE49-F238E27FC236}">
                <a16:creationId xmlns="" xmlns:a16="http://schemas.microsoft.com/office/drawing/2014/main" id="{203FC1F4-F68D-40C4-96BD-50BA4B3A913E}"/>
              </a:ext>
            </a:extLst>
          </p:cNvPr>
          <p:cNvSpPr>
            <a:spLocks noGrp="1" noChangeArrowheads="1"/>
          </p:cNvSpPr>
          <p:nvPr>
            <p:ph type="sldNum" sz="quarter" idx="12"/>
          </p:nvPr>
        </p:nvSpPr>
        <p:spPr>
          <a:ln/>
        </p:spPr>
        <p:txBody>
          <a:bodyPr/>
          <a:lstStyle>
            <a:lvl1pPr>
              <a:defRPr/>
            </a:lvl1pPr>
          </a:lstStyle>
          <a:p>
            <a:fld id="{8E1BA9E4-4766-4444-8972-FFA7CEAFD1B9}" type="slidenum">
              <a:rPr lang="ru-RU" altLang="en-US"/>
              <a:pPr/>
              <a:t>‹#›</a:t>
            </a:fld>
            <a:endParaRPr lang="ru-RU" altLang="en-US"/>
          </a:p>
        </p:txBody>
      </p:sp>
    </p:spTree>
    <p:extLst>
      <p:ext uri="{BB962C8B-B14F-4D97-AF65-F5344CB8AC3E}">
        <p14:creationId xmlns:p14="http://schemas.microsoft.com/office/powerpoint/2010/main" val="990151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1031" name="Freeform 7">
            <a:extLst>
              <a:ext uri="{FF2B5EF4-FFF2-40B4-BE49-F238E27FC236}">
                <a16:creationId xmlns="" xmlns:a16="http://schemas.microsoft.com/office/drawing/2014/main" id="{C2532249-5554-461B-B9D8-6173D63F5962}"/>
              </a:ext>
            </a:extLst>
          </p:cNvPr>
          <p:cNvSpPr>
            <a:spLocks/>
          </p:cNvSpPr>
          <p:nvPr/>
        </p:nvSpPr>
        <p:spPr bwMode="ltGray">
          <a:xfrm>
            <a:off x="0" y="0"/>
            <a:ext cx="9144000" cy="6858000"/>
          </a:xfrm>
          <a:custGeom>
            <a:avLst/>
            <a:gdLst/>
            <a:ahLst/>
            <a:cxnLst>
              <a:cxn ang="0">
                <a:pos x="1488" y="0"/>
              </a:cxn>
              <a:cxn ang="0">
                <a:pos x="564" y="617"/>
              </a:cxn>
              <a:cxn ang="0">
                <a:pos x="0" y="1734"/>
              </a:cxn>
              <a:cxn ang="0">
                <a:pos x="0" y="4320"/>
              </a:cxn>
              <a:cxn ang="0">
                <a:pos x="5760" y="4320"/>
              </a:cxn>
              <a:cxn ang="0">
                <a:pos x="5760" y="0"/>
              </a:cxn>
              <a:cxn ang="0">
                <a:pos x="1488" y="0"/>
              </a:cxn>
            </a:cxnLst>
            <a:rect l="0" t="0" r="r" b="b"/>
            <a:pathLst>
              <a:path w="5760" h="4320">
                <a:moveTo>
                  <a:pt x="1488" y="0"/>
                </a:moveTo>
                <a:cubicBezTo>
                  <a:pt x="1093" y="94"/>
                  <a:pt x="670" y="476"/>
                  <a:pt x="564" y="617"/>
                </a:cubicBezTo>
                <a:cubicBezTo>
                  <a:pt x="458" y="758"/>
                  <a:pt x="94" y="1117"/>
                  <a:pt x="0" y="1734"/>
                </a:cubicBezTo>
                <a:lnTo>
                  <a:pt x="0" y="4320"/>
                </a:lnTo>
                <a:lnTo>
                  <a:pt x="5760" y="4320"/>
                </a:lnTo>
                <a:lnTo>
                  <a:pt x="5760" y="0"/>
                </a:lnTo>
                <a:lnTo>
                  <a:pt x="1488" y="0"/>
                </a:lnTo>
                <a:close/>
              </a:path>
            </a:pathLst>
          </a:custGeom>
          <a:gradFill rotWithShape="1">
            <a:gsLst>
              <a:gs pos="0">
                <a:schemeClr val="accent1">
                  <a:alpha val="39000"/>
                </a:schemeClr>
              </a:gs>
              <a:gs pos="100000">
                <a:schemeClr val="accent1">
                  <a:gamma/>
                  <a:tint val="0"/>
                  <a:invGamma/>
                </a:schemeClr>
              </a:gs>
            </a:gsLst>
            <a:lin ang="2700000" scaled="1"/>
          </a:gradFill>
          <a:ln w="9525">
            <a:noFill/>
            <a:round/>
            <a:headEnd/>
            <a:tailEnd/>
          </a:ln>
          <a:effectLst/>
        </p:spPr>
        <p:txBody>
          <a:bodyPr/>
          <a:lstStyle/>
          <a:p>
            <a:pPr eaLnBrk="1" fontAlgn="auto" hangingPunct="1">
              <a:spcBef>
                <a:spcPts val="0"/>
              </a:spcBef>
              <a:spcAft>
                <a:spcPts val="0"/>
              </a:spcAft>
              <a:defRPr/>
            </a:pPr>
            <a:endParaRPr lang="ru-RU">
              <a:latin typeface="+mn-lt"/>
            </a:endParaRPr>
          </a:p>
        </p:txBody>
      </p:sp>
      <p:pic>
        <p:nvPicPr>
          <p:cNvPr id="1027" name="Picture 10" descr="123">
            <a:extLst>
              <a:ext uri="{FF2B5EF4-FFF2-40B4-BE49-F238E27FC236}">
                <a16:creationId xmlns="" xmlns:a16="http://schemas.microsoft.com/office/drawing/2014/main" id="{902EF8A0-2A08-4081-98CF-BC024BE024B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gray">
          <a:xfrm>
            <a:off x="152400" y="228600"/>
            <a:ext cx="1676400" cy="1163638"/>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1" descr="water_2">
            <a:extLst>
              <a:ext uri="{FF2B5EF4-FFF2-40B4-BE49-F238E27FC236}">
                <a16:creationId xmlns="" xmlns:a16="http://schemas.microsoft.com/office/drawing/2014/main" id="{B8F5771A-6495-4E2A-9438-584199C63A2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5400" y="914400"/>
            <a:ext cx="3810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3">
            <a:extLst>
              <a:ext uri="{FF2B5EF4-FFF2-40B4-BE49-F238E27FC236}">
                <a16:creationId xmlns="" xmlns:a16="http://schemas.microsoft.com/office/drawing/2014/main" id="{3E44F055-D6E1-4D7B-909B-EEC9EA6890F8}"/>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2" name="Rectangle 4">
            <a:extLst>
              <a:ext uri="{FF2B5EF4-FFF2-40B4-BE49-F238E27FC236}">
                <a16:creationId xmlns="" xmlns:a16="http://schemas.microsoft.com/office/drawing/2014/main" id="{CC8DC2AB-F76F-4D68-B722-72742EF9C96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latin typeface="+mn-lt"/>
              </a:defRPr>
            </a:lvl1pPr>
          </a:lstStyle>
          <a:p>
            <a:pPr>
              <a:defRPr/>
            </a:pPr>
            <a:endParaRPr lang="ru-RU" altLang="en-US"/>
          </a:p>
        </p:txBody>
      </p:sp>
      <p:sp>
        <p:nvSpPr>
          <p:cNvPr id="3" name="Rectangle 5">
            <a:extLst>
              <a:ext uri="{FF2B5EF4-FFF2-40B4-BE49-F238E27FC236}">
                <a16:creationId xmlns="" xmlns:a16="http://schemas.microsoft.com/office/drawing/2014/main" id="{00715A84-BF0E-4090-AE79-36B409063BA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mn-lt"/>
              </a:defRPr>
            </a:lvl1pPr>
          </a:lstStyle>
          <a:p>
            <a:pPr>
              <a:defRPr/>
            </a:pPr>
            <a:endParaRPr lang="ru-RU" altLang="en-US"/>
          </a:p>
        </p:txBody>
      </p:sp>
      <p:sp>
        <p:nvSpPr>
          <p:cNvPr id="1030" name="Rectangle 6">
            <a:extLst>
              <a:ext uri="{FF2B5EF4-FFF2-40B4-BE49-F238E27FC236}">
                <a16:creationId xmlns="" xmlns:a16="http://schemas.microsoft.com/office/drawing/2014/main" id="{98C9F3F5-2902-4CD3-8614-AE35B3496FB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A18DFBEC-2E39-425A-B5AF-253D51B4E22D}" type="slidenum">
              <a:rPr lang="ru-RU" altLang="en-US"/>
              <a:pPr/>
              <a:t>‹#›</a:t>
            </a:fld>
            <a:endParaRPr lang="ru-RU" altLang="en-US"/>
          </a:p>
        </p:txBody>
      </p:sp>
      <p:sp>
        <p:nvSpPr>
          <p:cNvPr id="1033" name="Freeform 9">
            <a:extLst>
              <a:ext uri="{FF2B5EF4-FFF2-40B4-BE49-F238E27FC236}">
                <a16:creationId xmlns="" xmlns:a16="http://schemas.microsoft.com/office/drawing/2014/main" id="{DC83BD33-861B-42C8-9572-622FD2085B9A}"/>
              </a:ext>
            </a:extLst>
          </p:cNvPr>
          <p:cNvSpPr>
            <a:spLocks/>
          </p:cNvSpPr>
          <p:nvPr/>
        </p:nvSpPr>
        <p:spPr bwMode="gray">
          <a:xfrm rot="10800000">
            <a:off x="0" y="6629400"/>
            <a:ext cx="9144000" cy="228600"/>
          </a:xfrm>
          <a:custGeom>
            <a:avLst/>
            <a:gdLst>
              <a:gd name="T0" fmla="*/ 2147483646 w 5767"/>
              <a:gd name="T1" fmla="*/ 2147483646 h 2730"/>
              <a:gd name="T2" fmla="*/ 2147483646 w 5767"/>
              <a:gd name="T3" fmla="*/ 2147483646 h 2730"/>
              <a:gd name="T4" fmla="*/ 2147483646 w 5767"/>
              <a:gd name="T5" fmla="*/ 2147483646 h 2730"/>
              <a:gd name="T6" fmla="*/ 2147483646 w 5767"/>
              <a:gd name="T7" fmla="*/ 2147483646 h 2730"/>
              <a:gd name="T8" fmla="*/ 2147483646 w 5767"/>
              <a:gd name="T9" fmla="*/ 2147483646 h 2730"/>
              <a:gd name="T10" fmla="*/ 2147483646 w 5767"/>
              <a:gd name="T11" fmla="*/ 2147483646 h 2730"/>
              <a:gd name="T12" fmla="*/ 2147483646 w 5767"/>
              <a:gd name="T13" fmla="*/ 0 h 2730"/>
              <a:gd name="T14" fmla="*/ 0 w 5767"/>
              <a:gd name="T15" fmla="*/ 2147483646 h 2730"/>
              <a:gd name="T16" fmla="*/ 2147483646 w 5767"/>
              <a:gd name="T17" fmla="*/ 2147483646 h 27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67" h="2730">
                <a:moveTo>
                  <a:pt x="8" y="2730"/>
                </a:moveTo>
                <a:lnTo>
                  <a:pt x="3040" y="2726"/>
                </a:lnTo>
                <a:cubicBezTo>
                  <a:pt x="3181" y="2726"/>
                  <a:pt x="3224" y="2728"/>
                  <a:pt x="3347" y="2630"/>
                </a:cubicBezTo>
                <a:lnTo>
                  <a:pt x="3795" y="2170"/>
                </a:lnTo>
                <a:cubicBezTo>
                  <a:pt x="3923" y="2078"/>
                  <a:pt x="3942" y="2074"/>
                  <a:pt x="4115" y="2080"/>
                </a:cubicBezTo>
                <a:lnTo>
                  <a:pt x="5760" y="2093"/>
                </a:lnTo>
                <a:lnTo>
                  <a:pt x="5767" y="0"/>
                </a:lnTo>
                <a:lnTo>
                  <a:pt x="0" y="1"/>
                </a:lnTo>
                <a:lnTo>
                  <a:pt x="8" y="2730"/>
                </a:lnTo>
                <a:close/>
              </a:path>
            </a:pathLst>
          </a:custGeom>
          <a:solidFill>
            <a:srgbClr val="008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034" name="Picture 12" descr="butterfly 19">
            <a:extLst>
              <a:ext uri="{FF2B5EF4-FFF2-40B4-BE49-F238E27FC236}">
                <a16:creationId xmlns="" xmlns:a16="http://schemas.microsoft.com/office/drawing/2014/main" id="{98C379CF-BB61-40F1-B9A4-9DBEB08B6D3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629051">
            <a:off x="457200" y="304800"/>
            <a:ext cx="914400" cy="904875"/>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2">
            <a:extLst>
              <a:ext uri="{FF2B5EF4-FFF2-40B4-BE49-F238E27FC236}">
                <a16:creationId xmlns="" xmlns:a16="http://schemas.microsoft.com/office/drawing/2014/main" id="{462A64EB-EC93-4392-AB79-58D4F5D171B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Tree>
  </p:cSld>
  <p:clrMap bg1="lt1" tx1="dk1" bg2="lt2" tx2="dk2" accent1="accent1" accent2="accent2" accent3="accent3" accent4="accent4" accent5="accent5" accent6="accent6" hlink="hlink" folHlink="folHlink"/>
  <p:sldLayoutIdLst>
    <p:sldLayoutId id="2147484325" r:id="rId1"/>
    <p:sldLayoutId id="2147484315" r:id="rId2"/>
    <p:sldLayoutId id="2147484316" r:id="rId3"/>
    <p:sldLayoutId id="2147484317" r:id="rId4"/>
    <p:sldLayoutId id="2147484318" r:id="rId5"/>
    <p:sldLayoutId id="2147484319" r:id="rId6"/>
    <p:sldLayoutId id="2147484320" r:id="rId7"/>
    <p:sldLayoutId id="2147484321" r:id="rId8"/>
    <p:sldLayoutId id="2147484322" r:id="rId9"/>
    <p:sldLayoutId id="2147484323" r:id="rId10"/>
    <p:sldLayoutId id="214748432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http://www.girudocentr.ru/upload/surgey_ins_pincet_anatom1.jpg" TargetMode="Externa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a:extLst>
              <a:ext uri="{FF2B5EF4-FFF2-40B4-BE49-F238E27FC236}">
                <a16:creationId xmlns="" xmlns:a16="http://schemas.microsoft.com/office/drawing/2014/main" id="{505C4529-B405-440B-A0E3-434228E40846}"/>
              </a:ext>
            </a:extLst>
          </p:cNvPr>
          <p:cNvSpPr>
            <a:spLocks noGrp="1"/>
          </p:cNvSpPr>
          <p:nvPr>
            <p:ph type="ctrTitle" sz="quarter"/>
          </p:nvPr>
        </p:nvSpPr>
        <p:spPr>
          <a:xfrm>
            <a:off x="971600" y="6992"/>
            <a:ext cx="7556376" cy="1405784"/>
          </a:xfrm>
        </p:spPr>
        <p:txBody>
          <a:bodyPr/>
          <a:lstStyle/>
          <a:p>
            <a:r>
              <a:rPr lang="ru-RU" altLang="en-US" sz="1600" b="1" dirty="0">
                <a:latin typeface="Times New Roman" panose="02020603050405020304" pitchFamily="18" charset="0"/>
                <a:cs typeface="Times New Roman" panose="02020603050405020304" pitchFamily="18" charset="0"/>
              </a:rPr>
              <a:t/>
            </a:r>
            <a:br>
              <a:rPr lang="ru-RU" altLang="en-US" sz="1600" b="1" dirty="0">
                <a:latin typeface="Times New Roman" panose="02020603050405020304" pitchFamily="18" charset="0"/>
                <a:cs typeface="Times New Roman" panose="02020603050405020304" pitchFamily="18" charset="0"/>
              </a:rPr>
            </a:br>
            <a:r>
              <a:rPr lang="ru-RU" altLang="en-US" sz="1600" dirty="0">
                <a:latin typeface="Times New Roman" panose="02020603050405020304" pitchFamily="18" charset="0"/>
                <a:cs typeface="Times New Roman" panose="02020603050405020304" pitchFamily="18" charset="0"/>
              </a:rPr>
              <a:t/>
            </a:r>
            <a:br>
              <a:rPr lang="ru-RU" altLang="en-US" sz="1600" dirty="0">
                <a:latin typeface="Times New Roman" panose="02020603050405020304" pitchFamily="18" charset="0"/>
                <a:cs typeface="Times New Roman" panose="02020603050405020304" pitchFamily="18" charset="0"/>
              </a:rPr>
            </a:br>
            <a:r>
              <a:rPr lang="ru-RU" altLang="en-US" sz="1600" b="1" dirty="0"/>
              <a:t/>
            </a:r>
            <a:br>
              <a:rPr lang="ru-RU" altLang="en-US" sz="1600" b="1" dirty="0"/>
            </a:br>
            <a:r>
              <a:rPr lang="ru-RU" altLang="en-US" sz="1600" b="1" dirty="0"/>
              <a:t/>
            </a:r>
            <a:br>
              <a:rPr lang="ru-RU" altLang="en-US" sz="1600" b="1" dirty="0"/>
            </a:br>
            <a:endParaRPr lang="ru-RU" altLang="en-US" sz="1600" b="1"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016" y="1916832"/>
            <a:ext cx="4841949" cy="38474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p:cNvSpPr txBox="1"/>
          <p:nvPr/>
        </p:nvSpPr>
        <p:spPr>
          <a:xfrm>
            <a:off x="1979712" y="476672"/>
            <a:ext cx="6192688" cy="646331"/>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Құсмұрын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кенті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әкімдігінің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аппараты»мемлекеттік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мекемесінің</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Балапан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Құсмұрын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балабақшасы</a:t>
            </a:r>
            <a:r>
              <a:rPr lang="ru-RU" dirty="0">
                <a:latin typeface="Times New Roman" panose="02020603050405020304" pitchFamily="18" charset="0"/>
                <a:cs typeface="Times New Roman" panose="02020603050405020304" pitchFamily="18" charset="0"/>
              </a:rPr>
              <a:t>» МКҚК</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SDC12969">
            <a:extLst>
              <a:ext uri="{FF2B5EF4-FFF2-40B4-BE49-F238E27FC236}">
                <a16:creationId xmlns="" xmlns:a16="http://schemas.microsoft.com/office/drawing/2014/main" id="{BE7B7D9E-ECCF-4FA0-871A-405A117B24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913"/>
            <a:ext cx="21240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SDC12967">
            <a:extLst>
              <a:ext uri="{FF2B5EF4-FFF2-40B4-BE49-F238E27FC236}">
                <a16:creationId xmlns="" xmlns:a16="http://schemas.microsoft.com/office/drawing/2014/main" id="{0D72CD78-5A58-4735-AF9A-3F1DC6E26F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1341" y="2831480"/>
            <a:ext cx="1942877" cy="85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6">
            <a:extLst>
              <a:ext uri="{FF2B5EF4-FFF2-40B4-BE49-F238E27FC236}">
                <a16:creationId xmlns="" xmlns:a16="http://schemas.microsoft.com/office/drawing/2014/main" id="{DD8AF245-BDBB-442B-B2B0-F45D6676076A}"/>
              </a:ext>
            </a:extLst>
          </p:cNvPr>
          <p:cNvSpPr>
            <a:spLocks noChangeArrowheads="1"/>
          </p:cNvSpPr>
          <p:nvPr/>
        </p:nvSpPr>
        <p:spPr bwMode="auto">
          <a:xfrm>
            <a:off x="1996987" y="-701724"/>
            <a:ext cx="6173737" cy="2432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4492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kk-KZ" altLang="ru-RU" sz="1400" b="1" dirty="0">
              <a:cs typeface="Times New Roman" panose="02020603050405020304" pitchFamily="18" charset="0"/>
            </a:endParaRPr>
          </a:p>
          <a:p>
            <a:pPr>
              <a:spcBef>
                <a:spcPct val="0"/>
              </a:spcBef>
              <a:buFontTx/>
              <a:buNone/>
            </a:pPr>
            <a:endParaRPr lang="kk-KZ" altLang="ru-RU" sz="1400" b="1" dirty="0">
              <a:cs typeface="Times New Roman" panose="02020603050405020304" pitchFamily="18" charset="0"/>
            </a:endParaRPr>
          </a:p>
          <a:p>
            <a:pPr>
              <a:spcBef>
                <a:spcPct val="0"/>
              </a:spcBef>
              <a:buFontTx/>
              <a:buNone/>
            </a:pPr>
            <a:endParaRPr lang="kk-KZ" altLang="ru-RU" sz="1400" b="1" dirty="0">
              <a:cs typeface="Times New Roman" panose="02020603050405020304" pitchFamily="18" charset="0"/>
            </a:endParaRPr>
          </a:p>
          <a:p>
            <a:pPr>
              <a:spcBef>
                <a:spcPct val="0"/>
              </a:spcBef>
              <a:buFontTx/>
              <a:buNone/>
            </a:pPr>
            <a:endParaRPr lang="kk-KZ" altLang="ru-RU" sz="1400" b="1" dirty="0">
              <a:cs typeface="Times New Roman" panose="02020603050405020304" pitchFamily="18" charset="0"/>
            </a:endParaRPr>
          </a:p>
          <a:p>
            <a:pPr>
              <a:spcBef>
                <a:spcPct val="0"/>
              </a:spcBef>
              <a:buFontTx/>
              <a:buNone/>
            </a:pPr>
            <a:r>
              <a:rPr lang="kk-KZ" altLang="ru-RU" sz="1600" b="1" dirty="0">
                <a:latin typeface="Times New Roman" panose="02020603050405020304" pitchFamily="18" charset="0"/>
                <a:cs typeface="Times New Roman" panose="02020603050405020304" pitchFamily="18" charset="0"/>
              </a:rPr>
              <a:t>  Судағы жұмсақ ысқыш</a:t>
            </a:r>
            <a:endParaRPr lang="ru-RU" altLang="ru-RU" sz="1600" dirty="0">
              <a:latin typeface="Times New Roman" panose="02020603050405020304" pitchFamily="18" charset="0"/>
              <a:cs typeface="Times New Roman" panose="02020603050405020304" pitchFamily="18" charset="0"/>
            </a:endParaRPr>
          </a:p>
          <a:p>
            <a:pPr>
              <a:spcBef>
                <a:spcPct val="0"/>
              </a:spcBef>
              <a:buFontTx/>
              <a:buNone/>
            </a:pPr>
            <a:r>
              <a:rPr lang="kk-KZ" altLang="ru-RU" sz="1600" b="1" i="1" dirty="0">
                <a:latin typeface="Times New Roman" panose="02020603050405020304" pitchFamily="18" charset="0"/>
                <a:cs typeface="Times New Roman" panose="02020603050405020304" pitchFamily="18" charset="0"/>
              </a:rPr>
              <a:t>  Жасы: </a:t>
            </a:r>
            <a:r>
              <a:rPr lang="kk-KZ" altLang="ru-RU" sz="1600" b="1" dirty="0">
                <a:latin typeface="Times New Roman" panose="02020603050405020304" pitchFamily="18" charset="0"/>
                <a:cs typeface="Times New Roman" panose="02020603050405020304" pitchFamily="18" charset="0"/>
              </a:rPr>
              <a:t>3-6 жас</a:t>
            </a:r>
            <a:endParaRPr lang="ru-RU" altLang="ru-RU" sz="1600" dirty="0">
              <a:latin typeface="Times New Roman" panose="02020603050405020304" pitchFamily="18" charset="0"/>
              <a:cs typeface="Times New Roman" panose="02020603050405020304" pitchFamily="18" charset="0"/>
            </a:endParaRPr>
          </a:p>
          <a:p>
            <a:pPr>
              <a:spcBef>
                <a:spcPct val="0"/>
              </a:spcBef>
              <a:buFontTx/>
              <a:buNone/>
            </a:pPr>
            <a:r>
              <a:rPr lang="kk-KZ" altLang="ru-RU" sz="1600" b="1" i="1" dirty="0">
                <a:latin typeface="Times New Roman" panose="02020603050405020304" pitchFamily="18" charset="0"/>
                <a:cs typeface="Times New Roman" panose="02020603050405020304" pitchFamily="18" charset="0"/>
              </a:rPr>
              <a:t>   Мақсаты: </a:t>
            </a:r>
            <a:r>
              <a:rPr lang="kk-KZ" altLang="ru-RU" sz="1600" dirty="0">
                <a:latin typeface="Times New Roman" panose="02020603050405020304" pitchFamily="18" charset="0"/>
                <a:cs typeface="Times New Roman" panose="02020603050405020304" pitchFamily="18" charset="0"/>
              </a:rPr>
              <a:t>Ұсақ-қол моторикасы дамиды. Қолдың алақан, сауасақтары      арқылы заттарды нық ұстауға дағдыландырады. </a:t>
            </a:r>
            <a:endParaRPr lang="ru-RU" altLang="ru-RU" sz="1600" dirty="0">
              <a:latin typeface="Times New Roman" panose="02020603050405020304" pitchFamily="18" charset="0"/>
              <a:cs typeface="Times New Roman" panose="02020603050405020304" pitchFamily="18" charset="0"/>
            </a:endParaRPr>
          </a:p>
          <a:p>
            <a:pPr>
              <a:spcBef>
                <a:spcPct val="0"/>
              </a:spcBef>
              <a:buFontTx/>
              <a:buNone/>
            </a:pPr>
            <a:r>
              <a:rPr lang="kk-KZ" altLang="ru-RU" sz="1600" b="1" i="1" dirty="0">
                <a:latin typeface="Times New Roman" panose="02020603050405020304" pitchFamily="18" charset="0"/>
                <a:cs typeface="Times New Roman" panose="02020603050405020304" pitchFamily="18" charset="0"/>
              </a:rPr>
              <a:t>    Қажетті құрал</a:t>
            </a:r>
            <a:r>
              <a:rPr lang="kk-KZ" altLang="ru-RU" sz="1600" dirty="0">
                <a:latin typeface="Times New Roman" panose="02020603050405020304" pitchFamily="18" charset="0"/>
                <a:cs typeface="Times New Roman" panose="02020603050405020304" pitchFamily="18" charset="0"/>
              </a:rPr>
              <a:t>-</a:t>
            </a:r>
            <a:r>
              <a:rPr lang="kk-KZ" altLang="ru-RU" sz="1600" b="1" i="1" dirty="0">
                <a:latin typeface="Times New Roman" panose="02020603050405020304" pitchFamily="18" charset="0"/>
                <a:cs typeface="Times New Roman" panose="02020603050405020304" pitchFamily="18" charset="0"/>
              </a:rPr>
              <a:t>жабдықтар: </a:t>
            </a:r>
            <a:r>
              <a:rPr lang="kk-KZ" altLang="ru-RU" sz="1600" dirty="0">
                <a:latin typeface="Times New Roman" panose="02020603050405020304" pitchFamily="18" charset="0"/>
                <a:cs typeface="Times New Roman" panose="02020603050405020304" pitchFamily="18" charset="0"/>
              </a:rPr>
              <a:t> Табақшалар, жұмсақ ысқыш.</a:t>
            </a:r>
            <a:endParaRPr lang="ru-RU" altLang="ru-RU" sz="1600" dirty="0">
              <a:latin typeface="Times New Roman" panose="02020603050405020304" pitchFamily="18" charset="0"/>
              <a:cs typeface="Times New Roman" panose="02020603050405020304" pitchFamily="18" charset="0"/>
            </a:endParaRPr>
          </a:p>
          <a:p>
            <a:pPr>
              <a:spcBef>
                <a:spcPct val="0"/>
              </a:spcBef>
              <a:buFontTx/>
              <a:buNone/>
            </a:pPr>
            <a:r>
              <a:rPr lang="kk-KZ" altLang="ru-RU" sz="1600" dirty="0">
                <a:latin typeface="Times New Roman" panose="02020603050405020304" pitchFamily="18" charset="0"/>
                <a:cs typeface="Times New Roman" panose="02020603050405020304" pitchFamily="18" charset="0"/>
              </a:rPr>
              <a:t>                    </a:t>
            </a:r>
          </a:p>
        </p:txBody>
      </p:sp>
      <p:sp>
        <p:nvSpPr>
          <p:cNvPr id="16389" name="Rectangle 7">
            <a:extLst>
              <a:ext uri="{FF2B5EF4-FFF2-40B4-BE49-F238E27FC236}">
                <a16:creationId xmlns="" xmlns:a16="http://schemas.microsoft.com/office/drawing/2014/main" id="{43B9F594-985D-449B-8573-7A3E80E8E898}"/>
              </a:ext>
            </a:extLst>
          </p:cNvPr>
          <p:cNvSpPr>
            <a:spLocks noChangeArrowheads="1"/>
          </p:cNvSpPr>
          <p:nvPr/>
        </p:nvSpPr>
        <p:spPr bwMode="auto">
          <a:xfrm>
            <a:off x="2339975" y="1475953"/>
            <a:ext cx="6407150"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492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kk-KZ" altLang="ru-RU" sz="1600" b="1" i="1" dirty="0">
                <a:latin typeface="Times New Roman" panose="02020603050405020304" pitchFamily="18" charset="0"/>
                <a:cs typeface="Times New Roman" panose="02020603050405020304" pitchFamily="18" charset="0"/>
              </a:rPr>
              <a:t>Жұмыстың барысы:</a:t>
            </a:r>
            <a:r>
              <a:rPr lang="kk-KZ" altLang="ru-RU" sz="1600" dirty="0">
                <a:latin typeface="Times New Roman" panose="02020603050405020304" pitchFamily="18" charset="0"/>
                <a:cs typeface="Times New Roman" panose="02020603050405020304" pitchFamily="18" charset="0"/>
              </a:rPr>
              <a:t> Бір табақша бос, екінші табақша суға толы болады. Жұмсақ ысқышты (губка) суы бар табақшаға салып, екінші табақшаға алып келіп қысу қажет. Осылайша бос табақшаны сумен толтыру керек. Ал үстел үстіне шашыраған суларды жұмсақ ысқыштың көмегімен қалай сүртуге болатындығын көрсетіп үйрету керек.</a:t>
            </a:r>
            <a:endParaRPr lang="ru-RU" altLang="ru-RU" sz="1600" dirty="0">
              <a:latin typeface="Times New Roman" panose="02020603050405020304" pitchFamily="18" charset="0"/>
              <a:cs typeface="Times New Roman" panose="02020603050405020304" pitchFamily="18" charset="0"/>
            </a:endParaRPr>
          </a:p>
          <a:p>
            <a:pPr algn="just">
              <a:spcBef>
                <a:spcPct val="0"/>
              </a:spcBef>
              <a:buFontTx/>
              <a:buNone/>
            </a:pPr>
            <a:r>
              <a:rPr lang="kk-KZ" altLang="ru-RU" sz="1400" dirty="0">
                <a:cs typeface="Times New Roman" panose="02020603050405020304" pitchFamily="18" charset="0"/>
              </a:rPr>
              <a:t>                              </a:t>
            </a:r>
            <a:endParaRPr lang="kk-KZ" altLang="ru-RU" sz="1800" dirty="0"/>
          </a:p>
        </p:txBody>
      </p:sp>
      <p:sp>
        <p:nvSpPr>
          <p:cNvPr id="16390" name="Rectangle 8">
            <a:extLst>
              <a:ext uri="{FF2B5EF4-FFF2-40B4-BE49-F238E27FC236}">
                <a16:creationId xmlns="" xmlns:a16="http://schemas.microsoft.com/office/drawing/2014/main" id="{87AA1C1B-B54F-4551-AD20-8BCD4A8B9FB8}"/>
              </a:ext>
            </a:extLst>
          </p:cNvPr>
          <p:cNvSpPr>
            <a:spLocks noChangeArrowheads="1"/>
          </p:cNvSpPr>
          <p:nvPr/>
        </p:nvSpPr>
        <p:spPr bwMode="auto">
          <a:xfrm>
            <a:off x="2339975" y="3473589"/>
            <a:ext cx="6048375" cy="209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492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kk-KZ" altLang="ru-RU" sz="1600" b="1" dirty="0">
                <a:latin typeface="Times New Roman" panose="02020603050405020304" pitchFamily="18" charset="0"/>
                <a:cs typeface="Times New Roman" panose="02020603050405020304" pitchFamily="18" charset="0"/>
              </a:rPr>
              <a:t>Түрлі-түсті жұмсақ ысқыштар (губкалар)</a:t>
            </a:r>
            <a:endParaRPr lang="ru-RU" altLang="ru-RU" sz="1600" dirty="0">
              <a:latin typeface="Times New Roman" panose="02020603050405020304" pitchFamily="18" charset="0"/>
              <a:cs typeface="Times New Roman" panose="02020603050405020304" pitchFamily="18" charset="0"/>
            </a:endParaRPr>
          </a:p>
          <a:p>
            <a:pPr algn="just">
              <a:spcBef>
                <a:spcPct val="0"/>
              </a:spcBef>
              <a:buFontTx/>
              <a:buNone/>
            </a:pPr>
            <a:r>
              <a:rPr lang="kk-KZ" altLang="ru-RU" sz="1600" b="1" i="1" dirty="0">
                <a:latin typeface="Times New Roman" panose="02020603050405020304" pitchFamily="18" charset="0"/>
                <a:cs typeface="Times New Roman" panose="02020603050405020304" pitchFamily="18" charset="0"/>
              </a:rPr>
              <a:t>Мақсаты: </a:t>
            </a:r>
            <a:r>
              <a:rPr lang="kk-KZ" altLang="ru-RU" sz="1600" i="1" dirty="0">
                <a:latin typeface="Times New Roman" panose="02020603050405020304" pitchFamily="18" charset="0"/>
                <a:cs typeface="Times New Roman" panose="02020603050405020304" pitchFamily="18" charset="0"/>
              </a:rPr>
              <a:t>Ұ</a:t>
            </a:r>
            <a:r>
              <a:rPr lang="kk-KZ" altLang="ru-RU" sz="1600" dirty="0">
                <a:latin typeface="Times New Roman" panose="02020603050405020304" pitchFamily="18" charset="0"/>
                <a:cs typeface="Times New Roman" panose="02020603050405020304" pitchFamily="18" charset="0"/>
              </a:rPr>
              <a:t>сақ қимыл қозғалыстарын дамыту. Қол саусақтарының қимылдарын жетілдіру. Танымдық үрдісін дамыту.</a:t>
            </a:r>
            <a:endParaRPr lang="ru-RU" altLang="ru-RU" sz="1600" dirty="0">
              <a:latin typeface="Times New Roman" panose="02020603050405020304" pitchFamily="18" charset="0"/>
              <a:cs typeface="Times New Roman" panose="02020603050405020304" pitchFamily="18" charset="0"/>
            </a:endParaRPr>
          </a:p>
          <a:p>
            <a:pPr algn="just">
              <a:spcBef>
                <a:spcPct val="0"/>
              </a:spcBef>
              <a:buFontTx/>
              <a:buNone/>
            </a:pPr>
            <a:r>
              <a:rPr lang="kk-KZ" altLang="ru-RU" sz="1600" b="1" i="1" dirty="0">
                <a:latin typeface="Times New Roman" panose="02020603050405020304" pitchFamily="18" charset="0"/>
                <a:cs typeface="Times New Roman" panose="02020603050405020304" pitchFamily="18" charset="0"/>
              </a:rPr>
              <a:t>Қажетті құрал</a:t>
            </a:r>
            <a:r>
              <a:rPr lang="kk-KZ" altLang="ru-RU" sz="1600" dirty="0">
                <a:latin typeface="Times New Roman" panose="02020603050405020304" pitchFamily="18" charset="0"/>
                <a:cs typeface="Times New Roman" panose="02020603050405020304" pitchFamily="18" charset="0"/>
              </a:rPr>
              <a:t>-</a:t>
            </a:r>
            <a:r>
              <a:rPr lang="kk-KZ" altLang="ru-RU" sz="1600" b="1" i="1" dirty="0">
                <a:latin typeface="Times New Roman" panose="02020603050405020304" pitchFamily="18" charset="0"/>
                <a:cs typeface="Times New Roman" panose="02020603050405020304" pitchFamily="18" charset="0"/>
              </a:rPr>
              <a:t>жабдықтар</a:t>
            </a:r>
            <a:r>
              <a:rPr lang="kk-KZ" altLang="ru-RU" sz="1600" i="1" dirty="0">
                <a:latin typeface="Times New Roman" panose="02020603050405020304" pitchFamily="18" charset="0"/>
                <a:cs typeface="Times New Roman" panose="02020603050405020304" pitchFamily="18" charset="0"/>
              </a:rPr>
              <a:t>: </a:t>
            </a:r>
            <a:r>
              <a:rPr lang="kk-KZ" altLang="ru-RU" sz="1600" dirty="0">
                <a:latin typeface="Times New Roman" panose="02020603050405020304" pitchFamily="18" charset="0"/>
                <a:cs typeface="Times New Roman" panose="02020603050405020304" pitchFamily="18" charset="0"/>
              </a:rPr>
              <a:t>Түрлі-түсті жұмсақ ысқыштар, табақшалар, қысқыштар.</a:t>
            </a:r>
          </a:p>
          <a:p>
            <a:pPr algn="just">
              <a:spcBef>
                <a:spcPct val="0"/>
              </a:spcBef>
              <a:buFontTx/>
              <a:buNone/>
            </a:pPr>
            <a:endParaRPr lang="kk-KZ" altLang="ru-RU" sz="1400" dirty="0"/>
          </a:p>
          <a:p>
            <a:pPr algn="just">
              <a:spcBef>
                <a:spcPct val="0"/>
              </a:spcBef>
              <a:buFontTx/>
              <a:buNone/>
            </a:pPr>
            <a:endParaRPr lang="kk-KZ" altLang="ru-RU" sz="1400" dirty="0"/>
          </a:p>
          <a:p>
            <a:pPr algn="just">
              <a:spcBef>
                <a:spcPct val="0"/>
              </a:spcBef>
              <a:buFontTx/>
              <a:buNone/>
            </a:pPr>
            <a:endParaRPr lang="ru-RU" altLang="ru-RU" sz="800" dirty="0"/>
          </a:p>
          <a:p>
            <a:pPr algn="just">
              <a:spcBef>
                <a:spcPct val="0"/>
              </a:spcBef>
              <a:buFontTx/>
              <a:buNone/>
            </a:pPr>
            <a:r>
              <a:rPr lang="kk-KZ" altLang="ru-RU" sz="1400" dirty="0">
                <a:cs typeface="Times New Roman" panose="02020603050405020304" pitchFamily="18" charset="0"/>
              </a:rPr>
              <a:t>            </a:t>
            </a:r>
            <a:endParaRPr lang="kk-KZ" altLang="ru-RU" sz="1800" dirty="0"/>
          </a:p>
        </p:txBody>
      </p:sp>
      <p:sp>
        <p:nvSpPr>
          <p:cNvPr id="16391" name="Прямоугольник 5">
            <a:extLst>
              <a:ext uri="{FF2B5EF4-FFF2-40B4-BE49-F238E27FC236}">
                <a16:creationId xmlns="" xmlns:a16="http://schemas.microsoft.com/office/drawing/2014/main" id="{BC1DA94F-2E85-4333-B59F-940655DDC040}"/>
              </a:ext>
            </a:extLst>
          </p:cNvPr>
          <p:cNvSpPr>
            <a:spLocks noChangeArrowheads="1"/>
          </p:cNvSpPr>
          <p:nvPr/>
        </p:nvSpPr>
        <p:spPr bwMode="auto">
          <a:xfrm>
            <a:off x="3347864" y="4725144"/>
            <a:ext cx="540477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a:spcBef>
                <a:spcPct val="0"/>
              </a:spcBef>
              <a:buFontTx/>
              <a:buNone/>
            </a:pPr>
            <a:r>
              <a:rPr lang="kk-KZ" altLang="ru-RU" sz="1600" b="1" i="1" dirty="0">
                <a:latin typeface="Times New Roman" panose="02020603050405020304" pitchFamily="18" charset="0"/>
                <a:cs typeface="Times New Roman" panose="02020603050405020304" pitchFamily="18" charset="0"/>
              </a:rPr>
              <a:t>Жұмыстың барысы: </a:t>
            </a:r>
            <a:r>
              <a:rPr lang="kk-KZ" altLang="ru-RU" sz="1600" dirty="0">
                <a:latin typeface="Times New Roman" panose="02020603050405020304" pitchFamily="18" charset="0"/>
                <a:cs typeface="Times New Roman" panose="02020603050405020304" pitchFamily="18" charset="0"/>
              </a:rPr>
              <a:t> Үстел үстіне суға және түрлі-түсті жұмсақ ысқыштарға толы ыдыс қойылады. Сол ыдыстың жанына тағыда қосымша ыдыстар қойылады, бала жұмсақ ысқыштардың  түсін ажыратып қысқыштың көмегімен түстеріне қарай жұмсақ ысқыштарды бөледі.</a:t>
            </a:r>
            <a:endParaRPr lang="ru-RU" altLang="ru-RU" sz="1600" dirty="0">
              <a:latin typeface="Times New Roman" panose="02020603050405020304" pitchFamily="18" charset="0"/>
              <a:cs typeface="Times New Roman" panose="02020603050405020304" pitchFamily="18" charset="0"/>
            </a:endParaRPr>
          </a:p>
        </p:txBody>
      </p:sp>
      <p:pic>
        <p:nvPicPr>
          <p:cNvPr id="16392" name="Picture 9" descr="C:\Users\GAZIZ\Documents\IMG-20170310-WA0005.jpeg">
            <a:extLst>
              <a:ext uri="{FF2B5EF4-FFF2-40B4-BE49-F238E27FC236}">
                <a16:creationId xmlns="" xmlns:a16="http://schemas.microsoft.com/office/drawing/2014/main" id="{940FC23C-3AC7-4A32-8CF5-548952DCCA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831481"/>
            <a:ext cx="2025650" cy="1655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p:cNvPicPr>
            <a:picLocks noChangeAspect="1"/>
          </p:cNvPicPr>
          <p:nvPr/>
        </p:nvPicPr>
        <p:blipFill rotWithShape="1">
          <a:blip r:embed="rId5" cstate="print">
            <a:extLst>
              <a:ext uri="{28A0092B-C50C-407E-A947-70E740481C1C}">
                <a14:useLocalDpi xmlns:a14="http://schemas.microsoft.com/office/drawing/2010/main" val="0"/>
              </a:ext>
            </a:extLst>
          </a:blip>
          <a:srcRect t="16367" r="13406"/>
          <a:stretch/>
        </p:blipFill>
        <p:spPr>
          <a:xfrm>
            <a:off x="250825" y="4789569"/>
            <a:ext cx="2699792" cy="186886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a:extLst>
              <a:ext uri="{FF2B5EF4-FFF2-40B4-BE49-F238E27FC236}">
                <a16:creationId xmlns="" xmlns:a16="http://schemas.microsoft.com/office/drawing/2014/main" id="{C75ECCC7-1964-442F-80BE-9A3E7D3023B5}"/>
              </a:ext>
            </a:extLst>
          </p:cNvPr>
          <p:cNvSpPr>
            <a:spLocks noChangeArrowheads="1"/>
          </p:cNvSpPr>
          <p:nvPr/>
        </p:nvSpPr>
        <p:spPr bwMode="auto">
          <a:xfrm>
            <a:off x="2638933" y="300037"/>
            <a:ext cx="6265862" cy="2216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492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kk-KZ" altLang="ru-RU" sz="2000" b="1" dirty="0">
                <a:latin typeface="Times New Roman" panose="02020603050405020304" pitchFamily="18" charset="0"/>
                <a:cs typeface="Times New Roman" panose="02020603050405020304" pitchFamily="18" charset="0"/>
              </a:rPr>
              <a:t>Күріш ұнтағымен жармалар</a:t>
            </a:r>
            <a:endParaRPr lang="ru-RU" altLang="ru-RU" sz="2000" dirty="0">
              <a:latin typeface="Times New Roman" panose="02020603050405020304" pitchFamily="18" charset="0"/>
              <a:cs typeface="Times New Roman" panose="02020603050405020304" pitchFamily="18" charset="0"/>
            </a:endParaRPr>
          </a:p>
          <a:p>
            <a:pPr>
              <a:spcBef>
                <a:spcPct val="0"/>
              </a:spcBef>
              <a:buFontTx/>
              <a:buNone/>
            </a:pPr>
            <a:r>
              <a:rPr lang="kk-KZ" altLang="ru-RU" sz="2000" b="1" i="1" dirty="0">
                <a:latin typeface="Times New Roman" panose="02020603050405020304" pitchFamily="18" charset="0"/>
                <a:cs typeface="Times New Roman" panose="02020603050405020304" pitchFamily="18" charset="0"/>
              </a:rPr>
              <a:t>Мақсаты:</a:t>
            </a:r>
            <a:r>
              <a:rPr lang="kk-KZ" altLang="ru-RU" sz="2000" dirty="0">
                <a:latin typeface="Times New Roman" panose="02020603050405020304" pitchFamily="18" charset="0"/>
                <a:cs typeface="Times New Roman" panose="02020603050405020304" pitchFamily="18" charset="0"/>
              </a:rPr>
              <a:t>  Қол саусақтарының қимылдарын жетілдіру. Баланың жүйке жүйесін тыныштандыру.</a:t>
            </a:r>
            <a:r>
              <a:rPr lang="kk-KZ" altLang="ru-RU" sz="2000" i="1" dirty="0">
                <a:latin typeface="Times New Roman" panose="02020603050405020304" pitchFamily="18" charset="0"/>
                <a:cs typeface="Times New Roman" panose="02020603050405020304" pitchFamily="18" charset="0"/>
              </a:rPr>
              <a:t> </a:t>
            </a:r>
            <a:r>
              <a:rPr lang="kk-KZ" altLang="ru-RU" sz="2000" dirty="0">
                <a:latin typeface="Times New Roman" panose="02020603050405020304" pitchFamily="18" charset="0"/>
                <a:cs typeface="Times New Roman" panose="02020603050405020304" pitchFamily="18" charset="0"/>
              </a:rPr>
              <a:t>Зейінін шоғырландыру. Шыдамдылыққа тәрбиелеу.</a:t>
            </a:r>
            <a:endParaRPr lang="ru-RU" altLang="ru-RU" sz="2000" dirty="0">
              <a:latin typeface="Times New Roman" panose="02020603050405020304" pitchFamily="18" charset="0"/>
              <a:cs typeface="Times New Roman" panose="02020603050405020304" pitchFamily="18" charset="0"/>
            </a:endParaRPr>
          </a:p>
          <a:p>
            <a:pPr>
              <a:spcBef>
                <a:spcPct val="0"/>
              </a:spcBef>
              <a:buFontTx/>
              <a:buNone/>
            </a:pPr>
            <a:r>
              <a:rPr lang="kk-KZ" altLang="ru-RU" sz="2000" b="1" i="1" dirty="0">
                <a:latin typeface="Times New Roman" panose="02020603050405020304" pitchFamily="18" charset="0"/>
                <a:cs typeface="Times New Roman" panose="02020603050405020304" pitchFamily="18" charset="0"/>
              </a:rPr>
              <a:t>Қажетті құрал</a:t>
            </a:r>
            <a:r>
              <a:rPr lang="kk-KZ" altLang="ru-RU" sz="2000" dirty="0">
                <a:latin typeface="Times New Roman" panose="02020603050405020304" pitchFamily="18" charset="0"/>
                <a:cs typeface="Times New Roman" panose="02020603050405020304" pitchFamily="18" charset="0"/>
              </a:rPr>
              <a:t>-</a:t>
            </a:r>
            <a:r>
              <a:rPr lang="kk-KZ" altLang="ru-RU" sz="2000" b="1" i="1" dirty="0">
                <a:latin typeface="Times New Roman" panose="02020603050405020304" pitchFamily="18" charset="0"/>
                <a:cs typeface="Times New Roman" panose="02020603050405020304" pitchFamily="18" charset="0"/>
              </a:rPr>
              <a:t>жабдықтар</a:t>
            </a:r>
            <a:r>
              <a:rPr lang="kk-KZ" altLang="ru-RU" sz="2000" i="1" dirty="0">
                <a:latin typeface="Times New Roman" panose="02020603050405020304" pitchFamily="18" charset="0"/>
                <a:cs typeface="Times New Roman" panose="02020603050405020304" pitchFamily="18" charset="0"/>
              </a:rPr>
              <a:t>: </a:t>
            </a:r>
            <a:r>
              <a:rPr lang="kk-KZ" altLang="ru-RU" sz="2000" dirty="0">
                <a:latin typeface="Times New Roman" panose="02020603050405020304" pitchFamily="18" charset="0"/>
                <a:cs typeface="Times New Roman" panose="02020603050405020304" pitchFamily="18" charset="0"/>
              </a:rPr>
              <a:t>күріш ұнтағы, түрлі жармалар.</a:t>
            </a:r>
            <a:endParaRPr lang="ru-RU" altLang="ru-RU" sz="2000" dirty="0">
              <a:latin typeface="Times New Roman" panose="02020603050405020304" pitchFamily="18" charset="0"/>
              <a:cs typeface="Times New Roman" panose="02020603050405020304" pitchFamily="18" charset="0"/>
            </a:endParaRPr>
          </a:p>
          <a:p>
            <a:pPr>
              <a:spcBef>
                <a:spcPct val="0"/>
              </a:spcBef>
              <a:buFontTx/>
              <a:buNone/>
            </a:pPr>
            <a:endParaRPr lang="ru-RU" altLang="ru-RU" sz="1800" dirty="0"/>
          </a:p>
        </p:txBody>
      </p:sp>
      <p:sp>
        <p:nvSpPr>
          <p:cNvPr id="17411" name="Rectangle 6">
            <a:extLst>
              <a:ext uri="{FF2B5EF4-FFF2-40B4-BE49-F238E27FC236}">
                <a16:creationId xmlns="" xmlns:a16="http://schemas.microsoft.com/office/drawing/2014/main" id="{D56F5895-FE48-4E17-991D-706E12DA5E00}"/>
              </a:ext>
            </a:extLst>
          </p:cNvPr>
          <p:cNvSpPr>
            <a:spLocks noChangeArrowheads="1"/>
          </p:cNvSpPr>
          <p:nvPr/>
        </p:nvSpPr>
        <p:spPr bwMode="auto">
          <a:xfrm>
            <a:off x="3114675" y="2516188"/>
            <a:ext cx="5705475" cy="246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492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kk-KZ" altLang="ru-RU" sz="2000" b="1" i="1" dirty="0">
                <a:latin typeface="Times New Roman" panose="02020603050405020304" pitchFamily="18" charset="0"/>
                <a:cs typeface="Times New Roman" panose="02020603050405020304" pitchFamily="18" charset="0"/>
              </a:rPr>
              <a:t>Жұмыстың барысы: </a:t>
            </a:r>
            <a:r>
              <a:rPr lang="kk-KZ" altLang="ru-RU" sz="2000" dirty="0">
                <a:latin typeface="Times New Roman" panose="02020603050405020304" pitchFamily="18" charset="0"/>
                <a:cs typeface="Times New Roman" panose="02020603050405020304" pitchFamily="18" charset="0"/>
              </a:rPr>
              <a:t>  Столға күріш ұнтағын салу, күріш ұнтағына тары жармасын, қарақұмық жармаларын салып араластыру. Бала сол күріш ұнтағынан негізгі үш саусақтың қимылы арқылы тары жармасымен сурет салу. Жаттығуды одан әрі қиындату үшін басқа да жармаларды күріш ұнтағына қосуға болады.</a:t>
            </a:r>
            <a:endParaRPr lang="ru-RU" altLang="ru-RU" sz="2000" dirty="0">
              <a:latin typeface="Times New Roman" panose="02020603050405020304" pitchFamily="18" charset="0"/>
              <a:cs typeface="Times New Roman" panose="02020603050405020304" pitchFamily="18" charset="0"/>
            </a:endParaRPr>
          </a:p>
          <a:p>
            <a:pPr algn="just">
              <a:spcBef>
                <a:spcPct val="0"/>
              </a:spcBef>
              <a:buFontTx/>
              <a:buNone/>
            </a:pPr>
            <a:r>
              <a:rPr lang="kk-KZ" altLang="ru-RU" sz="1400" dirty="0">
                <a:cs typeface="Times New Roman" panose="02020603050405020304" pitchFamily="18" charset="0"/>
              </a:rPr>
              <a:t>         </a:t>
            </a:r>
            <a:endParaRPr lang="kk-KZ" altLang="ru-RU" sz="1800" dirty="0"/>
          </a:p>
        </p:txBody>
      </p:sp>
      <p:sp>
        <p:nvSpPr>
          <p:cNvPr id="17412" name="Rectangle 8">
            <a:extLst>
              <a:ext uri="{FF2B5EF4-FFF2-40B4-BE49-F238E27FC236}">
                <a16:creationId xmlns="" xmlns:a16="http://schemas.microsoft.com/office/drawing/2014/main" id="{5E60EB46-66CE-4104-BF33-24FAF087FEBF}"/>
              </a:ext>
            </a:extLst>
          </p:cNvPr>
          <p:cNvSpPr>
            <a:spLocks noChangeArrowheads="1"/>
          </p:cNvSpPr>
          <p:nvPr/>
        </p:nvSpPr>
        <p:spPr bwMode="auto">
          <a:xfrm>
            <a:off x="0" y="6991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kk-KZ" altLang="ru-RU" sz="1800"/>
          </a:p>
        </p:txBody>
      </p:sp>
      <p:pic>
        <p:nvPicPr>
          <p:cNvPr id="17413" name="Рисунок 1">
            <a:extLst>
              <a:ext uri="{FF2B5EF4-FFF2-40B4-BE49-F238E27FC236}">
                <a16:creationId xmlns="" xmlns:a16="http://schemas.microsoft.com/office/drawing/2014/main" id="{4EB2A8A3-BD1D-49E1-A81B-9DDCC06EE7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33375"/>
            <a:ext cx="2057400"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Рисунок 2">
            <a:extLst>
              <a:ext uri="{FF2B5EF4-FFF2-40B4-BE49-F238E27FC236}">
                <a16:creationId xmlns="" xmlns:a16="http://schemas.microsoft.com/office/drawing/2014/main" id="{A525873A-927F-43C2-8DF0-87233B1F03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2575" y="3500438"/>
            <a:ext cx="2344738"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Копия SDC13014">
            <a:extLst>
              <a:ext uri="{FF2B5EF4-FFF2-40B4-BE49-F238E27FC236}">
                <a16:creationId xmlns="" xmlns:a16="http://schemas.microsoft.com/office/drawing/2014/main" id="{41866EF2-594C-42FF-998B-8F91217F8A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888"/>
            <a:ext cx="2400300"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 descr="Копия SDC12966">
            <a:extLst>
              <a:ext uri="{FF2B5EF4-FFF2-40B4-BE49-F238E27FC236}">
                <a16:creationId xmlns="" xmlns:a16="http://schemas.microsoft.com/office/drawing/2014/main" id="{2C341564-4D96-406D-9309-2AF1BA4BD8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2825"/>
            <a:ext cx="24003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4">
            <a:extLst>
              <a:ext uri="{FF2B5EF4-FFF2-40B4-BE49-F238E27FC236}">
                <a16:creationId xmlns="" xmlns:a16="http://schemas.microsoft.com/office/drawing/2014/main" id="{21CCA558-A4A1-4A4D-9A47-8DF1D78B904A}"/>
              </a:ext>
            </a:extLst>
          </p:cNvPr>
          <p:cNvSpPr>
            <a:spLocks noChangeArrowheads="1"/>
          </p:cNvSpPr>
          <p:nvPr/>
        </p:nvSpPr>
        <p:spPr bwMode="auto">
          <a:xfrm>
            <a:off x="2627313" y="-1041400"/>
            <a:ext cx="6516687"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492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kk-KZ" altLang="ru-RU" sz="2400" b="1">
              <a:latin typeface="Times New Roman" panose="02020603050405020304" pitchFamily="18" charset="0"/>
              <a:cs typeface="Times New Roman" panose="02020603050405020304" pitchFamily="18" charset="0"/>
            </a:endParaRPr>
          </a:p>
          <a:p>
            <a:pPr>
              <a:spcBef>
                <a:spcPct val="0"/>
              </a:spcBef>
              <a:buFontTx/>
              <a:buNone/>
            </a:pPr>
            <a:endParaRPr lang="kk-KZ" altLang="ru-RU" sz="2400" b="1">
              <a:latin typeface="Times New Roman" panose="02020603050405020304" pitchFamily="18" charset="0"/>
              <a:cs typeface="Times New Roman" panose="02020603050405020304" pitchFamily="18" charset="0"/>
            </a:endParaRPr>
          </a:p>
          <a:p>
            <a:pPr>
              <a:spcBef>
                <a:spcPct val="0"/>
              </a:spcBef>
              <a:buFontTx/>
              <a:buNone/>
            </a:pPr>
            <a:endParaRPr lang="kk-KZ" altLang="ru-RU" sz="2400" b="1">
              <a:latin typeface="Times New Roman" panose="02020603050405020304" pitchFamily="18" charset="0"/>
              <a:cs typeface="Times New Roman" panose="02020603050405020304" pitchFamily="18" charset="0"/>
            </a:endParaRPr>
          </a:p>
          <a:p>
            <a:pPr>
              <a:spcBef>
                <a:spcPct val="0"/>
              </a:spcBef>
              <a:buFontTx/>
              <a:buNone/>
            </a:pPr>
            <a:endParaRPr lang="kk-KZ" altLang="ru-RU" sz="2400" b="1">
              <a:latin typeface="Times New Roman" panose="02020603050405020304" pitchFamily="18" charset="0"/>
              <a:cs typeface="Times New Roman" panose="02020603050405020304" pitchFamily="18" charset="0"/>
            </a:endParaRPr>
          </a:p>
          <a:p>
            <a:pPr>
              <a:spcBef>
                <a:spcPct val="0"/>
              </a:spcBef>
              <a:buFontTx/>
              <a:buNone/>
            </a:pPr>
            <a:r>
              <a:rPr lang="kk-KZ" altLang="ru-RU" sz="2400" b="1">
                <a:latin typeface="Times New Roman" panose="02020603050405020304" pitchFamily="18" charset="0"/>
                <a:cs typeface="Times New Roman" panose="02020603050405020304" pitchFamily="18" charset="0"/>
              </a:rPr>
              <a:t>«Манка ұнтағының тақтасы»</a:t>
            </a:r>
            <a:endParaRPr lang="ru-RU" altLang="ru-RU" sz="2400">
              <a:latin typeface="Times New Roman" panose="02020603050405020304" pitchFamily="18" charset="0"/>
              <a:cs typeface="Times New Roman" panose="02020603050405020304" pitchFamily="18" charset="0"/>
            </a:endParaRPr>
          </a:p>
          <a:p>
            <a:pPr>
              <a:spcBef>
                <a:spcPct val="0"/>
              </a:spcBef>
              <a:buFontTx/>
              <a:buNone/>
            </a:pPr>
            <a:r>
              <a:rPr lang="kk-KZ" altLang="ru-RU" sz="2400" b="1" i="1">
                <a:latin typeface="Times New Roman" panose="02020603050405020304" pitchFamily="18" charset="0"/>
                <a:cs typeface="Times New Roman" panose="02020603050405020304" pitchFamily="18" charset="0"/>
              </a:rPr>
              <a:t>Мақсаты:</a:t>
            </a:r>
            <a:r>
              <a:rPr lang="kk-KZ" altLang="ru-RU" sz="2400">
                <a:latin typeface="Times New Roman" panose="02020603050405020304" pitchFamily="18" charset="0"/>
                <a:cs typeface="Times New Roman" panose="02020603050405020304" pitchFamily="18" charset="0"/>
              </a:rPr>
              <a:t> Баланы жазуға, көркем сурет салуға дағдыландыру. Қиялын дамыту. Ұсақ-қол моторикасын дамыту. Саусақтарын жазуға үйрету.</a:t>
            </a:r>
            <a:endParaRPr lang="ru-RU" altLang="ru-RU" sz="2400">
              <a:latin typeface="Times New Roman" panose="02020603050405020304" pitchFamily="18" charset="0"/>
              <a:cs typeface="Times New Roman" panose="02020603050405020304" pitchFamily="18" charset="0"/>
            </a:endParaRPr>
          </a:p>
          <a:p>
            <a:pPr>
              <a:spcBef>
                <a:spcPct val="0"/>
              </a:spcBef>
              <a:buFontTx/>
              <a:buNone/>
            </a:pPr>
            <a:r>
              <a:rPr lang="kk-KZ" altLang="ru-RU" sz="2400" b="1" i="1">
                <a:latin typeface="Times New Roman" panose="02020603050405020304" pitchFamily="18" charset="0"/>
                <a:cs typeface="Times New Roman" panose="02020603050405020304" pitchFamily="18" charset="0"/>
              </a:rPr>
              <a:t>Қажетті құрал</a:t>
            </a:r>
            <a:r>
              <a:rPr lang="kk-KZ" altLang="ru-RU" sz="2400">
                <a:latin typeface="Times New Roman" panose="02020603050405020304" pitchFamily="18" charset="0"/>
                <a:cs typeface="Times New Roman" panose="02020603050405020304" pitchFamily="18" charset="0"/>
              </a:rPr>
              <a:t>-</a:t>
            </a:r>
            <a:r>
              <a:rPr lang="kk-KZ" altLang="ru-RU" sz="2400" b="1" i="1">
                <a:latin typeface="Times New Roman" panose="02020603050405020304" pitchFamily="18" charset="0"/>
                <a:cs typeface="Times New Roman" panose="02020603050405020304" pitchFamily="18" charset="0"/>
              </a:rPr>
              <a:t>жабдықтар</a:t>
            </a:r>
            <a:r>
              <a:rPr lang="kk-KZ" altLang="ru-RU" sz="2400" i="1">
                <a:latin typeface="Times New Roman" panose="02020603050405020304" pitchFamily="18" charset="0"/>
                <a:cs typeface="Times New Roman" panose="02020603050405020304" pitchFamily="18" charset="0"/>
              </a:rPr>
              <a:t>:  </a:t>
            </a:r>
            <a:r>
              <a:rPr lang="kk-KZ" altLang="ru-RU" sz="2400">
                <a:latin typeface="Times New Roman" panose="02020603050405020304" pitchFamily="18" charset="0"/>
                <a:cs typeface="Times New Roman" panose="02020603050405020304" pitchFamily="18" charset="0"/>
              </a:rPr>
              <a:t>шыны үстел, манка ұнтағы.</a:t>
            </a:r>
            <a:endParaRPr lang="ru-RU" altLang="ru-RU" sz="2400">
              <a:latin typeface="Times New Roman" panose="02020603050405020304" pitchFamily="18" charset="0"/>
              <a:cs typeface="Times New Roman" panose="02020603050405020304" pitchFamily="18" charset="0"/>
            </a:endParaRPr>
          </a:p>
          <a:p>
            <a:pPr>
              <a:spcBef>
                <a:spcPct val="0"/>
              </a:spcBef>
              <a:buFontTx/>
              <a:buNone/>
            </a:pPr>
            <a:endParaRPr lang="ru-RU" altLang="ru-RU" sz="1800"/>
          </a:p>
        </p:txBody>
      </p:sp>
      <p:sp>
        <p:nvSpPr>
          <p:cNvPr id="19461" name="Rectangle 5">
            <a:extLst>
              <a:ext uri="{FF2B5EF4-FFF2-40B4-BE49-F238E27FC236}">
                <a16:creationId xmlns="" xmlns:a16="http://schemas.microsoft.com/office/drawing/2014/main" id="{5CCF22C3-3F48-4F46-9966-E6BAE07484CD}"/>
              </a:ext>
            </a:extLst>
          </p:cNvPr>
          <p:cNvSpPr>
            <a:spLocks noChangeArrowheads="1"/>
          </p:cNvSpPr>
          <p:nvPr/>
        </p:nvSpPr>
        <p:spPr bwMode="auto">
          <a:xfrm>
            <a:off x="0" y="2152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kk-KZ" altLang="ru-RU" sz="1400">
                <a:cs typeface="Times New Roman" panose="02020603050405020304" pitchFamily="18" charset="0"/>
              </a:rPr>
              <a:t>	</a:t>
            </a:r>
            <a:endParaRPr lang="kk-KZ" altLang="ru-RU" sz="1800"/>
          </a:p>
        </p:txBody>
      </p:sp>
      <p:sp>
        <p:nvSpPr>
          <p:cNvPr id="19462" name="Rectangle 6">
            <a:extLst>
              <a:ext uri="{FF2B5EF4-FFF2-40B4-BE49-F238E27FC236}">
                <a16:creationId xmlns="" xmlns:a16="http://schemas.microsoft.com/office/drawing/2014/main" id="{81207514-BFD0-42EA-950B-467269EF5218}"/>
              </a:ext>
            </a:extLst>
          </p:cNvPr>
          <p:cNvSpPr>
            <a:spLocks noChangeArrowheads="1"/>
          </p:cNvSpPr>
          <p:nvPr/>
        </p:nvSpPr>
        <p:spPr bwMode="auto">
          <a:xfrm>
            <a:off x="2627313" y="2324100"/>
            <a:ext cx="6516687" cy="289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492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endParaRPr lang="kk-KZ" altLang="ru-RU" sz="2400" b="1" i="1" dirty="0">
              <a:latin typeface="Times New Roman" panose="02020603050405020304" pitchFamily="18" charset="0"/>
              <a:cs typeface="Times New Roman" panose="02020603050405020304" pitchFamily="18" charset="0"/>
            </a:endParaRPr>
          </a:p>
          <a:p>
            <a:pPr algn="just">
              <a:spcBef>
                <a:spcPct val="0"/>
              </a:spcBef>
              <a:buFontTx/>
              <a:buNone/>
            </a:pPr>
            <a:endParaRPr lang="kk-KZ" altLang="ru-RU" sz="2400" b="1" i="1" dirty="0">
              <a:latin typeface="Times New Roman" panose="02020603050405020304" pitchFamily="18" charset="0"/>
              <a:cs typeface="Times New Roman" panose="02020603050405020304" pitchFamily="18" charset="0"/>
            </a:endParaRPr>
          </a:p>
          <a:p>
            <a:pPr algn="just">
              <a:spcBef>
                <a:spcPct val="0"/>
              </a:spcBef>
              <a:buFontTx/>
              <a:buNone/>
            </a:pPr>
            <a:endParaRPr lang="kk-KZ" altLang="ru-RU" sz="2400" b="1" i="1" dirty="0">
              <a:latin typeface="Times New Roman" panose="02020603050405020304" pitchFamily="18" charset="0"/>
              <a:cs typeface="Times New Roman" panose="02020603050405020304" pitchFamily="18" charset="0"/>
            </a:endParaRPr>
          </a:p>
          <a:p>
            <a:pPr algn="just">
              <a:spcBef>
                <a:spcPct val="0"/>
              </a:spcBef>
              <a:buFontTx/>
              <a:buNone/>
            </a:pPr>
            <a:r>
              <a:rPr lang="kk-KZ" altLang="ru-RU" sz="2400" b="1" i="1" dirty="0">
                <a:latin typeface="Times New Roman" panose="02020603050405020304" pitchFamily="18" charset="0"/>
                <a:cs typeface="Times New Roman" panose="02020603050405020304" pitchFamily="18" charset="0"/>
              </a:rPr>
              <a:t>Барысы: </a:t>
            </a:r>
            <a:r>
              <a:rPr lang="kk-KZ" altLang="ru-RU" sz="2400" dirty="0">
                <a:latin typeface="Times New Roman" panose="02020603050405020304" pitchFamily="18" charset="0"/>
                <a:cs typeface="Times New Roman" panose="02020603050405020304" pitchFamily="18" charset="0"/>
              </a:rPr>
              <a:t>Арнайы шыны үстелдің үстіне манка ұнтағы себіледі, сол манка ұнтағына бала әріптер жазады немесе өз еркімен әр түрлі суреттер салады. </a:t>
            </a:r>
            <a:endParaRPr lang="ru-RU" altLang="ru-RU" sz="2400" dirty="0">
              <a:latin typeface="Times New Roman" panose="02020603050405020304" pitchFamily="18" charset="0"/>
              <a:cs typeface="Times New Roman" panose="02020603050405020304" pitchFamily="18" charset="0"/>
            </a:endParaRPr>
          </a:p>
          <a:p>
            <a:pPr algn="just">
              <a:spcBef>
                <a:spcPct val="0"/>
              </a:spcBef>
              <a:buFontTx/>
              <a:buNone/>
            </a:pPr>
            <a:r>
              <a:rPr lang="kk-KZ" altLang="ru-RU" sz="1400" dirty="0">
                <a:cs typeface="Times New Roman" panose="02020603050405020304" pitchFamily="18" charset="0"/>
              </a:rPr>
              <a:t>                                         </a:t>
            </a:r>
            <a:endParaRPr lang="kk-KZ" altLang="ru-RU" sz="1800" dirty="0"/>
          </a:p>
        </p:txBody>
      </p:sp>
      <p:pic>
        <p:nvPicPr>
          <p:cNvPr id="19463" name="Picture 8" descr="C:\Users\GAZIZ\Pictures\IMG-20170126-WA0070.jpeg">
            <a:extLst>
              <a:ext uri="{FF2B5EF4-FFF2-40B4-BE49-F238E27FC236}">
                <a16:creationId xmlns="" xmlns:a16="http://schemas.microsoft.com/office/drawing/2014/main" id="{310D1885-97F9-45AA-8218-F309CD1A46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38" y="4724400"/>
            <a:ext cx="2265362"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a:off x="1336903" y="-243408"/>
            <a:ext cx="7772400" cy="1470025"/>
          </a:xfrm>
        </p:spPr>
        <p:txBody>
          <a:bodyPr/>
          <a:lstStyle/>
          <a:p>
            <a:r>
              <a:rPr lang="ru-RU" sz="3200" b="1" i="1" dirty="0" err="1">
                <a:latin typeface="Times New Roman" pitchFamily="18" charset="0"/>
                <a:cs typeface="Times New Roman" pitchFamily="18" charset="0"/>
              </a:rPr>
              <a:t>Қорытынды</a:t>
            </a:r>
            <a:endParaRPr lang="ru-RU" sz="3200" b="1" i="1" dirty="0">
              <a:latin typeface="Times New Roman" pitchFamily="18" charset="0"/>
              <a:cs typeface="Times New Roman" pitchFamily="18" charset="0"/>
            </a:endParaRPr>
          </a:p>
        </p:txBody>
      </p:sp>
      <p:sp>
        <p:nvSpPr>
          <p:cNvPr id="3" name="Подзаголовок 2"/>
          <p:cNvSpPr>
            <a:spLocks noGrp="1"/>
          </p:cNvSpPr>
          <p:nvPr>
            <p:ph type="subTitle" sz="quarter" idx="1"/>
          </p:nvPr>
        </p:nvSpPr>
        <p:spPr>
          <a:xfrm>
            <a:off x="1835696" y="908720"/>
            <a:ext cx="6400800" cy="1752600"/>
          </a:xfrm>
        </p:spPr>
        <p:txBody>
          <a:bodyPr/>
          <a:lstStyle/>
          <a:p>
            <a:r>
              <a:rPr lang="ru-RU" sz="1800" dirty="0">
                <a:latin typeface="Times New Roman" pitchFamily="18" charset="0"/>
                <a:cs typeface="Times New Roman" pitchFamily="18" charset="0"/>
              </a:rPr>
              <a:t>Бала - </a:t>
            </a:r>
            <a:r>
              <a:rPr lang="ru-RU" sz="1800" dirty="0" err="1">
                <a:latin typeface="Times New Roman" pitchFamily="18" charset="0"/>
                <a:cs typeface="Times New Roman" pitchFamily="18" charset="0"/>
              </a:rPr>
              <a:t>болашағымыз</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десек</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сол</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балаға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жүйелі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білім</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беріп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ынта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ықыласын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дұрыс</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бағыттауды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қабілет</a:t>
            </a:r>
            <a:r>
              <a:rPr lang="ru-RU" sz="1800" dirty="0">
                <a:latin typeface="Times New Roman" pitchFamily="18" charset="0"/>
                <a:cs typeface="Times New Roman" pitchFamily="18" charset="0"/>
              </a:rPr>
              <a:t> - </a:t>
            </a:r>
            <a:r>
              <a:rPr lang="ru-RU" sz="1800" dirty="0" err="1">
                <a:latin typeface="Times New Roman" pitchFamily="18" charset="0"/>
                <a:cs typeface="Times New Roman" pitchFamily="18" charset="0"/>
              </a:rPr>
              <a:t>қасиеттерін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дамытуды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балабақшадан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бастауымыз</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керек</a:t>
            </a:r>
            <a:r>
              <a:rPr lang="ru-RU" sz="1800" dirty="0">
                <a:latin typeface="Times New Roman" pitchFamily="18" charset="0"/>
                <a:cs typeface="Times New Roman" pitchFamily="18" charset="0"/>
              </a:rPr>
              <a:t>.  Баланы </a:t>
            </a:r>
            <a:r>
              <a:rPr lang="ru-RU" sz="1800" dirty="0" err="1">
                <a:latin typeface="Times New Roman" pitchFamily="18" charset="0"/>
                <a:cs typeface="Times New Roman" pitchFamily="18" charset="0"/>
              </a:rPr>
              <a:t>жан-жақты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тұлға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ретінде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тәрбиелеу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Алдағы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уақытта</a:t>
            </a:r>
            <a:r>
              <a:rPr lang="ru-RU" sz="1800" dirty="0">
                <a:latin typeface="Times New Roman" pitchFamily="18" charset="0"/>
                <a:cs typeface="Times New Roman" pitchFamily="18" charset="0"/>
              </a:rPr>
              <a:t> да </a:t>
            </a:r>
            <a:r>
              <a:rPr lang="ru-RU" sz="1800" dirty="0" err="1">
                <a:latin typeface="Times New Roman" pitchFamily="18" charset="0"/>
                <a:cs typeface="Times New Roman" pitchFamily="18" charset="0"/>
              </a:rPr>
              <a:t>Елбасымыз</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Н.Ә.Назарбаевтың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жолдауындағы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дамыған</a:t>
            </a:r>
            <a:r>
              <a:rPr lang="ru-RU" sz="1800" dirty="0">
                <a:latin typeface="Times New Roman" pitchFamily="18" charset="0"/>
                <a:cs typeface="Times New Roman" pitchFamily="18" charset="0"/>
              </a:rPr>
              <a:t> 30 </a:t>
            </a:r>
            <a:r>
              <a:rPr lang="ru-RU" sz="1800" dirty="0" err="1">
                <a:latin typeface="Times New Roman" pitchFamily="18" charset="0"/>
                <a:cs typeface="Times New Roman" pitchFamily="18" charset="0"/>
              </a:rPr>
              <a:t>елдің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қатарынан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көріну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үшін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жас</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ұрпақты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қазіргі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заман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талабына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сай</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жаңа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инновациялық</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технологияларды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тиімді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пайдалана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отырып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тәрбиелеуіміз</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керек</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деп</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ойлаймын</a:t>
            </a:r>
            <a:r>
              <a:rPr lang="ru-RU" sz="1800" dirty="0">
                <a:latin typeface="Times New Roman" pitchFamily="18" charset="0"/>
                <a:cs typeface="Times New Roman" pitchFamily="18" charset="0"/>
              </a:rPr>
              <a:t>.«</a:t>
            </a:r>
            <a:r>
              <a:rPr lang="ru-RU" sz="1800" dirty="0" err="1">
                <a:latin typeface="Times New Roman" pitchFamily="18" charset="0"/>
                <a:cs typeface="Times New Roman" pitchFamily="18" charset="0"/>
              </a:rPr>
              <a:t>Балалардың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дарындылық</a:t>
            </a:r>
            <a:r>
              <a:rPr lang="ru-RU" sz="1800" dirty="0">
                <a:latin typeface="Times New Roman" pitchFamily="18" charset="0"/>
                <a:cs typeface="Times New Roman" pitchFamily="18" charset="0"/>
              </a:rPr>
              <a:t> пен </a:t>
            </a:r>
            <a:r>
              <a:rPr lang="ru-RU" sz="1800" dirty="0" err="1">
                <a:latin typeface="Times New Roman" pitchFamily="18" charset="0"/>
                <a:cs typeface="Times New Roman" pitchFamily="18" charset="0"/>
              </a:rPr>
              <a:t>қабілеттілік</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қайнар</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көзі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өздерінің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саусақ</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ұшында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болады</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В.А.Сухомлинский</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өсиетімен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қорытындылаймын</a:t>
            </a:r>
            <a:r>
              <a:rPr lang="ru-RU" sz="1800" dirty="0">
                <a:latin typeface="Times New Roman" pitchFamily="18" charset="0"/>
                <a:cs typeface="Times New Roman" pitchFamily="18" charset="0"/>
              </a:rPr>
              <a:t>.</a:t>
            </a:r>
          </a:p>
          <a:p>
            <a:endParaRPr lang="ru-RU" sz="2000" dirty="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3858634"/>
            <a:ext cx="2996952" cy="2996952"/>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4005064"/>
            <a:ext cx="3611893" cy="2708920"/>
          </a:xfrm>
          <a:prstGeom prst="rect">
            <a:avLst/>
          </a:prstGeom>
        </p:spPr>
      </p:pic>
    </p:spTree>
    <p:extLst>
      <p:ext uri="{BB962C8B-B14F-4D97-AF65-F5344CB8AC3E}">
        <p14:creationId xmlns:p14="http://schemas.microsoft.com/office/powerpoint/2010/main" val="1622596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 xmlns:a16="http://schemas.microsoft.com/office/drawing/2014/main" id="{62E24785-6CAF-475B-91B2-8CF1B201CFC7}"/>
              </a:ext>
            </a:extLst>
          </p:cNvPr>
          <p:cNvSpPr>
            <a:spLocks noChangeArrowheads="1"/>
          </p:cNvSpPr>
          <p:nvPr/>
        </p:nvSpPr>
        <p:spPr bwMode="auto">
          <a:xfrm>
            <a:off x="1116013" y="106363"/>
            <a:ext cx="8027987" cy="123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kk-KZ" altLang="ru-RU" sz="2800" b="1">
                <a:latin typeface="Times New Roman" panose="02020603050405020304" pitchFamily="18" charset="0"/>
                <a:cs typeface="Times New Roman" panose="02020603050405020304" pitchFamily="18" charset="0"/>
              </a:rPr>
              <a:t>М.Монтессориды қолдану арқылы бала дамуын жүзеге асыру</a:t>
            </a:r>
            <a:endParaRPr lang="ru-RU" altLang="ru-RU" sz="2800">
              <a:latin typeface="Times New Roman" panose="02020603050405020304" pitchFamily="18" charset="0"/>
              <a:cs typeface="Times New Roman" panose="02020603050405020304" pitchFamily="18" charset="0"/>
            </a:endParaRPr>
          </a:p>
          <a:p>
            <a:pPr>
              <a:spcBef>
                <a:spcPct val="0"/>
              </a:spcBef>
              <a:buFontTx/>
              <a:buNone/>
            </a:pPr>
            <a:endParaRPr lang="ru-RU" altLang="ru-RU" sz="1800"/>
          </a:p>
        </p:txBody>
      </p:sp>
      <p:pic>
        <p:nvPicPr>
          <p:cNvPr id="5123" name="Picture 2" descr="Описание: D:\Admin\Desktop\68668993.jpg">
            <a:extLst>
              <a:ext uri="{FF2B5EF4-FFF2-40B4-BE49-F238E27FC236}">
                <a16:creationId xmlns="" xmlns:a16="http://schemas.microsoft.com/office/drawing/2014/main" id="{204EC2C4-B2DF-43BE-A21C-4C7ABE4C35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 y="1120775"/>
            <a:ext cx="3665538"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Прямоугольник 2">
            <a:extLst>
              <a:ext uri="{FF2B5EF4-FFF2-40B4-BE49-F238E27FC236}">
                <a16:creationId xmlns="" xmlns:a16="http://schemas.microsoft.com/office/drawing/2014/main" id="{385E7531-1432-4EB4-A754-3AB5101CC317}"/>
              </a:ext>
            </a:extLst>
          </p:cNvPr>
          <p:cNvSpPr>
            <a:spLocks noChangeArrowheads="1"/>
          </p:cNvSpPr>
          <p:nvPr/>
        </p:nvSpPr>
        <p:spPr bwMode="auto">
          <a:xfrm>
            <a:off x="4111625" y="1125538"/>
            <a:ext cx="4852988"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kk-KZ" altLang="ru-RU" sz="2800" i="1">
                <a:latin typeface="Times New Roman" panose="02020603050405020304" pitchFamily="18" charset="0"/>
                <a:cs typeface="Times New Roman" panose="02020603050405020304" pitchFamily="18" charset="0"/>
              </a:rPr>
              <a:t>«Мен көремін және естимін,    әрекет етемін және жасаймын, сондықтан оны есте сақтаймын және үйренемін»</a:t>
            </a:r>
            <a:endParaRPr lang="ru-RU" altLang="ru-RU" sz="2800">
              <a:latin typeface="Times New Roman" panose="02020603050405020304" pitchFamily="18" charset="0"/>
              <a:cs typeface="Times New Roman" panose="02020603050405020304" pitchFamily="18" charset="0"/>
            </a:endParaRPr>
          </a:p>
          <a:p>
            <a:pPr>
              <a:spcBef>
                <a:spcPct val="0"/>
              </a:spcBef>
              <a:buFontTx/>
              <a:buNone/>
            </a:pPr>
            <a:r>
              <a:rPr lang="kk-KZ" altLang="ru-RU" sz="2800" b="1" i="1">
                <a:latin typeface="Times New Roman" panose="02020603050405020304" pitchFamily="18" charset="0"/>
                <a:cs typeface="Times New Roman" panose="02020603050405020304" pitchFamily="18" charset="0"/>
              </a:rPr>
              <a:t>                М.Монтессори</a:t>
            </a:r>
            <a:endParaRPr lang="ru-RU" altLang="ru-RU" sz="2800">
              <a:latin typeface="Times New Roman" panose="02020603050405020304" pitchFamily="18" charset="0"/>
              <a:cs typeface="Times New Roman" panose="02020603050405020304" pitchFamily="18" charset="0"/>
            </a:endParaRPr>
          </a:p>
        </p:txBody>
      </p:sp>
      <p:sp>
        <p:nvSpPr>
          <p:cNvPr id="5125" name="Прямоугольник 3">
            <a:extLst>
              <a:ext uri="{FF2B5EF4-FFF2-40B4-BE49-F238E27FC236}">
                <a16:creationId xmlns="" xmlns:a16="http://schemas.microsoft.com/office/drawing/2014/main" id="{4A1D95EE-E2E8-4FCD-B89D-4A45C4AFFC36}"/>
              </a:ext>
            </a:extLst>
          </p:cNvPr>
          <p:cNvSpPr>
            <a:spLocks noChangeArrowheads="1"/>
          </p:cNvSpPr>
          <p:nvPr/>
        </p:nvSpPr>
        <p:spPr bwMode="auto">
          <a:xfrm>
            <a:off x="4111625" y="3802063"/>
            <a:ext cx="485298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kk-KZ" altLang="ru-RU" sz="2800">
                <a:latin typeface="Times New Roman" panose="02020603050405020304" pitchFamily="18" charset="0"/>
                <a:cs typeface="Times New Roman" panose="02020603050405020304" pitchFamily="18" charset="0"/>
              </a:rPr>
              <a:t>Мария Монтессори  (1870-1952 жж) 31 тамызда Италияның Чиаревалле қаласында дүниеге келді</a:t>
            </a:r>
            <a:r>
              <a:rPr lang="kk-KZ" altLang="ru-RU" sz="1800"/>
              <a:t>. </a:t>
            </a:r>
            <a:endParaRPr lang="ru-RU" altLang="ru-RU"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a:extLst>
              <a:ext uri="{FF2B5EF4-FFF2-40B4-BE49-F238E27FC236}">
                <a16:creationId xmlns="" xmlns:a16="http://schemas.microsoft.com/office/drawing/2014/main" id="{BF66EA14-3CF7-46D7-BECE-30B4A6414528}"/>
              </a:ext>
            </a:extLst>
          </p:cNvPr>
          <p:cNvSpPr>
            <a:spLocks noGrp="1"/>
          </p:cNvSpPr>
          <p:nvPr>
            <p:ph type="title"/>
          </p:nvPr>
        </p:nvSpPr>
        <p:spPr>
          <a:xfrm>
            <a:off x="1979712" y="836712"/>
            <a:ext cx="6480200" cy="4536405"/>
          </a:xfrm>
        </p:spPr>
        <p:txBody>
          <a:bodyPr/>
          <a:lstStyle/>
          <a:p>
            <a:pPr algn="l"/>
            <a:r>
              <a:rPr lang="ru-RU" altLang="en-US" sz="2400" b="1" dirty="0" err="1">
                <a:latin typeface="Times New Roman" panose="02020603050405020304" pitchFamily="18" charset="0"/>
                <a:cs typeface="Times New Roman" panose="02020603050405020304" pitchFamily="18" charset="0"/>
              </a:rPr>
              <a:t>Монтессори</a:t>
            </a:r>
            <a:r>
              <a:rPr lang="ru-RU" altLang="en-US" sz="2400" b="1" dirty="0">
                <a:latin typeface="Times New Roman" panose="02020603050405020304" pitchFamily="18" charset="0"/>
                <a:cs typeface="Times New Roman" panose="02020603050405020304" pitchFamily="18" charset="0"/>
              </a:rPr>
              <a:t> </a:t>
            </a:r>
            <a:r>
              <a:rPr lang="ru-RU" altLang="en-US" sz="2400" b="1" dirty="0" err="1">
                <a:latin typeface="Times New Roman" panose="02020603050405020304" pitchFamily="18" charset="0"/>
                <a:cs typeface="Times New Roman" panose="02020603050405020304" pitchFamily="18" charset="0"/>
              </a:rPr>
              <a:t>әдісінің</a:t>
            </a:r>
            <a:r>
              <a:rPr lang="ru-RU" altLang="en-US" sz="2400" b="1" dirty="0">
                <a:latin typeface="Times New Roman" panose="02020603050405020304" pitchFamily="18" charset="0"/>
                <a:cs typeface="Times New Roman" panose="02020603050405020304" pitchFamily="18" charset="0"/>
              </a:rPr>
              <a:t> </a:t>
            </a:r>
            <a:r>
              <a:rPr lang="ru-RU" altLang="en-US" sz="2400" b="1" dirty="0" err="1">
                <a:latin typeface="Times New Roman" panose="02020603050405020304" pitchFamily="18" charset="0"/>
                <a:cs typeface="Times New Roman" panose="02020603050405020304" pitchFamily="18" charset="0"/>
              </a:rPr>
              <a:t>мақсаты</a:t>
            </a:r>
            <a:r>
              <a:rPr lang="ru-RU" altLang="en-US" sz="2400" b="1" dirty="0">
                <a:latin typeface="Times New Roman" panose="02020603050405020304" pitchFamily="18" charset="0"/>
                <a:cs typeface="Times New Roman" panose="02020603050405020304" pitchFamily="18" charset="0"/>
              </a:rPr>
              <a:t>: </a:t>
            </a:r>
            <a:r>
              <a:rPr lang="ru-RU" altLang="en-US" sz="2400" dirty="0">
                <a:latin typeface="Times New Roman" panose="02020603050405020304" pitchFamily="18" charset="0"/>
                <a:cs typeface="Times New Roman" panose="02020603050405020304" pitchFamily="18" charset="0"/>
              </a:rPr>
              <a:t/>
            </a:r>
            <a:br>
              <a:rPr lang="ru-RU" altLang="en-US" sz="2400" dirty="0">
                <a:latin typeface="Times New Roman" panose="02020603050405020304" pitchFamily="18" charset="0"/>
                <a:cs typeface="Times New Roman" panose="02020603050405020304" pitchFamily="18" charset="0"/>
              </a:rPr>
            </a:br>
            <a:r>
              <a:rPr lang="ru-RU" altLang="en-US" sz="2400" dirty="0">
                <a:latin typeface="Times New Roman" panose="02020603050405020304" pitchFamily="18" charset="0"/>
                <a:cs typeface="Times New Roman" panose="02020603050405020304" pitchFamily="18" charset="0"/>
              </a:rPr>
              <a:t>-</a:t>
            </a:r>
            <a:r>
              <a:rPr lang="ru-RU" altLang="en-US" sz="2400" dirty="0" err="1">
                <a:latin typeface="Times New Roman" panose="02020603050405020304" pitchFamily="18" charset="0"/>
                <a:cs typeface="Times New Roman" panose="02020603050405020304" pitchFamily="18" charset="0"/>
              </a:rPr>
              <a:t>балаларды</a:t>
            </a:r>
            <a:r>
              <a:rPr lang="ru-RU" altLang="en-US" sz="2400" dirty="0">
                <a:latin typeface="Times New Roman" panose="02020603050405020304" pitchFamily="18" charset="0"/>
                <a:cs typeface="Times New Roman" panose="02020603050405020304" pitchFamily="18" charset="0"/>
              </a:rPr>
              <a:t> </a:t>
            </a:r>
            <a:r>
              <a:rPr lang="ru-RU" altLang="en-US" sz="2400" dirty="0" err="1">
                <a:latin typeface="Times New Roman" panose="02020603050405020304" pitchFamily="18" charset="0"/>
                <a:cs typeface="Times New Roman" panose="02020603050405020304" pitchFamily="18" charset="0"/>
              </a:rPr>
              <a:t>еркін</a:t>
            </a:r>
            <a:r>
              <a:rPr lang="ru-RU" altLang="en-US" sz="2400" dirty="0">
                <a:latin typeface="Times New Roman" panose="02020603050405020304" pitchFamily="18" charset="0"/>
                <a:cs typeface="Times New Roman" panose="02020603050405020304" pitchFamily="18" charset="0"/>
              </a:rPr>
              <a:t> </a:t>
            </a:r>
            <a:r>
              <a:rPr lang="ru-RU" altLang="en-US" sz="2400" dirty="0" err="1">
                <a:latin typeface="Times New Roman" panose="02020603050405020304" pitchFamily="18" charset="0"/>
                <a:cs typeface="Times New Roman" panose="02020603050405020304" pitchFamily="18" charset="0"/>
              </a:rPr>
              <a:t>тәрбиелеп</a:t>
            </a:r>
            <a:r>
              <a:rPr lang="ru-RU" altLang="en-US" sz="2400" dirty="0">
                <a:latin typeface="Times New Roman" panose="02020603050405020304" pitchFamily="18" charset="0"/>
                <a:cs typeface="Times New Roman" panose="02020603050405020304" pitchFamily="18" charset="0"/>
              </a:rPr>
              <a:t>, </a:t>
            </a:r>
            <a:r>
              <a:rPr lang="ru-RU" altLang="en-US" sz="2400" dirty="0" err="1">
                <a:latin typeface="Times New Roman" panose="02020603050405020304" pitchFamily="18" charset="0"/>
                <a:cs typeface="Times New Roman" panose="02020603050405020304" pitchFamily="18" charset="0"/>
              </a:rPr>
              <a:t>өмірге</a:t>
            </a:r>
            <a:r>
              <a:rPr lang="ru-RU" altLang="en-US" sz="2400" dirty="0">
                <a:latin typeface="Times New Roman" panose="02020603050405020304" pitchFamily="18" charset="0"/>
                <a:cs typeface="Times New Roman" panose="02020603050405020304" pitchFamily="18" charset="0"/>
              </a:rPr>
              <a:t> </a:t>
            </a:r>
            <a:r>
              <a:rPr lang="ru-RU" altLang="en-US" sz="2400" dirty="0" err="1">
                <a:latin typeface="Times New Roman" panose="02020603050405020304" pitchFamily="18" charset="0"/>
                <a:cs typeface="Times New Roman" panose="02020603050405020304" pitchFamily="18" charset="0"/>
              </a:rPr>
              <a:t>бейімдеу</a:t>
            </a:r>
            <a:r>
              <a:rPr lang="ru-RU" altLang="en-US" sz="2400" dirty="0">
                <a:latin typeface="Times New Roman" panose="02020603050405020304" pitchFamily="18" charset="0"/>
                <a:cs typeface="Times New Roman" panose="02020603050405020304" pitchFamily="18" charset="0"/>
              </a:rPr>
              <a:t>;</a:t>
            </a:r>
            <a:br>
              <a:rPr lang="ru-RU" altLang="en-US" sz="2400" dirty="0">
                <a:latin typeface="Times New Roman" panose="02020603050405020304" pitchFamily="18" charset="0"/>
                <a:cs typeface="Times New Roman" panose="02020603050405020304" pitchFamily="18" charset="0"/>
              </a:rPr>
            </a:br>
            <a:r>
              <a:rPr lang="ru-RU" altLang="en-US" sz="2400" dirty="0">
                <a:latin typeface="Times New Roman" panose="02020603050405020304" pitchFamily="18" charset="0"/>
                <a:cs typeface="Times New Roman" panose="02020603050405020304" pitchFamily="18" charset="0"/>
              </a:rPr>
              <a:t>-</a:t>
            </a:r>
            <a:r>
              <a:rPr lang="ru-RU" altLang="en-US" sz="2400" dirty="0" err="1">
                <a:latin typeface="Times New Roman" panose="02020603050405020304" pitchFamily="18" charset="0"/>
                <a:cs typeface="Times New Roman" panose="02020603050405020304" pitchFamily="18" charset="0"/>
              </a:rPr>
              <a:t>өмірде</a:t>
            </a:r>
            <a:r>
              <a:rPr lang="ru-RU" altLang="en-US" sz="2400" dirty="0">
                <a:latin typeface="Times New Roman" panose="02020603050405020304" pitchFamily="18" charset="0"/>
                <a:cs typeface="Times New Roman" panose="02020603050405020304" pitchFamily="18" charset="0"/>
              </a:rPr>
              <a:t> </a:t>
            </a:r>
            <a:r>
              <a:rPr lang="ru-RU" altLang="en-US" sz="2400" dirty="0" err="1">
                <a:latin typeface="Times New Roman" panose="02020603050405020304" pitchFamily="18" charset="0"/>
                <a:cs typeface="Times New Roman" panose="02020603050405020304" pitchFamily="18" charset="0"/>
              </a:rPr>
              <a:t>өз</a:t>
            </a:r>
            <a:r>
              <a:rPr lang="ru-RU" altLang="en-US" sz="2400" dirty="0">
                <a:latin typeface="Times New Roman" panose="02020603050405020304" pitchFamily="18" charset="0"/>
                <a:cs typeface="Times New Roman" panose="02020603050405020304" pitchFamily="18" charset="0"/>
              </a:rPr>
              <a:t> </a:t>
            </a:r>
            <a:r>
              <a:rPr lang="ru-RU" altLang="en-US" sz="2400" dirty="0" err="1">
                <a:latin typeface="Times New Roman" panose="02020603050405020304" pitchFamily="18" charset="0"/>
                <a:cs typeface="Times New Roman" panose="02020603050405020304" pitchFamily="18" charset="0"/>
              </a:rPr>
              <a:t>мақсаты</a:t>
            </a:r>
            <a:r>
              <a:rPr lang="ru-RU" altLang="en-US" sz="2400" dirty="0">
                <a:latin typeface="Times New Roman" panose="02020603050405020304" pitchFamily="18" charset="0"/>
                <a:cs typeface="Times New Roman" panose="02020603050405020304" pitchFamily="18" charset="0"/>
              </a:rPr>
              <a:t> бар </a:t>
            </a:r>
            <a:r>
              <a:rPr lang="ru-RU" altLang="en-US" sz="2400" dirty="0" err="1">
                <a:latin typeface="Times New Roman" panose="02020603050405020304" pitchFamily="18" charset="0"/>
                <a:cs typeface="Times New Roman" panose="02020603050405020304" pitchFamily="18" charset="0"/>
              </a:rPr>
              <a:t>екенін</a:t>
            </a:r>
            <a:r>
              <a:rPr lang="ru-RU" altLang="en-US" sz="2400" dirty="0">
                <a:latin typeface="Times New Roman" panose="02020603050405020304" pitchFamily="18" charset="0"/>
                <a:cs typeface="Times New Roman" panose="02020603050405020304" pitchFamily="18" charset="0"/>
              </a:rPr>
              <a:t> </a:t>
            </a:r>
            <a:r>
              <a:rPr lang="ru-RU" altLang="en-US" sz="2400" dirty="0" err="1">
                <a:latin typeface="Times New Roman" panose="02020603050405020304" pitchFamily="18" charset="0"/>
                <a:cs typeface="Times New Roman" panose="02020603050405020304" pitchFamily="18" charset="0"/>
              </a:rPr>
              <a:t>қалыптастыру</a:t>
            </a:r>
            <a:r>
              <a:rPr lang="ru-RU" altLang="en-US" sz="2400" dirty="0">
                <a:latin typeface="Times New Roman" panose="02020603050405020304" pitchFamily="18" charset="0"/>
                <a:cs typeface="Times New Roman" panose="02020603050405020304" pitchFamily="18" charset="0"/>
              </a:rPr>
              <a:t>;</a:t>
            </a:r>
            <a:br>
              <a:rPr lang="ru-RU" altLang="en-US" sz="2400" dirty="0">
                <a:latin typeface="Times New Roman" panose="02020603050405020304" pitchFamily="18" charset="0"/>
                <a:cs typeface="Times New Roman" panose="02020603050405020304" pitchFamily="18" charset="0"/>
              </a:rPr>
            </a:br>
            <a:r>
              <a:rPr lang="ru-RU" altLang="en-US" sz="2400" dirty="0">
                <a:latin typeface="Times New Roman" panose="02020603050405020304" pitchFamily="18" charset="0"/>
                <a:cs typeface="Times New Roman" panose="02020603050405020304" pitchFamily="18" charset="0"/>
              </a:rPr>
              <a:t>-</a:t>
            </a:r>
            <a:r>
              <a:rPr lang="ru-RU" altLang="en-US" sz="2400" dirty="0" err="1">
                <a:latin typeface="Times New Roman" panose="02020603050405020304" pitchFamily="18" charset="0"/>
                <a:cs typeface="Times New Roman" panose="02020603050405020304" pitchFamily="18" charset="0"/>
              </a:rPr>
              <a:t>балалардың</a:t>
            </a:r>
            <a:r>
              <a:rPr lang="ru-RU" altLang="en-US" sz="2400" dirty="0">
                <a:latin typeface="Times New Roman" panose="02020603050405020304" pitchFamily="18" charset="0"/>
                <a:cs typeface="Times New Roman" panose="02020603050405020304" pitchFamily="18" charset="0"/>
              </a:rPr>
              <a:t> </a:t>
            </a:r>
            <a:r>
              <a:rPr lang="ru-RU" altLang="en-US" sz="2400" dirty="0" err="1">
                <a:latin typeface="Times New Roman" panose="02020603050405020304" pitchFamily="18" charset="0"/>
                <a:cs typeface="Times New Roman" panose="02020603050405020304" pitchFamily="18" charset="0"/>
              </a:rPr>
              <a:t>өзінің</a:t>
            </a:r>
            <a:r>
              <a:rPr lang="ru-RU" altLang="en-US" sz="2400" dirty="0">
                <a:latin typeface="Times New Roman" panose="02020603050405020304" pitchFamily="18" charset="0"/>
                <a:cs typeface="Times New Roman" panose="02020603050405020304" pitchFamily="18" charset="0"/>
              </a:rPr>
              <a:t> </a:t>
            </a:r>
            <a:r>
              <a:rPr lang="ru-RU" altLang="en-US" sz="2400" dirty="0" err="1">
                <a:latin typeface="Times New Roman" panose="02020603050405020304" pitchFamily="18" charset="0"/>
                <a:cs typeface="Times New Roman" panose="02020603050405020304" pitchFamily="18" charset="0"/>
              </a:rPr>
              <a:t>үйреніп</a:t>
            </a:r>
            <a:r>
              <a:rPr lang="ru-RU" altLang="en-US" sz="2400" dirty="0">
                <a:latin typeface="Times New Roman" panose="02020603050405020304" pitchFamily="18" charset="0"/>
                <a:cs typeface="Times New Roman" panose="02020603050405020304" pitchFamily="18" charset="0"/>
              </a:rPr>
              <a:t>, </a:t>
            </a:r>
            <a:r>
              <a:rPr lang="ru-RU" altLang="en-US" sz="2400" dirty="0" err="1">
                <a:latin typeface="Times New Roman" panose="02020603050405020304" pitchFamily="18" charset="0"/>
                <a:cs typeface="Times New Roman" panose="02020603050405020304" pitchFamily="18" charset="0"/>
              </a:rPr>
              <a:t>өзін</a:t>
            </a:r>
            <a:r>
              <a:rPr lang="ru-RU" altLang="en-US" sz="2400" dirty="0">
                <a:latin typeface="Times New Roman" panose="02020603050405020304" pitchFamily="18" charset="0"/>
                <a:cs typeface="Times New Roman" panose="02020603050405020304" pitchFamily="18" charset="0"/>
              </a:rPr>
              <a:t> </a:t>
            </a:r>
            <a:r>
              <a:rPr lang="ru-RU" altLang="en-US" sz="2400" dirty="0" err="1">
                <a:latin typeface="Times New Roman" panose="02020603050405020304" pitchFamily="18" charset="0"/>
                <a:cs typeface="Times New Roman" panose="02020603050405020304" pitchFamily="18" charset="0"/>
              </a:rPr>
              <a:t>дамытуына</a:t>
            </a:r>
            <a:r>
              <a:rPr lang="ru-RU" altLang="en-US" sz="2400" dirty="0">
                <a:latin typeface="Times New Roman" panose="02020603050405020304" pitchFamily="18" charset="0"/>
                <a:cs typeface="Times New Roman" panose="02020603050405020304" pitchFamily="18" charset="0"/>
              </a:rPr>
              <a:t> </a:t>
            </a:r>
            <a:r>
              <a:rPr lang="ru-RU" altLang="en-US" sz="2400" dirty="0" err="1">
                <a:latin typeface="Times New Roman" panose="02020603050405020304" pitchFamily="18" charset="0"/>
                <a:cs typeface="Times New Roman" panose="02020603050405020304" pitchFamily="18" charset="0"/>
              </a:rPr>
              <a:t>жаңа</a:t>
            </a:r>
            <a:r>
              <a:rPr lang="ru-RU" altLang="en-US" sz="2400" dirty="0">
                <a:latin typeface="Times New Roman" panose="02020603050405020304" pitchFamily="18" charset="0"/>
                <a:cs typeface="Times New Roman" panose="02020603050405020304" pitchFamily="18" charset="0"/>
              </a:rPr>
              <a:t> </a:t>
            </a:r>
            <a:r>
              <a:rPr lang="ru-RU" altLang="en-US" sz="2400" dirty="0" err="1">
                <a:latin typeface="Times New Roman" panose="02020603050405020304" pitchFamily="18" charset="0"/>
                <a:cs typeface="Times New Roman" panose="02020603050405020304" pitchFamily="18" charset="0"/>
              </a:rPr>
              <a:t>мүмкіндіктер</a:t>
            </a:r>
            <a:r>
              <a:rPr lang="ru-RU" altLang="en-US" sz="2400" dirty="0">
                <a:latin typeface="Times New Roman" panose="02020603050405020304" pitchFamily="18" charset="0"/>
                <a:cs typeface="Times New Roman" panose="02020603050405020304" pitchFamily="18" charset="0"/>
              </a:rPr>
              <a:t> беру.</a:t>
            </a:r>
            <a:br>
              <a:rPr lang="ru-RU" altLang="en-US" sz="2400" dirty="0">
                <a:latin typeface="Times New Roman" panose="02020603050405020304" pitchFamily="18" charset="0"/>
                <a:cs typeface="Times New Roman" panose="02020603050405020304" pitchFamily="18" charset="0"/>
              </a:rPr>
            </a:br>
            <a:r>
              <a:rPr lang="ru-RU" altLang="en-US" sz="2400" dirty="0">
                <a:latin typeface="Times New Roman" panose="02020603050405020304" pitchFamily="18" charset="0"/>
                <a:cs typeface="Times New Roman" panose="02020603050405020304" pitchFamily="18" charset="0"/>
              </a:rPr>
              <a:t/>
            </a:r>
            <a:br>
              <a:rPr lang="ru-RU" altLang="en-US" sz="2400" dirty="0">
                <a:latin typeface="Times New Roman" panose="02020603050405020304" pitchFamily="18" charset="0"/>
                <a:cs typeface="Times New Roman" panose="02020603050405020304" pitchFamily="18" charset="0"/>
              </a:rPr>
            </a:br>
            <a:r>
              <a:rPr lang="ru-RU" altLang="en-US" sz="2400" b="1" dirty="0" err="1">
                <a:latin typeface="Times New Roman" panose="02020603050405020304" pitchFamily="18" charset="0"/>
                <a:cs typeface="Times New Roman" panose="02020603050405020304" pitchFamily="18" charset="0"/>
              </a:rPr>
              <a:t>Монтессори</a:t>
            </a:r>
            <a:r>
              <a:rPr lang="ru-RU" altLang="en-US" sz="2400" b="1" dirty="0">
                <a:latin typeface="Times New Roman" panose="02020603050405020304" pitchFamily="18" charset="0"/>
                <a:cs typeface="Times New Roman" panose="02020603050405020304" pitchFamily="18" charset="0"/>
              </a:rPr>
              <a:t> </a:t>
            </a:r>
            <a:r>
              <a:rPr lang="ru-RU" altLang="en-US" sz="2400" b="1" dirty="0" err="1">
                <a:latin typeface="Times New Roman" panose="02020603050405020304" pitchFamily="18" charset="0"/>
                <a:cs typeface="Times New Roman" panose="02020603050405020304" pitchFamily="18" charset="0"/>
              </a:rPr>
              <a:t>міндеті</a:t>
            </a:r>
            <a:r>
              <a:rPr lang="ru-RU" altLang="en-US" sz="2400" b="1" dirty="0">
                <a:latin typeface="Times New Roman" panose="02020603050405020304" pitchFamily="18" charset="0"/>
                <a:cs typeface="Times New Roman" panose="02020603050405020304" pitchFamily="18" charset="0"/>
              </a:rPr>
              <a:t>:</a:t>
            </a:r>
            <a:r>
              <a:rPr lang="ru-RU" altLang="en-US" sz="2400" dirty="0">
                <a:latin typeface="Times New Roman" panose="02020603050405020304" pitchFamily="18" charset="0"/>
                <a:cs typeface="Times New Roman" panose="02020603050405020304" pitchFamily="18" charset="0"/>
              </a:rPr>
              <a:t/>
            </a:r>
            <a:br>
              <a:rPr lang="ru-RU" altLang="en-US" sz="2400" dirty="0">
                <a:latin typeface="Times New Roman" panose="02020603050405020304" pitchFamily="18" charset="0"/>
                <a:cs typeface="Times New Roman" panose="02020603050405020304" pitchFamily="18" charset="0"/>
              </a:rPr>
            </a:br>
            <a:r>
              <a:rPr lang="ru-RU" altLang="en-US" sz="2400" dirty="0">
                <a:latin typeface="Times New Roman" panose="02020603050405020304" pitchFamily="18" charset="0"/>
                <a:cs typeface="Times New Roman" panose="02020603050405020304" pitchFamily="18" charset="0"/>
              </a:rPr>
              <a:t>-</a:t>
            </a:r>
            <a:r>
              <a:rPr lang="ru-RU" altLang="en-US" sz="2400" dirty="0" err="1">
                <a:latin typeface="Times New Roman" panose="02020603050405020304" pitchFamily="18" charset="0"/>
                <a:cs typeface="Times New Roman" panose="02020603050405020304" pitchFamily="18" charset="0"/>
              </a:rPr>
              <a:t>балаға</a:t>
            </a:r>
            <a:r>
              <a:rPr lang="ru-RU" altLang="en-US" sz="2400" dirty="0">
                <a:latin typeface="Times New Roman" panose="02020603050405020304" pitchFamily="18" charset="0"/>
                <a:cs typeface="Times New Roman" panose="02020603050405020304" pitchFamily="18" charset="0"/>
              </a:rPr>
              <a:t> </a:t>
            </a:r>
            <a:r>
              <a:rPr lang="ru-RU" altLang="en-US" sz="2400" dirty="0" err="1">
                <a:latin typeface="Times New Roman" panose="02020603050405020304" pitchFamily="18" charset="0"/>
                <a:cs typeface="Times New Roman" panose="02020603050405020304" pitchFamily="18" charset="0"/>
              </a:rPr>
              <a:t>өз</a:t>
            </a:r>
            <a:r>
              <a:rPr lang="ru-RU" altLang="en-US" sz="2400" dirty="0">
                <a:latin typeface="Times New Roman" panose="02020603050405020304" pitchFamily="18" charset="0"/>
                <a:cs typeface="Times New Roman" panose="02020603050405020304" pitchFamily="18" charset="0"/>
              </a:rPr>
              <a:t> </a:t>
            </a:r>
            <a:r>
              <a:rPr lang="ru-RU" altLang="en-US" sz="2400" dirty="0" err="1">
                <a:latin typeface="Times New Roman" panose="02020603050405020304" pitchFamily="18" charset="0"/>
                <a:cs typeface="Times New Roman" panose="02020603050405020304" pitchFamily="18" charset="0"/>
              </a:rPr>
              <a:t>жұмысын</a:t>
            </a:r>
            <a:r>
              <a:rPr lang="ru-RU" altLang="en-US" sz="2400" dirty="0">
                <a:latin typeface="Times New Roman" panose="02020603050405020304" pitchFamily="18" charset="0"/>
                <a:cs typeface="Times New Roman" panose="02020603050405020304" pitchFamily="18" charset="0"/>
              </a:rPr>
              <a:t> </a:t>
            </a:r>
            <a:r>
              <a:rPr lang="ru-RU" altLang="en-US" sz="2400" dirty="0" err="1">
                <a:latin typeface="Times New Roman" panose="02020603050405020304" pitchFamily="18" charset="0"/>
                <a:cs typeface="Times New Roman" panose="02020603050405020304" pitchFamily="18" charset="0"/>
              </a:rPr>
              <a:t>басқаруға</a:t>
            </a:r>
            <a:r>
              <a:rPr lang="ru-RU" altLang="en-US" sz="2400" dirty="0">
                <a:latin typeface="Times New Roman" panose="02020603050405020304" pitchFamily="18" charset="0"/>
                <a:cs typeface="Times New Roman" panose="02020603050405020304" pitchFamily="18" charset="0"/>
              </a:rPr>
              <a:t> </a:t>
            </a:r>
            <a:r>
              <a:rPr lang="ru-RU" altLang="en-US" sz="2400" dirty="0" err="1">
                <a:latin typeface="Times New Roman" panose="02020603050405020304" pitchFamily="18" charset="0"/>
                <a:cs typeface="Times New Roman" panose="02020603050405020304" pitchFamily="18" charset="0"/>
              </a:rPr>
              <a:t>көмектесу</a:t>
            </a:r>
            <a:r>
              <a:rPr lang="ru-RU" altLang="en-US" sz="2400" dirty="0">
                <a:latin typeface="Times New Roman" panose="02020603050405020304" pitchFamily="18" charset="0"/>
                <a:cs typeface="Times New Roman" panose="02020603050405020304" pitchFamily="18" charset="0"/>
              </a:rPr>
              <a:t>;</a:t>
            </a:r>
            <a:br>
              <a:rPr lang="ru-RU" altLang="en-US" sz="2400" dirty="0">
                <a:latin typeface="Times New Roman" panose="02020603050405020304" pitchFamily="18" charset="0"/>
                <a:cs typeface="Times New Roman" panose="02020603050405020304" pitchFamily="18" charset="0"/>
              </a:rPr>
            </a:br>
            <a:r>
              <a:rPr lang="ru-RU" altLang="en-US" sz="2400" dirty="0">
                <a:latin typeface="Times New Roman" panose="02020603050405020304" pitchFamily="18" charset="0"/>
                <a:cs typeface="Times New Roman" panose="02020603050405020304" pitchFamily="18" charset="0"/>
              </a:rPr>
              <a:t>-</a:t>
            </a:r>
            <a:r>
              <a:rPr lang="ru-RU" altLang="en-US" sz="2400" dirty="0" err="1">
                <a:latin typeface="Times New Roman" panose="02020603050405020304" pitchFamily="18" charset="0"/>
                <a:cs typeface="Times New Roman" panose="02020603050405020304" pitchFamily="18" charset="0"/>
              </a:rPr>
              <a:t>негізгі</a:t>
            </a:r>
            <a:r>
              <a:rPr lang="ru-RU" altLang="en-US" sz="2400" dirty="0">
                <a:latin typeface="Times New Roman" panose="02020603050405020304" pitchFamily="18" charset="0"/>
                <a:cs typeface="Times New Roman" panose="02020603050405020304" pitchFamily="18" charset="0"/>
              </a:rPr>
              <a:t> </a:t>
            </a:r>
            <a:r>
              <a:rPr lang="ru-RU" altLang="en-US" sz="2400" dirty="0" err="1">
                <a:latin typeface="Times New Roman" panose="02020603050405020304" pitchFamily="18" charset="0"/>
                <a:cs typeface="Times New Roman" panose="02020603050405020304" pitchFamily="18" charset="0"/>
              </a:rPr>
              <a:t>түстерді</a:t>
            </a:r>
            <a:r>
              <a:rPr lang="ru-RU" altLang="en-US" sz="2400" dirty="0">
                <a:latin typeface="Times New Roman" panose="02020603050405020304" pitchFamily="18" charset="0"/>
                <a:cs typeface="Times New Roman" panose="02020603050405020304" pitchFamily="18" charset="0"/>
              </a:rPr>
              <a:t> </a:t>
            </a:r>
            <a:r>
              <a:rPr lang="ru-RU" altLang="en-US" sz="2400" dirty="0" err="1">
                <a:latin typeface="Times New Roman" panose="02020603050405020304" pitchFamily="18" charset="0"/>
                <a:cs typeface="Times New Roman" panose="02020603050405020304" pitchFamily="18" charset="0"/>
              </a:rPr>
              <a:t>айыра</a:t>
            </a:r>
            <a:r>
              <a:rPr lang="ru-RU" altLang="en-US" sz="2400" dirty="0">
                <a:latin typeface="Times New Roman" panose="02020603050405020304" pitchFamily="18" charset="0"/>
                <a:cs typeface="Times New Roman" panose="02020603050405020304" pitchFamily="18" charset="0"/>
              </a:rPr>
              <a:t> </a:t>
            </a:r>
            <a:r>
              <a:rPr lang="ru-RU" altLang="en-US" sz="2400" dirty="0" err="1">
                <a:latin typeface="Times New Roman" panose="02020603050405020304" pitchFamily="18" charset="0"/>
                <a:cs typeface="Times New Roman" panose="02020603050405020304" pitchFamily="18" charset="0"/>
              </a:rPr>
              <a:t>білуге</a:t>
            </a:r>
            <a:r>
              <a:rPr lang="ru-RU" altLang="en-US" sz="2400" dirty="0">
                <a:latin typeface="Times New Roman" panose="02020603050405020304" pitchFamily="18" charset="0"/>
                <a:cs typeface="Times New Roman" panose="02020603050405020304" pitchFamily="18" charset="0"/>
              </a:rPr>
              <a:t> </a:t>
            </a:r>
            <a:r>
              <a:rPr lang="ru-RU" altLang="en-US" sz="2400" dirty="0" err="1">
                <a:latin typeface="Times New Roman" panose="02020603050405020304" pitchFamily="18" charset="0"/>
                <a:cs typeface="Times New Roman" panose="02020603050405020304" pitchFamily="18" charset="0"/>
              </a:rPr>
              <a:t>үйрету</a:t>
            </a:r>
            <a:r>
              <a:rPr lang="ru-RU" altLang="en-US" sz="2400" dirty="0">
                <a:latin typeface="Times New Roman" panose="02020603050405020304" pitchFamily="18" charset="0"/>
                <a:cs typeface="Times New Roman" panose="02020603050405020304" pitchFamily="18" charset="0"/>
              </a:rPr>
              <a:t>;</a:t>
            </a:r>
            <a:br>
              <a:rPr lang="ru-RU" altLang="en-US" sz="2400" dirty="0">
                <a:latin typeface="Times New Roman" panose="02020603050405020304" pitchFamily="18" charset="0"/>
                <a:cs typeface="Times New Roman" panose="02020603050405020304" pitchFamily="18" charset="0"/>
              </a:rPr>
            </a:br>
            <a:r>
              <a:rPr lang="ru-RU" altLang="en-US" sz="2400" dirty="0">
                <a:latin typeface="Times New Roman" panose="02020603050405020304" pitchFamily="18" charset="0"/>
                <a:cs typeface="Times New Roman" panose="02020603050405020304" pitchFamily="18" charset="0"/>
              </a:rPr>
              <a:t>-</a:t>
            </a:r>
            <a:r>
              <a:rPr lang="ru-RU" altLang="en-US" sz="2400" dirty="0" err="1">
                <a:latin typeface="Times New Roman" panose="02020603050405020304" pitchFamily="18" charset="0"/>
                <a:cs typeface="Times New Roman" panose="02020603050405020304" pitchFamily="18" charset="0"/>
              </a:rPr>
              <a:t>ұсақ</a:t>
            </a:r>
            <a:r>
              <a:rPr lang="ru-RU" altLang="en-US" sz="2400" dirty="0">
                <a:latin typeface="Times New Roman" panose="02020603050405020304" pitchFamily="18" charset="0"/>
                <a:cs typeface="Times New Roman" panose="02020603050405020304" pitchFamily="18" charset="0"/>
              </a:rPr>
              <a:t> </a:t>
            </a:r>
            <a:r>
              <a:rPr lang="ru-RU" altLang="en-US" sz="2400" dirty="0" err="1">
                <a:latin typeface="Times New Roman" panose="02020603050405020304" pitchFamily="18" charset="0"/>
                <a:cs typeface="Times New Roman" panose="02020603050405020304" pitchFamily="18" charset="0"/>
              </a:rPr>
              <a:t>моториканы</a:t>
            </a:r>
            <a:r>
              <a:rPr lang="ru-RU" altLang="en-US" sz="2400" dirty="0">
                <a:latin typeface="Times New Roman" panose="02020603050405020304" pitchFamily="18" charset="0"/>
                <a:cs typeface="Times New Roman" panose="02020603050405020304" pitchFamily="18" charset="0"/>
              </a:rPr>
              <a:t> </a:t>
            </a:r>
            <a:r>
              <a:rPr lang="ru-RU" altLang="en-US" sz="2400" dirty="0" err="1">
                <a:latin typeface="Times New Roman" panose="02020603050405020304" pitchFamily="18" charset="0"/>
                <a:cs typeface="Times New Roman" panose="02020603050405020304" pitchFamily="18" charset="0"/>
              </a:rPr>
              <a:t>дамыту</a:t>
            </a:r>
            <a:r>
              <a:rPr lang="ru-RU" altLang="en-US" sz="2400" dirty="0">
                <a:latin typeface="Times New Roman" panose="02020603050405020304" pitchFamily="18" charset="0"/>
                <a:cs typeface="Times New Roman" panose="02020603050405020304" pitchFamily="18" charset="0"/>
              </a:rPr>
              <a:t>;</a:t>
            </a:r>
            <a:br>
              <a:rPr lang="ru-RU" altLang="en-US" sz="2400" dirty="0">
                <a:latin typeface="Times New Roman" panose="02020603050405020304" pitchFamily="18" charset="0"/>
                <a:cs typeface="Times New Roman" panose="02020603050405020304" pitchFamily="18" charset="0"/>
              </a:rPr>
            </a:br>
            <a:r>
              <a:rPr lang="ru-RU" altLang="en-US" sz="2400" dirty="0">
                <a:latin typeface="Times New Roman" panose="02020603050405020304" pitchFamily="18" charset="0"/>
                <a:cs typeface="Times New Roman" panose="02020603050405020304" pitchFamily="18" charset="0"/>
              </a:rPr>
              <a:t>-</a:t>
            </a:r>
            <a:r>
              <a:rPr lang="ru-RU" altLang="en-US" sz="2400" dirty="0" err="1">
                <a:latin typeface="Times New Roman" panose="02020603050405020304" pitchFamily="18" charset="0"/>
                <a:cs typeface="Times New Roman" panose="02020603050405020304" pitchFamily="18" charset="0"/>
              </a:rPr>
              <a:t>алғашқы</a:t>
            </a:r>
            <a:r>
              <a:rPr lang="ru-RU" altLang="en-US" sz="2400" dirty="0">
                <a:latin typeface="Times New Roman" panose="02020603050405020304" pitchFamily="18" charset="0"/>
                <a:cs typeface="Times New Roman" panose="02020603050405020304" pitchFamily="18" charset="0"/>
              </a:rPr>
              <a:t> </a:t>
            </a:r>
            <a:r>
              <a:rPr lang="ru-RU" altLang="en-US" sz="2400" dirty="0" err="1">
                <a:latin typeface="Times New Roman" panose="02020603050405020304" pitchFamily="18" charset="0"/>
                <a:cs typeface="Times New Roman" panose="02020603050405020304" pitchFamily="18" charset="0"/>
              </a:rPr>
              <a:t>математикалық</a:t>
            </a:r>
            <a:r>
              <a:rPr lang="ru-RU" altLang="en-US" sz="2400" dirty="0">
                <a:latin typeface="Times New Roman" panose="02020603050405020304" pitchFamily="18" charset="0"/>
                <a:cs typeface="Times New Roman" panose="02020603050405020304" pitchFamily="18" charset="0"/>
              </a:rPr>
              <a:t>, </a:t>
            </a:r>
            <a:r>
              <a:rPr lang="ru-RU" altLang="en-US" sz="2400" dirty="0" err="1">
                <a:latin typeface="Times New Roman" panose="02020603050405020304" pitchFamily="18" charset="0"/>
                <a:cs typeface="Times New Roman" panose="02020603050405020304" pitchFamily="18" charset="0"/>
              </a:rPr>
              <a:t>ғарыштық</a:t>
            </a:r>
            <a:r>
              <a:rPr lang="ru-RU" altLang="en-US" sz="2400" dirty="0">
                <a:latin typeface="Times New Roman" panose="02020603050405020304" pitchFamily="18" charset="0"/>
                <a:cs typeface="Times New Roman" panose="02020603050405020304" pitchFamily="18" charset="0"/>
              </a:rPr>
              <a:t> </a:t>
            </a:r>
            <a:r>
              <a:rPr lang="ru-RU" altLang="en-US" sz="2400" dirty="0" err="1">
                <a:latin typeface="Times New Roman" panose="02020603050405020304" pitchFamily="18" charset="0"/>
                <a:cs typeface="Times New Roman" panose="02020603050405020304" pitchFamily="18" charset="0"/>
              </a:rPr>
              <a:t>түсініктерді</a:t>
            </a:r>
            <a:r>
              <a:rPr lang="ru-RU" altLang="en-US" sz="2400" dirty="0">
                <a:latin typeface="Times New Roman" panose="02020603050405020304" pitchFamily="18" charset="0"/>
                <a:cs typeface="Times New Roman" panose="02020603050405020304" pitchFamily="18" charset="0"/>
              </a:rPr>
              <a:t> </a:t>
            </a:r>
            <a:r>
              <a:rPr lang="ru-RU" altLang="en-US" sz="2400" dirty="0" err="1">
                <a:latin typeface="Times New Roman" panose="02020603050405020304" pitchFamily="18" charset="0"/>
                <a:cs typeface="Times New Roman" panose="02020603050405020304" pitchFamily="18" charset="0"/>
              </a:rPr>
              <a:t>қалыптастыру</a:t>
            </a:r>
            <a:r>
              <a:rPr lang="ru-RU" altLang="en-US" sz="2400" dirty="0">
                <a:latin typeface="Times New Roman" panose="02020603050405020304" pitchFamily="18" charset="0"/>
                <a:cs typeface="Times New Roman" panose="02020603050405020304" pitchFamily="18" charset="0"/>
              </a:rPr>
              <a:t>;</a:t>
            </a:r>
            <a:br>
              <a:rPr lang="ru-RU" altLang="en-US" sz="2400" dirty="0">
                <a:latin typeface="Times New Roman" panose="02020603050405020304" pitchFamily="18" charset="0"/>
                <a:cs typeface="Times New Roman" panose="02020603050405020304" pitchFamily="18" charset="0"/>
              </a:rPr>
            </a:br>
            <a:r>
              <a:rPr lang="ru-RU" altLang="en-US" sz="2400" dirty="0">
                <a:latin typeface="Times New Roman" panose="02020603050405020304" pitchFamily="18" charset="0"/>
                <a:cs typeface="Times New Roman" panose="02020603050405020304" pitchFamily="18" charset="0"/>
              </a:rPr>
              <a:t>-</a:t>
            </a:r>
            <a:r>
              <a:rPr lang="ru-RU" altLang="en-US" sz="2400" dirty="0" err="1">
                <a:latin typeface="Times New Roman" panose="02020603050405020304" pitchFamily="18" charset="0"/>
                <a:cs typeface="Times New Roman" panose="02020603050405020304" pitchFamily="18" charset="0"/>
              </a:rPr>
              <a:t>зейінін</a:t>
            </a:r>
            <a:r>
              <a:rPr lang="ru-RU" altLang="en-US" sz="2400" dirty="0">
                <a:latin typeface="Times New Roman" panose="02020603050405020304" pitchFamily="18" charset="0"/>
                <a:cs typeface="Times New Roman" panose="02020603050405020304" pitchFamily="18" charset="0"/>
              </a:rPr>
              <a:t> </a:t>
            </a:r>
            <a:r>
              <a:rPr lang="ru-RU" altLang="en-US" sz="2400" dirty="0" err="1">
                <a:latin typeface="Times New Roman" panose="02020603050405020304" pitchFamily="18" charset="0"/>
                <a:cs typeface="Times New Roman" panose="02020603050405020304" pitchFamily="18" charset="0"/>
              </a:rPr>
              <a:t>тұрақтандыру</a:t>
            </a:r>
            <a:r>
              <a:rPr lang="ru-RU" altLang="en-US" sz="2400" dirty="0">
                <a:latin typeface="Times New Roman" panose="02020603050405020304" pitchFamily="18" charset="0"/>
                <a:cs typeface="Times New Roman" panose="02020603050405020304" pitchFamily="18" charset="0"/>
              </a:rPr>
              <a:t>;</a:t>
            </a:r>
            <a:br>
              <a:rPr lang="ru-RU" altLang="en-US" sz="2400" dirty="0">
                <a:latin typeface="Times New Roman" panose="02020603050405020304" pitchFamily="18" charset="0"/>
                <a:cs typeface="Times New Roman" panose="02020603050405020304" pitchFamily="18" charset="0"/>
              </a:rPr>
            </a:br>
            <a:r>
              <a:rPr lang="ru-RU" altLang="en-US" sz="2400" dirty="0">
                <a:latin typeface="Times New Roman" panose="02020603050405020304" pitchFamily="18" charset="0"/>
                <a:cs typeface="Times New Roman" panose="02020603050405020304" pitchFamily="18" charset="0"/>
              </a:rPr>
              <a:t>-</a:t>
            </a:r>
            <a:r>
              <a:rPr lang="ru-RU" altLang="en-US" sz="2400" dirty="0" err="1">
                <a:latin typeface="Times New Roman" panose="02020603050405020304" pitchFamily="18" charset="0"/>
                <a:cs typeface="Times New Roman" panose="02020603050405020304" pitchFamily="18" charset="0"/>
              </a:rPr>
              <a:t>тәртіпке</a:t>
            </a:r>
            <a:r>
              <a:rPr lang="ru-RU" altLang="en-US" sz="2400" dirty="0">
                <a:latin typeface="Times New Roman" panose="02020603050405020304" pitchFamily="18" charset="0"/>
                <a:cs typeface="Times New Roman" panose="02020603050405020304" pitchFamily="18" charset="0"/>
              </a:rPr>
              <a:t> </a:t>
            </a:r>
            <a:r>
              <a:rPr lang="ru-RU" altLang="en-US" sz="2400" dirty="0" err="1">
                <a:latin typeface="Times New Roman" panose="02020603050405020304" pitchFamily="18" charset="0"/>
                <a:cs typeface="Times New Roman" panose="02020603050405020304" pitchFamily="18" charset="0"/>
              </a:rPr>
              <a:t>үйрету</a:t>
            </a:r>
            <a:r>
              <a:rPr lang="ru-RU" altLang="en-US" sz="2400"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рисунки разные\люди и работа\tat_b_16009.jpg">
            <a:extLst>
              <a:ext uri="{FF2B5EF4-FFF2-40B4-BE49-F238E27FC236}">
                <a16:creationId xmlns="" xmlns:a16="http://schemas.microsoft.com/office/drawing/2014/main" id="{C650FE28-AA65-4A1E-A1A2-513BF114AE1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7821" y="32428"/>
            <a:ext cx="2003425"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Прямоугольник 2">
            <a:extLst>
              <a:ext uri="{FF2B5EF4-FFF2-40B4-BE49-F238E27FC236}">
                <a16:creationId xmlns="" xmlns:a16="http://schemas.microsoft.com/office/drawing/2014/main" id="{3AD5437A-DFB3-4F58-957F-5E4569A125C5}"/>
              </a:ext>
            </a:extLst>
          </p:cNvPr>
          <p:cNvSpPr>
            <a:spLocks noChangeArrowheads="1"/>
          </p:cNvSpPr>
          <p:nvPr/>
        </p:nvSpPr>
        <p:spPr bwMode="auto">
          <a:xfrm>
            <a:off x="395288" y="-149878"/>
            <a:ext cx="8353175"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a:spcBef>
                <a:spcPct val="0"/>
              </a:spcBef>
              <a:buFontTx/>
              <a:buNone/>
            </a:pPr>
            <a:r>
              <a:rPr lang="ru-RU" altLang="ru-RU" sz="1600" b="1" dirty="0"/>
              <a:t>                       </a:t>
            </a:r>
            <a:endParaRPr lang="ru-RU" altLang="ru-RU" sz="1600" b="1" dirty="0" smtClean="0"/>
          </a:p>
          <a:p>
            <a:pPr eaLnBrk="1">
              <a:spcBef>
                <a:spcPct val="0"/>
              </a:spcBef>
              <a:buFontTx/>
              <a:buNone/>
            </a:pPr>
            <a:r>
              <a:rPr lang="ru-RU" altLang="ru-RU" sz="1600" b="1" dirty="0"/>
              <a:t> </a:t>
            </a:r>
            <a:r>
              <a:rPr lang="ru-RU" altLang="ru-RU" sz="1600" b="1" dirty="0" smtClean="0"/>
              <a:t>                  </a:t>
            </a:r>
            <a:r>
              <a:rPr lang="ru-RU" altLang="ru-RU" sz="2000" b="1" dirty="0" err="1">
                <a:latin typeface="Times New Roman" panose="02020603050405020304" pitchFamily="18" charset="0"/>
                <a:cs typeface="Times New Roman" panose="02020603050405020304" pitchFamily="18" charset="0"/>
              </a:rPr>
              <a:t>Монтессори</a:t>
            </a:r>
            <a:r>
              <a:rPr lang="ru-RU" altLang="ru-RU" sz="2000" b="1" dirty="0">
                <a:latin typeface="Times New Roman" panose="02020603050405020304" pitchFamily="18" charset="0"/>
                <a:cs typeface="Times New Roman" panose="02020603050405020304" pitchFamily="18" charset="0"/>
              </a:rPr>
              <a:t> </a:t>
            </a:r>
            <a:r>
              <a:rPr lang="ru-RU" altLang="ru-RU" sz="2000" b="1" dirty="0" err="1">
                <a:latin typeface="Times New Roman" panose="02020603050405020304" pitchFamily="18" charset="0"/>
                <a:cs typeface="Times New Roman" panose="02020603050405020304" pitchFamily="18" charset="0"/>
              </a:rPr>
              <a:t>әдісі</a:t>
            </a:r>
            <a:r>
              <a:rPr lang="ru-RU" altLang="ru-RU" sz="2000" b="1" dirty="0">
                <a:latin typeface="Times New Roman" panose="02020603050405020304" pitchFamily="18" charset="0"/>
                <a:cs typeface="Times New Roman" panose="02020603050405020304" pitchFamily="18" charset="0"/>
              </a:rPr>
              <a:t> </a:t>
            </a:r>
            <a:r>
              <a:rPr lang="ru-RU" altLang="ru-RU" sz="2000" b="1" dirty="0" err="1">
                <a:latin typeface="Times New Roman" panose="02020603050405020304" pitchFamily="18" charset="0"/>
                <a:cs typeface="Times New Roman" panose="02020603050405020304" pitchFamily="18" charset="0"/>
              </a:rPr>
              <a:t>үш</a:t>
            </a:r>
            <a:r>
              <a:rPr lang="ru-RU" altLang="ru-RU" sz="2000" b="1" dirty="0">
                <a:latin typeface="Times New Roman" panose="02020603050405020304" pitchFamily="18" charset="0"/>
                <a:cs typeface="Times New Roman" panose="02020603050405020304" pitchFamily="18" charset="0"/>
              </a:rPr>
              <a:t> </a:t>
            </a:r>
            <a:r>
              <a:rPr lang="ru-RU" altLang="ru-RU" sz="2000" b="1" dirty="0" err="1">
                <a:latin typeface="Times New Roman" panose="02020603050405020304" pitchFamily="18" charset="0"/>
                <a:cs typeface="Times New Roman" panose="02020603050405020304" pitchFamily="18" charset="0"/>
              </a:rPr>
              <a:t>негізгі</a:t>
            </a:r>
            <a:r>
              <a:rPr lang="ru-RU" altLang="ru-RU" sz="2000" b="1" dirty="0">
                <a:latin typeface="Times New Roman" panose="02020603050405020304" pitchFamily="18" charset="0"/>
                <a:cs typeface="Times New Roman" panose="02020603050405020304" pitchFamily="18" charset="0"/>
              </a:rPr>
              <a:t> </a:t>
            </a:r>
            <a:r>
              <a:rPr lang="ru-RU" altLang="ru-RU" sz="2000" b="1" dirty="0" err="1">
                <a:latin typeface="Times New Roman" panose="02020603050405020304" pitchFamily="18" charset="0"/>
                <a:cs typeface="Times New Roman" panose="02020603050405020304" pitchFamily="18" charset="0"/>
              </a:rPr>
              <a:t>бөліктен</a:t>
            </a:r>
            <a:r>
              <a:rPr lang="ru-RU" altLang="ru-RU" sz="2000" b="1" dirty="0">
                <a:latin typeface="Times New Roman" panose="02020603050405020304" pitchFamily="18" charset="0"/>
                <a:cs typeface="Times New Roman" panose="02020603050405020304" pitchFamily="18" charset="0"/>
              </a:rPr>
              <a:t> </a:t>
            </a:r>
            <a:r>
              <a:rPr lang="ru-RU" altLang="ru-RU" sz="2000" b="1" dirty="0" err="1">
                <a:latin typeface="Times New Roman" panose="02020603050405020304" pitchFamily="18" charset="0"/>
                <a:cs typeface="Times New Roman" panose="02020603050405020304" pitchFamily="18" charset="0"/>
              </a:rPr>
              <a:t>тұрады</a:t>
            </a:r>
            <a:r>
              <a:rPr lang="ru-RU" altLang="ru-RU" sz="2000" dirty="0">
                <a:latin typeface="Times New Roman" panose="02020603050405020304" pitchFamily="18" charset="0"/>
                <a:cs typeface="Times New Roman" panose="02020603050405020304" pitchFamily="18" charset="0"/>
              </a:rPr>
              <a:t>:</a:t>
            </a:r>
          </a:p>
          <a:p>
            <a:pPr eaLnBrk="1">
              <a:spcBef>
                <a:spcPct val="0"/>
              </a:spcBef>
              <a:buFontTx/>
              <a:buNone/>
            </a:pPr>
            <a:r>
              <a:rPr lang="kk-KZ" altLang="ru-RU" sz="2000" dirty="0">
                <a:latin typeface="Times New Roman" panose="02020603050405020304" pitchFamily="18" charset="0"/>
                <a:cs typeface="Times New Roman" panose="02020603050405020304" pitchFamily="18" charset="0"/>
              </a:rPr>
              <a:t>                        -</a:t>
            </a:r>
            <a:r>
              <a:rPr lang="ru-RU" altLang="ru-RU" sz="2000" dirty="0">
                <a:latin typeface="Times New Roman" panose="02020603050405020304" pitchFamily="18" charset="0"/>
                <a:cs typeface="Times New Roman" panose="02020603050405020304" pitchFamily="18" charset="0"/>
              </a:rPr>
              <a:t> бала</a:t>
            </a:r>
          </a:p>
          <a:p>
            <a:pPr eaLnBrk="1">
              <a:spcBef>
                <a:spcPct val="0"/>
              </a:spcBef>
              <a:buFontTx/>
              <a:buNone/>
            </a:pPr>
            <a:r>
              <a:rPr lang="ru-RU" altLang="ru-RU" sz="2000" dirty="0">
                <a:latin typeface="Times New Roman" panose="02020603050405020304" pitchFamily="18" charset="0"/>
                <a:cs typeface="Times New Roman" panose="02020603050405020304" pitchFamily="18" charset="0"/>
              </a:rPr>
              <a:t>                        - </a:t>
            </a:r>
            <a:r>
              <a:rPr lang="ru-RU" altLang="ru-RU" sz="2000" dirty="0" err="1">
                <a:latin typeface="Times New Roman" panose="02020603050405020304" pitchFamily="18" charset="0"/>
                <a:cs typeface="Times New Roman" panose="02020603050405020304" pitchFamily="18" charset="0"/>
              </a:rPr>
              <a:t>қоршаған</a:t>
            </a:r>
            <a:r>
              <a:rPr lang="ru-RU" altLang="ru-RU" sz="2000" dirty="0">
                <a:latin typeface="Times New Roman" panose="02020603050405020304" pitchFamily="18" charset="0"/>
                <a:cs typeface="Times New Roman" panose="02020603050405020304" pitchFamily="18" charset="0"/>
              </a:rPr>
              <a:t> орта</a:t>
            </a:r>
          </a:p>
          <a:p>
            <a:pPr eaLnBrk="1">
              <a:spcBef>
                <a:spcPct val="0"/>
              </a:spcBef>
              <a:buFontTx/>
              <a:buNone/>
            </a:pPr>
            <a:r>
              <a:rPr lang="ru-RU" altLang="ru-RU" sz="2000" dirty="0">
                <a:latin typeface="Times New Roman" panose="02020603050405020304" pitchFamily="18" charset="0"/>
                <a:cs typeface="Times New Roman" panose="02020603050405020304" pitchFamily="18" charset="0"/>
              </a:rPr>
              <a:t>•	            - </a:t>
            </a:r>
            <a:r>
              <a:rPr lang="ru-RU" altLang="ru-RU" sz="2000" dirty="0" err="1">
                <a:latin typeface="Times New Roman" panose="02020603050405020304" pitchFamily="18" charset="0"/>
                <a:cs typeface="Times New Roman" panose="02020603050405020304" pitchFamily="18" charset="0"/>
              </a:rPr>
              <a:t>мұғалім</a:t>
            </a:r>
            <a:endParaRPr lang="ru-RU" altLang="ru-RU" sz="2000" dirty="0">
              <a:latin typeface="Times New Roman" panose="02020603050405020304" pitchFamily="18" charset="0"/>
              <a:cs typeface="Times New Roman" panose="02020603050405020304" pitchFamily="18" charset="0"/>
            </a:endParaRPr>
          </a:p>
          <a:p>
            <a:pPr eaLnBrk="1">
              <a:spcBef>
                <a:spcPct val="0"/>
              </a:spcBef>
              <a:buFontTx/>
              <a:buNone/>
            </a:pPr>
            <a:endParaRPr lang="kk-KZ" altLang="ru-RU" sz="1800" dirty="0">
              <a:latin typeface="Times New Roman" panose="02020603050405020304" pitchFamily="18" charset="0"/>
              <a:cs typeface="Times New Roman" panose="02020603050405020304" pitchFamily="18" charset="0"/>
            </a:endParaRPr>
          </a:p>
          <a:p>
            <a:pPr eaLnBrk="1">
              <a:spcBef>
                <a:spcPct val="0"/>
              </a:spcBef>
              <a:buFontTx/>
              <a:buNone/>
            </a:pPr>
            <a:r>
              <a:rPr lang="kk-KZ" altLang="ru-RU" sz="1800" dirty="0">
                <a:latin typeface="Times New Roman" panose="02020603050405020304" pitchFamily="18" charset="0"/>
                <a:cs typeface="Times New Roman" panose="02020603050405020304" pitchFamily="18" charset="0"/>
              </a:rPr>
              <a:t>Балалар іс-әрекетті өз бетінше орындауға, әдейі құрылған дамытушы ортада өзін-өзі дамытуға мүмкіншілік алады. Ал ересектер дамытушы ортаны құрып, кез-келген затпен қалай әрекет ету керектігін бала қажет еткен жағдайда түсіндіреді.</a:t>
            </a:r>
            <a:endParaRPr lang="ru-RU" altLang="ru-RU" sz="1800" dirty="0">
              <a:latin typeface="Times New Roman" panose="02020603050405020304" pitchFamily="18" charset="0"/>
              <a:cs typeface="Times New Roman" panose="02020603050405020304" pitchFamily="18" charset="0"/>
            </a:endParaRPr>
          </a:p>
          <a:p>
            <a:pPr eaLnBrk="1">
              <a:spcBef>
                <a:spcPct val="0"/>
              </a:spcBef>
              <a:buFontTx/>
              <a:buNone/>
            </a:pPr>
            <a:r>
              <a:rPr lang="kk-KZ" altLang="ru-RU" sz="1800" dirty="0">
                <a:latin typeface="Times New Roman" panose="02020603050405020304" pitchFamily="18" charset="0"/>
                <a:cs typeface="Times New Roman" panose="02020603050405020304" pitchFamily="18" charset="0"/>
              </a:rPr>
              <a:t>М.Монтессори әдісінің негізі - әдейі даярланған дамытушы ортада баланың өзін-өзі дамытуы болып табылады. Оның өзге жүйелерден айырмашылығы да осында. Мұнда бала өз бетінше қозғалуға, дамуға мүмкіншілік алады, бірақ ересектер тек баланы дамытушы ортаны құру мәселесімен ғана шұғылданады. Өйткені бала кішкентай болғандықтан ортаны құра алмайды, ересектер үшін бұл мүмкін. Әрі ересек адам балаға кез-келген затпен қалай әрекет ету қажеттігін түсіндіреді.</a:t>
            </a:r>
            <a:endParaRPr lang="ru-RU" altLang="ru-RU" sz="1800" dirty="0">
              <a:latin typeface="Times New Roman" panose="02020603050405020304" pitchFamily="18" charset="0"/>
              <a:cs typeface="Times New Roman" panose="02020603050405020304" pitchFamily="18" charset="0"/>
            </a:endParaRPr>
          </a:p>
          <a:p>
            <a:pPr eaLnBrk="1">
              <a:spcBef>
                <a:spcPct val="0"/>
              </a:spcBef>
              <a:buFontTx/>
              <a:buNone/>
            </a:pPr>
            <a:r>
              <a:rPr lang="kk-KZ" altLang="ru-RU" sz="1800" dirty="0"/>
              <a:t> </a:t>
            </a:r>
            <a:endParaRPr lang="ru-RU" altLang="ru-RU" sz="1800" dirty="0"/>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4229998"/>
            <a:ext cx="2940458" cy="2205344"/>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4194234"/>
            <a:ext cx="3035830" cy="22768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C:\Users\55\Desktop\балжан\sova.png">
            <a:extLst>
              <a:ext uri="{FF2B5EF4-FFF2-40B4-BE49-F238E27FC236}">
                <a16:creationId xmlns="" xmlns:a16="http://schemas.microsoft.com/office/drawing/2014/main" id="{B679E60C-EE25-4909-93FD-1557485B9B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3971429"/>
            <a:ext cx="2004244" cy="229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Прямоугольник 4">
            <a:extLst>
              <a:ext uri="{FF2B5EF4-FFF2-40B4-BE49-F238E27FC236}">
                <a16:creationId xmlns="" xmlns:a16="http://schemas.microsoft.com/office/drawing/2014/main" id="{CEB843E2-E120-4DC4-BB50-2EE060CF0EA5}"/>
              </a:ext>
            </a:extLst>
          </p:cNvPr>
          <p:cNvSpPr>
            <a:spLocks noChangeArrowheads="1"/>
          </p:cNvSpPr>
          <p:nvPr/>
        </p:nvSpPr>
        <p:spPr bwMode="auto">
          <a:xfrm>
            <a:off x="395536" y="620688"/>
            <a:ext cx="5472608" cy="5755422"/>
          </a:xfrm>
          <a:prstGeom prst="rect">
            <a:avLst/>
          </a:prstGeom>
          <a:ln/>
          <a:extLst/>
        </p:spPr>
        <p:style>
          <a:lnRef idx="1">
            <a:schemeClr val="accent2"/>
          </a:lnRef>
          <a:fillRef idx="2">
            <a:schemeClr val="accent2"/>
          </a:fillRef>
          <a:effectRef idx="1">
            <a:schemeClr val="accent2"/>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kk-KZ" altLang="ru-RU" sz="1800" b="1" dirty="0"/>
              <a:t>                       </a:t>
            </a:r>
            <a:r>
              <a:rPr lang="kk-KZ" altLang="ru-RU" sz="2400" b="1" dirty="0">
                <a:latin typeface="Times New Roman" panose="02020603050405020304" pitchFamily="18" charset="0"/>
                <a:cs typeface="Times New Roman" panose="02020603050405020304" pitchFamily="18" charset="0"/>
              </a:rPr>
              <a:t>Монтессори – тобы көп орталықтардан тұрады:</a:t>
            </a:r>
            <a:endParaRPr lang="ru-RU" altLang="ru-RU" sz="2400" dirty="0">
              <a:latin typeface="Times New Roman" panose="02020603050405020304" pitchFamily="18" charset="0"/>
              <a:cs typeface="Times New Roman" panose="02020603050405020304" pitchFamily="18" charset="0"/>
            </a:endParaRPr>
          </a:p>
          <a:p>
            <a:pPr eaLnBrk="1" hangingPunct="1">
              <a:spcBef>
                <a:spcPct val="0"/>
              </a:spcBef>
              <a:buFontTx/>
              <a:buNone/>
            </a:pPr>
            <a:endParaRPr lang="kk-KZ" altLang="ru-RU" sz="1600" b="1" dirty="0">
              <a:latin typeface="Times New Roman" pitchFamily="18" charset="0"/>
              <a:cs typeface="Times New Roman" pitchFamily="18" charset="0"/>
            </a:endParaRPr>
          </a:p>
          <a:p>
            <a:pPr eaLnBrk="1" hangingPunct="1">
              <a:spcBef>
                <a:spcPct val="0"/>
              </a:spcBef>
              <a:buFontTx/>
              <a:buNone/>
            </a:pPr>
            <a:r>
              <a:rPr lang="kk-KZ" altLang="ru-RU" sz="1600" b="1" dirty="0">
                <a:latin typeface="Times New Roman" pitchFamily="18" charset="0"/>
                <a:cs typeface="Times New Roman" pitchFamily="18" charset="0"/>
              </a:rPr>
              <a:t>Бала сезімін дамыту орталығы</a:t>
            </a:r>
            <a:endParaRPr lang="ru-RU" altLang="ru-RU" sz="1600" dirty="0">
              <a:latin typeface="Times New Roman" pitchFamily="18" charset="0"/>
              <a:cs typeface="Times New Roman" pitchFamily="18" charset="0"/>
            </a:endParaRPr>
          </a:p>
          <a:p>
            <a:pPr eaLnBrk="1" hangingPunct="1">
              <a:spcBef>
                <a:spcPct val="0"/>
              </a:spcBef>
              <a:buFontTx/>
              <a:buNone/>
            </a:pPr>
            <a:r>
              <a:rPr lang="kk-KZ" altLang="ru-RU" sz="1600" dirty="0">
                <a:latin typeface="Times New Roman" pitchFamily="18" charset="0"/>
                <a:cs typeface="Times New Roman" pitchFamily="18" charset="0"/>
              </a:rPr>
              <a:t>Баланың сезім тәрбиесі, баланың қабылдауын дамыту және қоршаған әлемдегі заттардың  қасиеттері туралы түсініктерін қалыптастыру: пішіні, көлемі, түсі, салмағы, кеңістіктегі орны, иісі, шығаратын дыбысы, т.б. болып табылады.</a:t>
            </a:r>
            <a:endParaRPr lang="ru-RU" altLang="ru-RU" sz="1600" dirty="0">
              <a:latin typeface="Times New Roman" pitchFamily="18" charset="0"/>
              <a:cs typeface="Times New Roman" pitchFamily="18" charset="0"/>
            </a:endParaRPr>
          </a:p>
          <a:p>
            <a:pPr eaLnBrk="1" hangingPunct="1">
              <a:spcBef>
                <a:spcPct val="0"/>
              </a:spcBef>
              <a:buFontTx/>
              <a:buNone/>
            </a:pPr>
            <a:r>
              <a:rPr lang="kk-KZ" altLang="ru-RU" sz="1600" dirty="0">
                <a:latin typeface="Times New Roman" pitchFamily="18" charset="0"/>
                <a:cs typeface="Times New Roman" pitchFamily="18" charset="0"/>
              </a:rPr>
              <a:t> </a:t>
            </a:r>
            <a:r>
              <a:rPr lang="kk-KZ" altLang="ru-RU" sz="1600" b="1" dirty="0">
                <a:latin typeface="Times New Roman" pitchFamily="18" charset="0"/>
                <a:cs typeface="Times New Roman" pitchFamily="18" charset="0"/>
              </a:rPr>
              <a:t>Іс-әрекет жасау орталығы</a:t>
            </a:r>
            <a:endParaRPr lang="ru-RU" altLang="ru-RU" sz="1600" dirty="0">
              <a:latin typeface="Times New Roman" pitchFamily="18" charset="0"/>
              <a:cs typeface="Times New Roman" pitchFamily="18" charset="0"/>
            </a:endParaRPr>
          </a:p>
          <a:p>
            <a:pPr eaLnBrk="1" hangingPunct="1">
              <a:spcBef>
                <a:spcPct val="0"/>
              </a:spcBef>
              <a:buFontTx/>
              <a:buNone/>
            </a:pPr>
            <a:r>
              <a:rPr lang="kk-KZ" altLang="ru-RU" sz="1600" dirty="0">
                <a:latin typeface="Times New Roman" pitchFamily="18" charset="0"/>
                <a:cs typeface="Times New Roman" pitchFamily="18" charset="0"/>
              </a:rPr>
              <a:t>Бұл орталықта балалар өздерін күтуге арналған заттар орналасады. М.Монтессори балаға өз бетімен әрекеттенуге үйрету, баланың инттелектуалдық қабілеттерін дамыту, өз-өзін тәрбиелеу және жоғарғы баға беру күшті түрткіш болып келеді деп тұжырымдайды. Сонымен қатар практикалық жаттығулар орындау арқылы бала өзінің қимылын жетілдіреді.</a:t>
            </a:r>
            <a:endParaRPr lang="ru-RU" altLang="ru-RU" sz="1600" dirty="0">
              <a:latin typeface="Times New Roman" pitchFamily="18" charset="0"/>
              <a:cs typeface="Times New Roman" pitchFamily="18" charset="0"/>
            </a:endParaRPr>
          </a:p>
          <a:p>
            <a:pPr eaLnBrk="1" hangingPunct="1">
              <a:spcBef>
                <a:spcPct val="0"/>
              </a:spcBef>
              <a:buFontTx/>
              <a:buNone/>
            </a:pPr>
            <a:r>
              <a:rPr lang="kk-KZ" altLang="ru-RU" sz="1600" dirty="0">
                <a:latin typeface="Times New Roman" pitchFamily="18" charset="0"/>
                <a:cs typeface="Times New Roman" pitchFamily="18" charset="0"/>
              </a:rPr>
              <a:t> </a:t>
            </a:r>
            <a:r>
              <a:rPr lang="kk-KZ" altLang="ru-RU" sz="1600" b="1" dirty="0">
                <a:latin typeface="Times New Roman" pitchFamily="18" charset="0"/>
                <a:cs typeface="Times New Roman" pitchFamily="18" charset="0"/>
              </a:rPr>
              <a:t>Тіл дамыту және жазу орталығы</a:t>
            </a:r>
            <a:endParaRPr lang="ru-RU" altLang="ru-RU" sz="1600" dirty="0">
              <a:latin typeface="Times New Roman" pitchFamily="18" charset="0"/>
              <a:cs typeface="Times New Roman" pitchFamily="18" charset="0"/>
            </a:endParaRPr>
          </a:p>
          <a:p>
            <a:pPr eaLnBrk="1" hangingPunct="1">
              <a:spcBef>
                <a:spcPct val="0"/>
              </a:spcBef>
              <a:buFontTx/>
              <a:buNone/>
            </a:pPr>
            <a:r>
              <a:rPr lang="kk-KZ" altLang="ru-RU" sz="1600" dirty="0">
                <a:latin typeface="Times New Roman" pitchFamily="18" charset="0"/>
                <a:cs typeface="Times New Roman" pitchFamily="18" charset="0"/>
              </a:rPr>
              <a:t>Материалдар баланың дұрыс тілін дамытуға көмектеседі, сөздік қорын байытады, қолын жазуға дайындайды, фонематикалық есту қабілетін дамытады, оқуға және жазуға үйретеді.</a:t>
            </a:r>
            <a:endParaRPr lang="ru-RU" altLang="ru-RU" sz="1600" dirty="0">
              <a:latin typeface="Times New Roman" pitchFamily="18" charset="0"/>
              <a:cs typeface="Times New Roman" pitchFamily="18" charset="0"/>
            </a:endParaRPr>
          </a:p>
        </p:txBody>
      </p:sp>
      <p:pic>
        <p:nvPicPr>
          <p:cNvPr id="2" name="Рисунок 1"/>
          <p:cNvPicPr>
            <a:picLocks noChangeAspect="1"/>
          </p:cNvPicPr>
          <p:nvPr/>
        </p:nvPicPr>
        <p:blipFill rotWithShape="1">
          <a:blip r:embed="rId3" cstate="print">
            <a:extLst>
              <a:ext uri="{28A0092B-C50C-407E-A947-70E740481C1C}">
                <a14:useLocalDpi xmlns:a14="http://schemas.microsoft.com/office/drawing/2010/main" val="0"/>
              </a:ext>
            </a:extLst>
          </a:blip>
          <a:srcRect l="7503" r="4026"/>
          <a:stretch/>
        </p:blipFill>
        <p:spPr>
          <a:xfrm rot="403194">
            <a:off x="6049338" y="786345"/>
            <a:ext cx="2968347" cy="233321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a:off x="2000250" y="980728"/>
            <a:ext cx="7772400" cy="1470025"/>
          </a:xfrm>
        </p:spPr>
        <p:txBody>
          <a:bodyPr/>
          <a:lstStyle/>
          <a:p>
            <a:pPr algn="l"/>
            <a:r>
              <a:rPr lang="ru-RU" sz="1800" b="1" dirty="0" err="1">
                <a:latin typeface="Times New Roman" pitchFamily="18" charset="0"/>
                <a:cs typeface="Times New Roman" pitchFamily="18" charset="0"/>
              </a:rPr>
              <a:t>Ашық</a:t>
            </a:r>
            <a:r>
              <a:rPr lang="ru-RU" sz="1800" b="1" dirty="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сабақ</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dirty="0" err="1">
                <a:latin typeface="Times New Roman" pitchFamily="18" charset="0"/>
                <a:cs typeface="Times New Roman" pitchFamily="18" charset="0"/>
              </a:rPr>
              <a:t>Тақырыбы</a:t>
            </a:r>
            <a:r>
              <a:rPr lang="ru-RU" sz="1800" dirty="0">
                <a:latin typeface="Times New Roman" pitchFamily="18" charset="0"/>
                <a:cs typeface="Times New Roman" pitchFamily="18" charset="0"/>
              </a:rPr>
              <a:t>:"</a:t>
            </a:r>
            <a:r>
              <a:rPr lang="ru-RU" sz="1800" dirty="0" err="1">
                <a:latin typeface="Times New Roman" pitchFamily="18" charset="0"/>
                <a:cs typeface="Times New Roman" pitchFamily="18" charset="0"/>
              </a:rPr>
              <a:t>Заттық</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ойындар</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Монтессори</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әдсі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бойынша</a:t>
            </a:r>
            <a:r>
              <a:rPr lang="ru-RU" sz="1800" dirty="0">
                <a:latin typeface="Times New Roman" pitchFamily="18" charset="0"/>
                <a:cs typeface="Times New Roman" pitchFamily="18" charset="0"/>
              </a:rPr>
              <a:t>"</a:t>
            </a:r>
            <a:br>
              <a:rPr lang="ru-RU" sz="1800" dirty="0">
                <a:latin typeface="Times New Roman" pitchFamily="18" charset="0"/>
                <a:cs typeface="Times New Roman" pitchFamily="18" charset="0"/>
              </a:rPr>
            </a:br>
            <a:r>
              <a:rPr lang="ru-RU" sz="1800" dirty="0" err="1">
                <a:latin typeface="Times New Roman" pitchFamily="18" charset="0"/>
                <a:cs typeface="Times New Roman" pitchFamily="18" charset="0"/>
              </a:rPr>
              <a:t>Мақсаты</a:t>
            </a:r>
            <a:r>
              <a:rPr lang="ru-RU" sz="1800" dirty="0">
                <a:latin typeface="Times New Roman" pitchFamily="18" charset="0"/>
                <a:cs typeface="Times New Roman" pitchFamily="18" charset="0"/>
              </a:rPr>
              <a:t>:.</a:t>
            </a:r>
            <a:br>
              <a:rPr lang="ru-RU" sz="1800" dirty="0">
                <a:latin typeface="Times New Roman" pitchFamily="18" charset="0"/>
                <a:cs typeface="Times New Roman" pitchFamily="18" charset="0"/>
              </a:rPr>
            </a:br>
            <a:r>
              <a:rPr lang="ru-RU" sz="1800" dirty="0" err="1">
                <a:latin typeface="Times New Roman" pitchFamily="18" charset="0"/>
                <a:cs typeface="Times New Roman" pitchFamily="18" charset="0"/>
              </a:rPr>
              <a:t>Оқыту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Ұжымда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жұмыс</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істеу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ынталандыру</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сабақта</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белсенді</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болуға,білімдерін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кеңейту</a:t>
            </a:r>
            <a:r>
              <a:rPr lang="ru-RU" sz="1800" dirty="0">
                <a:latin typeface="Times New Roman" pitchFamily="18" charset="0"/>
                <a:cs typeface="Times New Roman" pitchFamily="18" charset="0"/>
              </a:rPr>
              <a:t>.</a:t>
            </a:r>
            <a:br>
              <a:rPr lang="ru-RU" sz="1800" dirty="0">
                <a:latin typeface="Times New Roman" pitchFamily="18" charset="0"/>
                <a:cs typeface="Times New Roman" pitchFamily="18" charset="0"/>
              </a:rPr>
            </a:br>
            <a:r>
              <a:rPr lang="ru-RU" sz="1800" dirty="0" err="1">
                <a:latin typeface="Times New Roman" pitchFamily="18" charset="0"/>
                <a:cs typeface="Times New Roman" pitchFamily="18" charset="0"/>
              </a:rPr>
              <a:t>Дамытушылық</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Шығармашылық</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қабілеттерін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дамыту</a:t>
            </a:r>
            <a:r>
              <a:rPr lang="ru-RU" sz="1800" dirty="0">
                <a:latin typeface="Times New Roman" pitchFamily="18" charset="0"/>
                <a:cs typeface="Times New Roman" pitchFamily="18" charset="0"/>
              </a:rPr>
              <a:t>.</a:t>
            </a:r>
            <a:br>
              <a:rPr lang="ru-RU" sz="1800" dirty="0">
                <a:latin typeface="Times New Roman" pitchFamily="18" charset="0"/>
                <a:cs typeface="Times New Roman" pitchFamily="18" charset="0"/>
              </a:rPr>
            </a:br>
            <a:r>
              <a:rPr lang="ru-RU" sz="1800" dirty="0" err="1">
                <a:latin typeface="Times New Roman" pitchFamily="18" charset="0"/>
                <a:cs typeface="Times New Roman" pitchFamily="18" charset="0"/>
              </a:rPr>
              <a:t>Тәрбиелік</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Балалардың</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өз</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ойларын</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жеткезе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білуге</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тәрбиелеу</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t="-17487" b="17487"/>
          <a:stretch/>
        </p:blipFill>
        <p:spPr>
          <a:xfrm>
            <a:off x="586952" y="2031819"/>
            <a:ext cx="3199642" cy="4266190"/>
          </a:xfrm>
          <a:prstGeom prst="rect">
            <a:avLst/>
          </a:prstGeom>
        </p:spPr>
      </p:pic>
      <p:sp>
        <p:nvSpPr>
          <p:cNvPr id="5" name="TextBox 4"/>
          <p:cNvSpPr txBox="1"/>
          <p:nvPr/>
        </p:nvSpPr>
        <p:spPr>
          <a:xfrm>
            <a:off x="4499992" y="224372"/>
            <a:ext cx="3240360" cy="461665"/>
          </a:xfrm>
          <a:prstGeom prst="rect">
            <a:avLst/>
          </a:prstGeom>
          <a:noFill/>
        </p:spPr>
        <p:txBody>
          <a:bodyPr wrap="square" rtlCol="0">
            <a:spAutoFit/>
          </a:bodyPr>
          <a:lstStyle/>
          <a:p>
            <a:r>
              <a:rPr lang="kk-KZ" sz="2400" b="1" dirty="0" smtClean="0">
                <a:latin typeface="Times New Roman" pitchFamily="18" charset="0"/>
                <a:cs typeface="Times New Roman" pitchFamily="18" charset="0"/>
              </a:rPr>
              <a:t>Тәжірибелік жұмыс</a:t>
            </a:r>
            <a:endParaRPr lang="ru-RU" sz="2400" b="1" dirty="0">
              <a:latin typeface="Times New Roman" pitchFamily="18" charset="0"/>
              <a:cs typeface="Times New Roman"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7123" y="2780928"/>
            <a:ext cx="3240360" cy="3525011"/>
          </a:xfrm>
          <a:prstGeom prst="rect">
            <a:avLst/>
          </a:prstGeom>
        </p:spPr>
      </p:pic>
    </p:spTree>
    <p:extLst>
      <p:ext uri="{BB962C8B-B14F-4D97-AF65-F5344CB8AC3E}">
        <p14:creationId xmlns:p14="http://schemas.microsoft.com/office/powerpoint/2010/main" val="1156493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2-551x412">
            <a:extLst>
              <a:ext uri="{FF2B5EF4-FFF2-40B4-BE49-F238E27FC236}">
                <a16:creationId xmlns="" xmlns:a16="http://schemas.microsoft.com/office/drawing/2014/main" id="{81349870-1503-4CB4-A46F-4F8FA98CF7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7200"/>
            <a:ext cx="207645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Oval 1" descr="SAM_4306">
            <a:extLst>
              <a:ext uri="{FF2B5EF4-FFF2-40B4-BE49-F238E27FC236}">
                <a16:creationId xmlns="" xmlns:a16="http://schemas.microsoft.com/office/drawing/2014/main" id="{06A45D37-000D-4CCB-8EC5-BFF46F6C175E}"/>
              </a:ext>
            </a:extLst>
          </p:cNvPr>
          <p:cNvSpPr>
            <a:spLocks noChangeArrowheads="1"/>
          </p:cNvSpPr>
          <p:nvPr/>
        </p:nvSpPr>
        <p:spPr bwMode="auto">
          <a:xfrm rot="5400000">
            <a:off x="86168" y="4867719"/>
            <a:ext cx="2072859" cy="1907704"/>
          </a:xfrm>
          <a:prstGeom prst="ellipse">
            <a:avLst/>
          </a:prstGeom>
          <a:blipFill dpi="0" rotWithShape="1">
            <a:blip r:embed="rId3"/>
            <a:srcRect/>
            <a:stretch>
              <a:fillRect/>
            </a:stretch>
          </a:blipFill>
          <a:ln w="38100" cmpd="dbl">
            <a:solidFill>
              <a:srgbClr val="000000"/>
            </a:solidFill>
            <a:round/>
            <a:headEnd/>
            <a:tailEnd/>
          </a:ln>
        </p:spPr>
        <p:txBody>
          <a:bodyPr rot="10800000" vert="eaVert"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kk-KZ" altLang="ru-RU" sz="1800"/>
          </a:p>
        </p:txBody>
      </p:sp>
      <p:sp>
        <p:nvSpPr>
          <p:cNvPr id="10244" name="Rectangle 3">
            <a:extLst>
              <a:ext uri="{FF2B5EF4-FFF2-40B4-BE49-F238E27FC236}">
                <a16:creationId xmlns="" xmlns:a16="http://schemas.microsoft.com/office/drawing/2014/main" id="{033E62A8-98C7-4E75-B643-3F78274D80E9}"/>
              </a:ext>
            </a:extLst>
          </p:cNvPr>
          <p:cNvSpPr>
            <a:spLocks noChangeArrowheads="1"/>
          </p:cNvSpPr>
          <p:nvPr/>
        </p:nvSpPr>
        <p:spPr bwMode="auto">
          <a:xfrm>
            <a:off x="2076450" y="196473"/>
            <a:ext cx="69596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492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kk-KZ" altLang="ru-RU" sz="1800" b="1" dirty="0">
                <a:latin typeface="Times New Roman" panose="02020603050405020304" pitchFamily="18" charset="0"/>
                <a:cs typeface="Times New Roman" panose="02020603050405020304" pitchFamily="18" charset="0"/>
              </a:rPr>
              <a:t>Себеттегі қыстырғыштар</a:t>
            </a:r>
            <a:endParaRPr lang="ru-RU" altLang="ru-RU" sz="1800" dirty="0">
              <a:latin typeface="Times New Roman" panose="02020603050405020304" pitchFamily="18" charset="0"/>
              <a:cs typeface="Times New Roman" panose="02020603050405020304" pitchFamily="18" charset="0"/>
            </a:endParaRPr>
          </a:p>
          <a:p>
            <a:pPr>
              <a:spcBef>
                <a:spcPct val="0"/>
              </a:spcBef>
              <a:buFontTx/>
              <a:buNone/>
            </a:pPr>
            <a:r>
              <a:rPr lang="kk-KZ" altLang="ru-RU" sz="1800" b="1" i="1" dirty="0">
                <a:latin typeface="Times New Roman" panose="02020603050405020304" pitchFamily="18" charset="0"/>
                <a:cs typeface="Times New Roman" panose="02020603050405020304" pitchFamily="18" charset="0"/>
              </a:rPr>
              <a:t>Жасы:</a:t>
            </a:r>
            <a:r>
              <a:rPr lang="kk-KZ" altLang="ru-RU" sz="1800" dirty="0">
                <a:latin typeface="Times New Roman" panose="02020603050405020304" pitchFamily="18" charset="0"/>
                <a:cs typeface="Times New Roman" panose="02020603050405020304" pitchFamily="18" charset="0"/>
              </a:rPr>
              <a:t> 2-5</a:t>
            </a:r>
            <a:endParaRPr lang="ru-RU" altLang="ru-RU" sz="1800" dirty="0">
              <a:latin typeface="Times New Roman" panose="02020603050405020304" pitchFamily="18" charset="0"/>
              <a:cs typeface="Times New Roman" panose="02020603050405020304" pitchFamily="18" charset="0"/>
            </a:endParaRPr>
          </a:p>
          <a:p>
            <a:pPr>
              <a:spcBef>
                <a:spcPct val="0"/>
              </a:spcBef>
              <a:buFontTx/>
              <a:buNone/>
            </a:pPr>
            <a:r>
              <a:rPr lang="kk-KZ" altLang="ru-RU" sz="1800" b="1" i="1" dirty="0">
                <a:latin typeface="Times New Roman" panose="02020603050405020304" pitchFamily="18" charset="0"/>
                <a:cs typeface="Times New Roman" panose="02020603050405020304" pitchFamily="18" charset="0"/>
              </a:rPr>
              <a:t>Мақсаты:</a:t>
            </a:r>
            <a:r>
              <a:rPr lang="kk-KZ" altLang="ru-RU" sz="1800" dirty="0">
                <a:latin typeface="Times New Roman" panose="02020603050405020304" pitchFamily="18" charset="0"/>
                <a:cs typeface="Times New Roman" panose="02020603050405020304" pitchFamily="18" charset="0"/>
              </a:rPr>
              <a:t> Ұсақ қол қимыл қозғалыстарын дамыту. Қол саусақтарының қимылдарын жетілдіру. Зейінін шоғырландыру. Үйлестік. Жазуға қолды дайындау.</a:t>
            </a:r>
            <a:endParaRPr lang="ru-RU" altLang="ru-RU" sz="1800" dirty="0">
              <a:latin typeface="Times New Roman" panose="02020603050405020304" pitchFamily="18" charset="0"/>
              <a:cs typeface="Times New Roman" panose="02020603050405020304" pitchFamily="18" charset="0"/>
            </a:endParaRPr>
          </a:p>
          <a:p>
            <a:pPr>
              <a:spcBef>
                <a:spcPct val="0"/>
              </a:spcBef>
              <a:buFontTx/>
              <a:buNone/>
            </a:pPr>
            <a:endParaRPr lang="ru-RU" altLang="ru-RU" sz="2000" dirty="0">
              <a:latin typeface="Times New Roman" panose="02020603050405020304" pitchFamily="18" charset="0"/>
              <a:cs typeface="Times New Roman" panose="02020603050405020304" pitchFamily="18" charset="0"/>
            </a:endParaRPr>
          </a:p>
        </p:txBody>
      </p:sp>
      <p:sp>
        <p:nvSpPr>
          <p:cNvPr id="10245" name="Rectangle 4">
            <a:extLst>
              <a:ext uri="{FF2B5EF4-FFF2-40B4-BE49-F238E27FC236}">
                <a16:creationId xmlns="" xmlns:a16="http://schemas.microsoft.com/office/drawing/2014/main" id="{3FE73B92-FDA6-476D-A98A-ABCD2DA8BFDA}"/>
              </a:ext>
            </a:extLst>
          </p:cNvPr>
          <p:cNvSpPr>
            <a:spLocks noChangeArrowheads="1"/>
          </p:cNvSpPr>
          <p:nvPr/>
        </p:nvSpPr>
        <p:spPr bwMode="auto">
          <a:xfrm>
            <a:off x="2135981" y="4581128"/>
            <a:ext cx="6840537" cy="209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492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kk-KZ" altLang="ru-RU" sz="1600" b="1" i="1" dirty="0">
                <a:latin typeface="Times New Roman" panose="02020603050405020304" pitchFamily="18" charset="0"/>
                <a:cs typeface="Times New Roman" panose="02020603050405020304" pitchFamily="18" charset="0"/>
              </a:rPr>
              <a:t>Қажетті құрал</a:t>
            </a:r>
            <a:r>
              <a:rPr lang="kk-KZ" altLang="ru-RU" sz="1600" dirty="0">
                <a:latin typeface="Times New Roman" panose="02020603050405020304" pitchFamily="18" charset="0"/>
                <a:cs typeface="Times New Roman" panose="02020603050405020304" pitchFamily="18" charset="0"/>
              </a:rPr>
              <a:t>-</a:t>
            </a:r>
            <a:r>
              <a:rPr lang="kk-KZ" altLang="ru-RU" sz="1600" b="1" i="1" dirty="0">
                <a:latin typeface="Times New Roman" panose="02020603050405020304" pitchFamily="18" charset="0"/>
                <a:cs typeface="Times New Roman" panose="02020603050405020304" pitchFamily="18" charset="0"/>
              </a:rPr>
              <a:t>жабдықтар:</a:t>
            </a:r>
            <a:r>
              <a:rPr lang="kk-KZ" altLang="ru-RU" sz="1600" dirty="0">
                <a:latin typeface="Times New Roman" panose="02020603050405020304" pitchFamily="18" charset="0"/>
                <a:cs typeface="Times New Roman" panose="02020603050405020304" pitchFamily="18" charset="0"/>
              </a:rPr>
              <a:t> Ағаш қыстырғыш қыстырылған себет. Себеттің шеті қалың болмау керек. Себеттің орнына қалың картонды алмастыруға болады.</a:t>
            </a:r>
            <a:endParaRPr lang="ru-RU" altLang="ru-RU" sz="1600" dirty="0">
              <a:latin typeface="Times New Roman" panose="02020603050405020304" pitchFamily="18" charset="0"/>
              <a:cs typeface="Times New Roman" panose="02020603050405020304" pitchFamily="18" charset="0"/>
            </a:endParaRPr>
          </a:p>
          <a:p>
            <a:pPr>
              <a:spcBef>
                <a:spcPct val="0"/>
              </a:spcBef>
              <a:buFontTx/>
              <a:buNone/>
            </a:pPr>
            <a:r>
              <a:rPr lang="kk-KZ" altLang="ru-RU" sz="1600" b="1" i="1" dirty="0">
                <a:latin typeface="Times New Roman" panose="02020603050405020304" pitchFamily="18" charset="0"/>
                <a:cs typeface="Times New Roman" panose="02020603050405020304" pitchFamily="18" charset="0"/>
              </a:rPr>
              <a:t>Ойынның барысы:</a:t>
            </a:r>
            <a:r>
              <a:rPr lang="kk-KZ" altLang="ru-RU" sz="1600" dirty="0">
                <a:latin typeface="Times New Roman" panose="02020603050405020304" pitchFamily="18" charset="0"/>
                <a:cs typeface="Times New Roman" panose="02020603050405020304" pitchFamily="18" charset="0"/>
              </a:rPr>
              <a:t>  Бала өзінің жұмыс орнына қыстырғыштар бар себетті қояды. Тәрбиеші балаларға қыстырғыштарды бірінен кейін бірін алып, үш негізгі саусақтарымен  себеттің шетіне қыстыруын ұсынады. Бала өздігінен жұмыс жасайды. </a:t>
            </a:r>
            <a:endParaRPr lang="ru-RU" altLang="ru-RU" sz="1600" dirty="0">
              <a:latin typeface="Times New Roman" panose="02020603050405020304" pitchFamily="18" charset="0"/>
              <a:cs typeface="Times New Roman" panose="02020603050405020304" pitchFamily="18" charset="0"/>
            </a:endParaRPr>
          </a:p>
          <a:p>
            <a:pPr>
              <a:spcBef>
                <a:spcPct val="0"/>
              </a:spcBef>
              <a:buFontTx/>
              <a:buNone/>
            </a:pPr>
            <a:endParaRPr lang="ru-RU" altLang="ru-RU" sz="1800" dirty="0"/>
          </a:p>
        </p:txBody>
      </p:sp>
      <p:sp>
        <p:nvSpPr>
          <p:cNvPr id="10246" name="Rectangle 6">
            <a:extLst>
              <a:ext uri="{FF2B5EF4-FFF2-40B4-BE49-F238E27FC236}">
                <a16:creationId xmlns="" xmlns:a16="http://schemas.microsoft.com/office/drawing/2014/main" id="{15D5318F-218F-457A-9B0B-92282845265D}"/>
              </a:ext>
            </a:extLst>
          </p:cNvPr>
          <p:cNvSpPr>
            <a:spLocks noChangeArrowheads="1"/>
          </p:cNvSpPr>
          <p:nvPr/>
        </p:nvSpPr>
        <p:spPr bwMode="auto">
          <a:xfrm>
            <a:off x="112294" y="1718131"/>
            <a:ext cx="5609782"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4492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ru-RU" altLang="ru-RU" sz="1600" dirty="0"/>
              <a:t/>
            </a:r>
            <a:br>
              <a:rPr lang="ru-RU" altLang="ru-RU" sz="1600" dirty="0"/>
            </a:br>
            <a:endParaRPr lang="ru-RU" altLang="ru-RU" sz="1600" dirty="0"/>
          </a:p>
          <a:p>
            <a:pPr>
              <a:spcBef>
                <a:spcPct val="0"/>
              </a:spcBef>
              <a:buFontTx/>
              <a:buNone/>
            </a:pPr>
            <a:r>
              <a:rPr lang="kk-KZ" altLang="ru-RU" sz="1600" b="1" i="1" dirty="0">
                <a:latin typeface="Times New Roman" panose="02020603050405020304" pitchFamily="18" charset="0"/>
                <a:cs typeface="Times New Roman" panose="02020603050405020304" pitchFamily="18" charset="0"/>
              </a:rPr>
              <a:t>Түсініктеме:</a:t>
            </a:r>
            <a:r>
              <a:rPr lang="kk-KZ" altLang="ru-RU" sz="1600" dirty="0">
                <a:latin typeface="Times New Roman" panose="02020603050405020304" pitchFamily="18" charset="0"/>
                <a:cs typeface="Times New Roman" panose="02020603050405020304" pitchFamily="18" charset="0"/>
              </a:rPr>
              <a:t> Бала жазуды бастамас бұрын, оның ұсақ қол қимыл қозғалыстары соншалықты  дамыған болу керек, яғни жазу құралын; қарындаш пен қаламды саусақтары жеңіл және нық ұстауы үшін. Қыстырғыштарды себетке бірнеше рет қыстырып және қайта алу арқылы жасалған қимылдар баланың оң және сол қолдарының саусақтарын өте жақсы жаттықтырады. Баланың қай қолымен жұмыс жасағанын бақылау арқылы оның оң және солақай екенін бақылауға болады. Бұны түзету қажет емес.</a:t>
            </a:r>
            <a:endParaRPr lang="ru-RU" altLang="ru-RU" sz="1600" dirty="0">
              <a:latin typeface="Times New Roman" panose="02020603050405020304" pitchFamily="18" charset="0"/>
              <a:cs typeface="Times New Roman" panose="02020603050405020304" pitchFamily="18" charset="0"/>
            </a:endParaRPr>
          </a:p>
          <a:p>
            <a:pPr>
              <a:spcBef>
                <a:spcPct val="0"/>
              </a:spcBef>
              <a:buFontTx/>
              <a:buNone/>
            </a:pPr>
            <a:endParaRPr lang="ru-RU" altLang="ru-RU" sz="1800" dirty="0"/>
          </a:p>
        </p:txBody>
      </p:sp>
      <p:pic>
        <p:nvPicPr>
          <p:cNvPr id="2" name="Рисунок 1"/>
          <p:cNvPicPr>
            <a:picLocks noChangeAspect="1"/>
          </p:cNvPicPr>
          <p:nvPr/>
        </p:nvPicPr>
        <p:blipFill rotWithShape="1">
          <a:blip r:embed="rId4" cstate="print">
            <a:extLst>
              <a:ext uri="{28A0092B-C50C-407E-A947-70E740481C1C}">
                <a14:useLocalDpi xmlns:a14="http://schemas.microsoft.com/office/drawing/2010/main" val="0"/>
              </a:ext>
            </a:extLst>
          </a:blip>
          <a:srcRect t="24294" r="11664"/>
          <a:stretch/>
        </p:blipFill>
        <p:spPr>
          <a:xfrm>
            <a:off x="5740166" y="1820033"/>
            <a:ext cx="3236351" cy="224977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11">
            <a:extLst>
              <a:ext uri="{FF2B5EF4-FFF2-40B4-BE49-F238E27FC236}">
                <a16:creationId xmlns="" xmlns:a16="http://schemas.microsoft.com/office/drawing/2014/main" id="{9514F1B2-304C-4837-91CE-5E032EA0E5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78" y="46038"/>
            <a:ext cx="16208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00000003371">
            <a:extLst>
              <a:ext uri="{FF2B5EF4-FFF2-40B4-BE49-F238E27FC236}">
                <a16:creationId xmlns="" xmlns:a16="http://schemas.microsoft.com/office/drawing/2014/main" id="{F654573F-6406-40D6-B641-A36E8797C1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97" y="1467643"/>
            <a:ext cx="1838325"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2" descr="http://www.girudocentr.ru/upload/surgey_ins_pincet_anatom1.jpg">
            <a:extLst>
              <a:ext uri="{FF2B5EF4-FFF2-40B4-BE49-F238E27FC236}">
                <a16:creationId xmlns="" xmlns:a16="http://schemas.microsoft.com/office/drawing/2014/main" id="{F3C8939C-8E32-4CFC-B1B7-2A5E7F4DDA94}"/>
              </a:ext>
            </a:extLst>
          </p:cNvPr>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0" y="2564904"/>
            <a:ext cx="1971022" cy="111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5">
            <a:extLst>
              <a:ext uri="{FF2B5EF4-FFF2-40B4-BE49-F238E27FC236}">
                <a16:creationId xmlns="" xmlns:a16="http://schemas.microsoft.com/office/drawing/2014/main" id="{661270E1-E141-48B3-A004-557ECBE0709C}"/>
              </a:ext>
            </a:extLst>
          </p:cNvPr>
          <p:cNvSpPr>
            <a:spLocks noChangeArrowheads="1"/>
          </p:cNvSpPr>
          <p:nvPr/>
        </p:nvSpPr>
        <p:spPr bwMode="auto">
          <a:xfrm>
            <a:off x="1773238" y="33338"/>
            <a:ext cx="7119937" cy="233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492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kk-KZ" altLang="ru-RU" sz="1600" b="1" dirty="0">
                <a:latin typeface="Times New Roman" panose="02020603050405020304" pitchFamily="18" charset="0"/>
                <a:cs typeface="Times New Roman" panose="02020603050405020304" pitchFamily="18" charset="0"/>
              </a:rPr>
              <a:t>Моншақтарды пинцетпен ауыстыру</a:t>
            </a:r>
            <a:endParaRPr lang="ru-RU" altLang="ru-RU" sz="1600" dirty="0">
              <a:latin typeface="Times New Roman" panose="02020603050405020304" pitchFamily="18" charset="0"/>
              <a:cs typeface="Times New Roman" panose="02020603050405020304" pitchFamily="18" charset="0"/>
            </a:endParaRPr>
          </a:p>
          <a:p>
            <a:pPr>
              <a:spcBef>
                <a:spcPct val="0"/>
              </a:spcBef>
              <a:buFontTx/>
              <a:buNone/>
            </a:pPr>
            <a:r>
              <a:rPr lang="kk-KZ" altLang="ru-RU" sz="1600" b="1" i="1" dirty="0">
                <a:latin typeface="Times New Roman" panose="02020603050405020304" pitchFamily="18" charset="0"/>
                <a:cs typeface="Times New Roman" panose="02020603050405020304" pitchFamily="18" charset="0"/>
              </a:rPr>
              <a:t>Жасы:</a:t>
            </a:r>
            <a:r>
              <a:rPr lang="kk-KZ" altLang="ru-RU" sz="1600" dirty="0">
                <a:latin typeface="Times New Roman" panose="02020603050405020304" pitchFamily="18" charset="0"/>
                <a:cs typeface="Times New Roman" panose="02020603050405020304" pitchFamily="18" charset="0"/>
              </a:rPr>
              <a:t> 2-5 жас</a:t>
            </a:r>
            <a:endParaRPr lang="ru-RU" altLang="ru-RU" sz="1600" dirty="0">
              <a:latin typeface="Times New Roman" panose="02020603050405020304" pitchFamily="18" charset="0"/>
              <a:cs typeface="Times New Roman" panose="02020603050405020304" pitchFamily="18" charset="0"/>
            </a:endParaRPr>
          </a:p>
          <a:p>
            <a:pPr>
              <a:spcBef>
                <a:spcPct val="0"/>
              </a:spcBef>
              <a:buFontTx/>
              <a:buNone/>
            </a:pPr>
            <a:r>
              <a:rPr lang="kk-KZ" altLang="ru-RU" sz="1600" b="1" i="1" dirty="0">
                <a:latin typeface="Times New Roman" panose="02020603050405020304" pitchFamily="18" charset="0"/>
                <a:cs typeface="Times New Roman" panose="02020603050405020304" pitchFamily="18" charset="0"/>
              </a:rPr>
              <a:t>Мақсаты:</a:t>
            </a:r>
            <a:r>
              <a:rPr lang="kk-KZ" altLang="ru-RU" sz="1600" dirty="0">
                <a:latin typeface="Times New Roman" panose="02020603050405020304" pitchFamily="18" charset="0"/>
                <a:cs typeface="Times New Roman" panose="02020603050405020304" pitchFamily="18" charset="0"/>
              </a:rPr>
              <a:t> Ұсақ қол қимыл қозғалыстарын дамыту. Қол саусақтарының қимылдарын жетілдіру. Үйлестік. Жазуға қолды дайындау.</a:t>
            </a:r>
            <a:endParaRPr lang="ru-RU" altLang="ru-RU" sz="1600" dirty="0">
              <a:latin typeface="Times New Roman" panose="02020603050405020304" pitchFamily="18" charset="0"/>
              <a:cs typeface="Times New Roman" panose="02020603050405020304" pitchFamily="18" charset="0"/>
            </a:endParaRPr>
          </a:p>
          <a:p>
            <a:pPr>
              <a:spcBef>
                <a:spcPct val="0"/>
              </a:spcBef>
              <a:buFontTx/>
              <a:buNone/>
            </a:pPr>
            <a:r>
              <a:rPr lang="kk-KZ" altLang="ru-RU" sz="1600" b="1" i="1" dirty="0">
                <a:latin typeface="Times New Roman" panose="02020603050405020304" pitchFamily="18" charset="0"/>
                <a:cs typeface="Times New Roman" panose="02020603050405020304" pitchFamily="18" charset="0"/>
              </a:rPr>
              <a:t>Қажетті құрал</a:t>
            </a:r>
            <a:r>
              <a:rPr lang="kk-KZ" altLang="ru-RU" sz="1600" dirty="0">
                <a:latin typeface="Times New Roman" panose="02020603050405020304" pitchFamily="18" charset="0"/>
                <a:cs typeface="Times New Roman" panose="02020603050405020304" pitchFamily="18" charset="0"/>
              </a:rPr>
              <a:t>-</a:t>
            </a:r>
            <a:r>
              <a:rPr lang="kk-KZ" altLang="ru-RU" sz="1600" b="1" i="1" dirty="0">
                <a:latin typeface="Times New Roman" panose="02020603050405020304" pitchFamily="18" charset="0"/>
                <a:cs typeface="Times New Roman" panose="02020603050405020304" pitchFamily="18" charset="0"/>
              </a:rPr>
              <a:t>жабдықтар:</a:t>
            </a:r>
            <a:r>
              <a:rPr lang="kk-KZ" altLang="ru-RU" sz="1600" dirty="0">
                <a:latin typeface="Times New Roman" panose="02020603050405020304" pitchFamily="18" charset="0"/>
                <a:cs typeface="Times New Roman" panose="02020603050405020304" pitchFamily="18" charset="0"/>
              </a:rPr>
              <a:t> Кішкене ыдыста ұяшықтары бар тұғырнама (платформа), кішкентай қысқыш (пинцет медициналық) және моншақтар салынған ыдыс. Ыдыстағы моншақ саны ұяшықтағы моншақ саны тең болу керек. Барлық бұйымдар түстері бойынша бір-біріне сәйкес.</a:t>
            </a:r>
            <a:endParaRPr lang="ru-RU" altLang="ru-RU" sz="1600" dirty="0">
              <a:latin typeface="Times New Roman" panose="02020603050405020304" pitchFamily="18" charset="0"/>
              <a:cs typeface="Times New Roman" panose="02020603050405020304" pitchFamily="18" charset="0"/>
            </a:endParaRPr>
          </a:p>
          <a:p>
            <a:pPr>
              <a:spcBef>
                <a:spcPct val="0"/>
              </a:spcBef>
              <a:buFontTx/>
              <a:buNone/>
            </a:pPr>
            <a:endParaRPr lang="ru-RU" altLang="ru-RU" sz="1800" dirty="0">
              <a:latin typeface="Times New Roman" panose="02020603050405020304" pitchFamily="18" charset="0"/>
              <a:cs typeface="Times New Roman" panose="02020603050405020304" pitchFamily="18" charset="0"/>
            </a:endParaRPr>
          </a:p>
        </p:txBody>
      </p:sp>
      <p:sp>
        <p:nvSpPr>
          <p:cNvPr id="13319" name="Rectangle 6">
            <a:extLst>
              <a:ext uri="{FF2B5EF4-FFF2-40B4-BE49-F238E27FC236}">
                <a16:creationId xmlns="" xmlns:a16="http://schemas.microsoft.com/office/drawing/2014/main" id="{CB0C66BB-40F4-4622-A5F1-4CA23A7ADD21}"/>
              </a:ext>
            </a:extLst>
          </p:cNvPr>
          <p:cNvSpPr>
            <a:spLocks noChangeArrowheads="1"/>
          </p:cNvSpPr>
          <p:nvPr/>
        </p:nvSpPr>
        <p:spPr bwMode="auto">
          <a:xfrm>
            <a:off x="152400" y="3676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kk-KZ" altLang="ru-RU" sz="1800"/>
          </a:p>
        </p:txBody>
      </p:sp>
      <p:sp>
        <p:nvSpPr>
          <p:cNvPr id="13320" name="Rectangle 7">
            <a:extLst>
              <a:ext uri="{FF2B5EF4-FFF2-40B4-BE49-F238E27FC236}">
                <a16:creationId xmlns="" xmlns:a16="http://schemas.microsoft.com/office/drawing/2014/main" id="{1907CEB6-0EA3-4DBA-B80B-B01BC6AA31F4}"/>
              </a:ext>
            </a:extLst>
          </p:cNvPr>
          <p:cNvSpPr>
            <a:spLocks noChangeArrowheads="1"/>
          </p:cNvSpPr>
          <p:nvPr/>
        </p:nvSpPr>
        <p:spPr bwMode="auto">
          <a:xfrm>
            <a:off x="2613028" y="2113429"/>
            <a:ext cx="6696075" cy="175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492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kk-KZ" altLang="ru-RU" sz="1800" b="1" i="1" dirty="0">
                <a:latin typeface="Times New Roman" panose="02020603050405020304" pitchFamily="18" charset="0"/>
                <a:cs typeface="Times New Roman" panose="02020603050405020304" pitchFamily="18" charset="0"/>
              </a:rPr>
              <a:t>Жұмыстың барысы:</a:t>
            </a:r>
            <a:r>
              <a:rPr lang="kk-KZ" altLang="ru-RU" sz="1800" dirty="0">
                <a:latin typeface="Times New Roman" panose="02020603050405020304" pitchFamily="18" charset="0"/>
                <a:cs typeface="Times New Roman" panose="02020603050405020304" pitchFamily="18" charset="0"/>
              </a:rPr>
              <a:t>  Бала бұйымдар бар ыдысты алдына қояды. Кішкентай қысқышты оң қолына алып, ыдыстағы моншақтарды тұғырнаманың ұяшықтарына ауыстырады. Ұяшықтар толтырылғаннан кейін, керісінше моншақтарды кішкентай қысқышпен ыдысқа ауыстырады.</a:t>
            </a:r>
            <a:endParaRPr lang="ru-RU" altLang="ru-RU" sz="1800" dirty="0">
              <a:latin typeface="Times New Roman" panose="02020603050405020304" pitchFamily="18" charset="0"/>
              <a:cs typeface="Times New Roman" panose="02020603050405020304" pitchFamily="18" charset="0"/>
            </a:endParaRPr>
          </a:p>
          <a:p>
            <a:pPr>
              <a:spcBef>
                <a:spcPct val="0"/>
              </a:spcBef>
              <a:buFontTx/>
              <a:buNone/>
            </a:pPr>
            <a:endParaRPr lang="ru-RU" altLang="ru-RU" sz="1800" dirty="0">
              <a:latin typeface="Times New Roman" panose="02020603050405020304" pitchFamily="18" charset="0"/>
              <a:cs typeface="Times New Roman" panose="02020603050405020304" pitchFamily="18" charset="0"/>
            </a:endParaRPr>
          </a:p>
        </p:txBody>
      </p:sp>
      <p:sp>
        <p:nvSpPr>
          <p:cNvPr id="13321" name="Rectangle 8">
            <a:extLst>
              <a:ext uri="{FF2B5EF4-FFF2-40B4-BE49-F238E27FC236}">
                <a16:creationId xmlns="" xmlns:a16="http://schemas.microsoft.com/office/drawing/2014/main" id="{3920C52E-CCF3-48DC-BC5A-8A663025B9B5}"/>
              </a:ext>
            </a:extLst>
          </p:cNvPr>
          <p:cNvSpPr>
            <a:spLocks noChangeArrowheads="1"/>
          </p:cNvSpPr>
          <p:nvPr/>
        </p:nvSpPr>
        <p:spPr bwMode="auto">
          <a:xfrm>
            <a:off x="4499992" y="3140968"/>
            <a:ext cx="4614827"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4492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ru-RU" altLang="ru-RU" sz="1800" dirty="0"/>
              <a:t/>
            </a:r>
            <a:br>
              <a:rPr lang="ru-RU" altLang="ru-RU" sz="1800" dirty="0"/>
            </a:br>
            <a:endParaRPr lang="ru-RU" altLang="ru-RU" sz="2000" dirty="0">
              <a:latin typeface="Times New Roman" panose="02020603050405020304" pitchFamily="18" charset="0"/>
              <a:cs typeface="Times New Roman" panose="02020603050405020304" pitchFamily="18" charset="0"/>
            </a:endParaRPr>
          </a:p>
          <a:p>
            <a:pPr>
              <a:spcBef>
                <a:spcPct val="0"/>
              </a:spcBef>
              <a:buFontTx/>
              <a:buNone/>
            </a:pPr>
            <a:r>
              <a:rPr lang="kk-KZ" altLang="ru-RU" sz="1800" b="1" i="1" dirty="0">
                <a:latin typeface="Times New Roman" panose="02020603050405020304" pitchFamily="18" charset="0"/>
                <a:cs typeface="Times New Roman" panose="02020603050405020304" pitchFamily="18" charset="0"/>
              </a:rPr>
              <a:t>Түсініктеме:</a:t>
            </a:r>
            <a:r>
              <a:rPr lang="kk-KZ" altLang="ru-RU" sz="1800" dirty="0">
                <a:latin typeface="Times New Roman" panose="02020603050405020304" pitchFamily="18" charset="0"/>
                <a:cs typeface="Times New Roman" panose="02020603050405020304" pitchFamily="18" charset="0"/>
              </a:rPr>
              <a:t> Бұл жаттығу қол қимылдарының үйлесуін жақсы жетілдіреді, бала кейін ұсақ әріптерді жазады. Жаттығу баланың зейінінің шоғырлануын және ішкі тыныштықты талап етеді. Бала жаттығу үстінде моншақты түсіріп алса, ол қате деп есептелмейді. Жіберген қатесін бала өз бетінше тузетуге алады.</a:t>
            </a:r>
            <a:endParaRPr lang="ru-RU" altLang="ru-RU" sz="1800" dirty="0">
              <a:latin typeface="Times New Roman" panose="02020603050405020304" pitchFamily="18" charset="0"/>
              <a:cs typeface="Times New Roman" panose="02020603050405020304" pitchFamily="18" charset="0"/>
            </a:endParaRPr>
          </a:p>
          <a:p>
            <a:pPr>
              <a:spcBef>
                <a:spcPct val="0"/>
              </a:spcBef>
              <a:buFontTx/>
              <a:buNone/>
            </a:pPr>
            <a:endParaRPr lang="ru-RU" altLang="ru-RU" sz="1600" dirty="0"/>
          </a:p>
        </p:txBody>
      </p:sp>
      <p:pic>
        <p:nvPicPr>
          <p:cNvPr id="2" name="Рисунок 1"/>
          <p:cNvPicPr>
            <a:picLocks noChangeAspect="1"/>
          </p:cNvPicPr>
          <p:nvPr/>
        </p:nvPicPr>
        <p:blipFill rotWithShape="1">
          <a:blip r:embed="rId6" cstate="print">
            <a:extLst>
              <a:ext uri="{28A0092B-C50C-407E-A947-70E740481C1C}">
                <a14:useLocalDpi xmlns:a14="http://schemas.microsoft.com/office/drawing/2010/main" val="0"/>
              </a:ext>
            </a:extLst>
          </a:blip>
          <a:srcRect t="10109" b="12117"/>
          <a:stretch/>
        </p:blipFill>
        <p:spPr>
          <a:xfrm>
            <a:off x="611560" y="3806029"/>
            <a:ext cx="3328235" cy="24742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2300002907">
            <a:extLst>
              <a:ext uri="{FF2B5EF4-FFF2-40B4-BE49-F238E27FC236}">
                <a16:creationId xmlns="" xmlns:a16="http://schemas.microsoft.com/office/drawing/2014/main" id="{37B2DDC5-9C9D-4E82-AFC3-CD4E5D4994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005263"/>
            <a:ext cx="2830513"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AutoShape 1" descr="SAM_4290">
            <a:extLst>
              <a:ext uri="{FF2B5EF4-FFF2-40B4-BE49-F238E27FC236}">
                <a16:creationId xmlns="" xmlns:a16="http://schemas.microsoft.com/office/drawing/2014/main" id="{226E63E1-596D-44B5-BEF3-0E2E2BB64D34}"/>
              </a:ext>
            </a:extLst>
          </p:cNvPr>
          <p:cNvSpPr>
            <a:spLocks noChangeArrowheads="1"/>
          </p:cNvSpPr>
          <p:nvPr/>
        </p:nvSpPr>
        <p:spPr bwMode="auto">
          <a:xfrm rot="5400000">
            <a:off x="6871673" y="298807"/>
            <a:ext cx="1831617" cy="1899320"/>
          </a:xfrm>
          <a:prstGeom prst="foldedCorner">
            <a:avLst>
              <a:gd name="adj" fmla="val 12500"/>
            </a:avLst>
          </a:prstGeom>
          <a:blipFill dpi="0" rotWithShape="1">
            <a:blip r:embed="rId3"/>
            <a:srcRect/>
            <a:stretch>
              <a:fillRect/>
            </a:stretch>
          </a:blipFill>
          <a:ln w="12700">
            <a:solidFill>
              <a:srgbClr val="333399"/>
            </a:solidFill>
            <a:round/>
            <a:headEnd/>
            <a:tailEnd/>
          </a:ln>
        </p:spPr>
        <p:txBody>
          <a:bodyPr rot="10800000" vert="eaVert"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kk-KZ" altLang="ru-RU" sz="1800"/>
          </a:p>
        </p:txBody>
      </p:sp>
      <p:sp>
        <p:nvSpPr>
          <p:cNvPr id="14340" name="Oval 3" descr="SAM_4310">
            <a:extLst>
              <a:ext uri="{FF2B5EF4-FFF2-40B4-BE49-F238E27FC236}">
                <a16:creationId xmlns="" xmlns:a16="http://schemas.microsoft.com/office/drawing/2014/main" id="{0474C8FE-AAB2-4704-B4BC-809D844E6108}"/>
              </a:ext>
            </a:extLst>
          </p:cNvPr>
          <p:cNvSpPr>
            <a:spLocks noChangeArrowheads="1"/>
          </p:cNvSpPr>
          <p:nvPr/>
        </p:nvSpPr>
        <p:spPr bwMode="auto">
          <a:xfrm>
            <a:off x="152400" y="188491"/>
            <a:ext cx="1682750" cy="1584325"/>
          </a:xfrm>
          <a:prstGeom prst="ellipse">
            <a:avLst/>
          </a:prstGeom>
          <a:blipFill dpi="0" rotWithShape="1">
            <a:blip r:embed="rId4"/>
            <a:srcRect/>
            <a:stretch>
              <a:fillRect/>
            </a:stretch>
          </a:blipFill>
          <a:ln w="38100" cmpd="dbl">
            <a:solidFill>
              <a:srgbClr val="333399"/>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kk-KZ" altLang="ru-RU" sz="1800"/>
          </a:p>
        </p:txBody>
      </p:sp>
      <p:sp>
        <p:nvSpPr>
          <p:cNvPr id="14341" name="Rectangle 4">
            <a:extLst>
              <a:ext uri="{FF2B5EF4-FFF2-40B4-BE49-F238E27FC236}">
                <a16:creationId xmlns="" xmlns:a16="http://schemas.microsoft.com/office/drawing/2014/main" id="{1FC0BA45-51CB-4209-A452-D7071E1735B6}"/>
              </a:ext>
            </a:extLst>
          </p:cNvPr>
          <p:cNvSpPr>
            <a:spLocks noChangeArrowheads="1"/>
          </p:cNvSpPr>
          <p:nvPr/>
        </p:nvSpPr>
        <p:spPr bwMode="auto">
          <a:xfrm>
            <a:off x="1835151" y="-1358613"/>
            <a:ext cx="4825081"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4492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kk-KZ" altLang="ru-RU" sz="1800" b="1" dirty="0">
              <a:latin typeface="Times New Roman" panose="02020603050405020304" pitchFamily="18" charset="0"/>
              <a:cs typeface="Times New Roman" panose="02020603050405020304" pitchFamily="18" charset="0"/>
            </a:endParaRPr>
          </a:p>
          <a:p>
            <a:pPr>
              <a:spcBef>
                <a:spcPct val="0"/>
              </a:spcBef>
              <a:buFontTx/>
              <a:buNone/>
            </a:pPr>
            <a:endParaRPr lang="kk-KZ" altLang="ru-RU" sz="1800" b="1" dirty="0">
              <a:latin typeface="Times New Roman" panose="02020603050405020304" pitchFamily="18" charset="0"/>
              <a:cs typeface="Times New Roman" panose="02020603050405020304" pitchFamily="18" charset="0"/>
            </a:endParaRPr>
          </a:p>
          <a:p>
            <a:pPr>
              <a:spcBef>
                <a:spcPct val="0"/>
              </a:spcBef>
              <a:buFontTx/>
              <a:buNone/>
            </a:pPr>
            <a:endParaRPr lang="kk-KZ" altLang="ru-RU" sz="2400" b="1" dirty="0">
              <a:latin typeface="Times New Roman" panose="02020603050405020304" pitchFamily="18" charset="0"/>
              <a:cs typeface="Times New Roman" panose="02020603050405020304" pitchFamily="18" charset="0"/>
            </a:endParaRPr>
          </a:p>
          <a:p>
            <a:pPr>
              <a:spcBef>
                <a:spcPct val="0"/>
              </a:spcBef>
              <a:buFontTx/>
              <a:buNone/>
            </a:pPr>
            <a:endParaRPr lang="kk-KZ" altLang="ru-RU" sz="2400" b="1" dirty="0">
              <a:latin typeface="Times New Roman" panose="02020603050405020304" pitchFamily="18" charset="0"/>
              <a:cs typeface="Times New Roman" panose="02020603050405020304" pitchFamily="18" charset="0"/>
            </a:endParaRPr>
          </a:p>
          <a:p>
            <a:pPr>
              <a:spcBef>
                <a:spcPct val="0"/>
              </a:spcBef>
              <a:buFontTx/>
              <a:buNone/>
            </a:pPr>
            <a:endParaRPr lang="kk-KZ" altLang="ru-RU" sz="2400" b="1" dirty="0">
              <a:latin typeface="Times New Roman" panose="02020603050405020304" pitchFamily="18" charset="0"/>
              <a:cs typeface="Times New Roman" panose="02020603050405020304" pitchFamily="18" charset="0"/>
            </a:endParaRPr>
          </a:p>
          <a:p>
            <a:pPr>
              <a:spcBef>
                <a:spcPct val="0"/>
              </a:spcBef>
              <a:buFontTx/>
              <a:buNone/>
            </a:pPr>
            <a:r>
              <a:rPr lang="kk-KZ" altLang="ru-RU" sz="1800" b="1" dirty="0">
                <a:latin typeface="Times New Roman" panose="02020603050405020304" pitchFamily="18" charset="0"/>
                <a:cs typeface="Times New Roman" panose="02020603050405020304" pitchFamily="18" charset="0"/>
              </a:rPr>
              <a:t>Қайшымен қалай қияды</a:t>
            </a:r>
            <a:endParaRPr lang="ru-RU" altLang="ru-RU" sz="1800" dirty="0">
              <a:latin typeface="Times New Roman" panose="02020603050405020304" pitchFamily="18" charset="0"/>
              <a:cs typeface="Times New Roman" panose="02020603050405020304" pitchFamily="18" charset="0"/>
            </a:endParaRPr>
          </a:p>
          <a:p>
            <a:pPr>
              <a:spcBef>
                <a:spcPct val="0"/>
              </a:spcBef>
              <a:buFontTx/>
              <a:buNone/>
            </a:pPr>
            <a:r>
              <a:rPr lang="kk-KZ" altLang="ru-RU" sz="1800" b="1" i="1" dirty="0">
                <a:latin typeface="Times New Roman" panose="02020603050405020304" pitchFamily="18" charset="0"/>
                <a:cs typeface="Times New Roman" panose="02020603050405020304" pitchFamily="18" charset="0"/>
              </a:rPr>
              <a:t>Жасы:</a:t>
            </a:r>
            <a:r>
              <a:rPr lang="kk-KZ" altLang="ru-RU" sz="1800" dirty="0">
                <a:latin typeface="Times New Roman" panose="02020603050405020304" pitchFamily="18" charset="0"/>
                <a:cs typeface="Times New Roman" panose="02020603050405020304" pitchFamily="18" charset="0"/>
              </a:rPr>
              <a:t> 2-5 жас</a:t>
            </a:r>
            <a:endParaRPr lang="ru-RU" altLang="ru-RU" sz="1800" dirty="0">
              <a:latin typeface="Times New Roman" panose="02020603050405020304" pitchFamily="18" charset="0"/>
              <a:cs typeface="Times New Roman" panose="02020603050405020304" pitchFamily="18" charset="0"/>
            </a:endParaRPr>
          </a:p>
          <a:p>
            <a:pPr>
              <a:spcBef>
                <a:spcPct val="0"/>
              </a:spcBef>
              <a:buFontTx/>
              <a:buNone/>
            </a:pPr>
            <a:r>
              <a:rPr lang="kk-KZ" altLang="ru-RU" sz="1800" b="1" i="1" dirty="0">
                <a:latin typeface="Times New Roman" panose="02020603050405020304" pitchFamily="18" charset="0"/>
                <a:cs typeface="Times New Roman" panose="02020603050405020304" pitchFamily="18" charset="0"/>
              </a:rPr>
              <a:t>Мақсаты:</a:t>
            </a:r>
            <a:r>
              <a:rPr lang="kk-KZ" altLang="ru-RU" sz="1800" dirty="0">
                <a:latin typeface="Times New Roman" panose="02020603050405020304" pitchFamily="18" charset="0"/>
                <a:cs typeface="Times New Roman" panose="02020603050405020304" pitchFamily="18" charset="0"/>
              </a:rPr>
              <a:t> Ұсақ қол қимыл қозғалыстрын дамыту. Қолдың сүйек бұлшық еттерін жаттықтыру. Қолды жазуға дайындау. </a:t>
            </a:r>
            <a:endParaRPr lang="ru-RU" altLang="ru-RU" sz="1800" dirty="0">
              <a:latin typeface="Times New Roman" panose="02020603050405020304" pitchFamily="18" charset="0"/>
              <a:cs typeface="Times New Roman" panose="02020603050405020304" pitchFamily="18" charset="0"/>
            </a:endParaRPr>
          </a:p>
          <a:p>
            <a:pPr>
              <a:spcBef>
                <a:spcPct val="0"/>
              </a:spcBef>
              <a:buFontTx/>
              <a:buNone/>
            </a:pPr>
            <a:r>
              <a:rPr lang="kk-KZ" altLang="ru-RU" sz="1800" b="1" i="1" dirty="0">
                <a:latin typeface="Times New Roman" panose="02020603050405020304" pitchFamily="18" charset="0"/>
                <a:cs typeface="Times New Roman" panose="02020603050405020304" pitchFamily="18" charset="0"/>
              </a:rPr>
              <a:t>Қажетті құрал</a:t>
            </a:r>
            <a:r>
              <a:rPr lang="kk-KZ" altLang="ru-RU" sz="1800" dirty="0">
                <a:latin typeface="Times New Roman" panose="02020603050405020304" pitchFamily="18" charset="0"/>
                <a:cs typeface="Times New Roman" panose="02020603050405020304" pitchFamily="18" charset="0"/>
              </a:rPr>
              <a:t>-</a:t>
            </a:r>
            <a:r>
              <a:rPr lang="kk-KZ" altLang="ru-RU" sz="1800" b="1" i="1" dirty="0">
                <a:latin typeface="Times New Roman" panose="02020603050405020304" pitchFamily="18" charset="0"/>
                <a:cs typeface="Times New Roman" panose="02020603050405020304" pitchFamily="18" charset="0"/>
              </a:rPr>
              <a:t>жабдықтар:</a:t>
            </a:r>
            <a:r>
              <a:rPr lang="kk-KZ" altLang="ru-RU" sz="1800" dirty="0">
                <a:latin typeface="Times New Roman" panose="02020603050405020304" pitchFamily="18" charset="0"/>
                <a:cs typeface="Times New Roman" panose="02020603050405020304" pitchFamily="18" charset="0"/>
              </a:rPr>
              <a:t> Баланың  алдында қайшы жән түрлі-түсті қағаздары бар табақша. Қағазда қию сызығы белгіленген.</a:t>
            </a:r>
            <a:endParaRPr lang="ru-RU" altLang="ru-RU" sz="1800" dirty="0">
              <a:latin typeface="Times New Roman" panose="02020603050405020304" pitchFamily="18" charset="0"/>
              <a:cs typeface="Times New Roman" panose="02020603050405020304" pitchFamily="18" charset="0"/>
            </a:endParaRPr>
          </a:p>
          <a:p>
            <a:pPr>
              <a:spcBef>
                <a:spcPct val="0"/>
              </a:spcBef>
              <a:buFontTx/>
              <a:buNone/>
            </a:pPr>
            <a:endParaRPr lang="ru-RU" altLang="ru-RU" sz="2400" dirty="0">
              <a:latin typeface="Times New Roman" panose="02020603050405020304" pitchFamily="18" charset="0"/>
              <a:cs typeface="Times New Roman" panose="02020603050405020304" pitchFamily="18" charset="0"/>
            </a:endParaRPr>
          </a:p>
        </p:txBody>
      </p:sp>
      <p:sp>
        <p:nvSpPr>
          <p:cNvPr id="14342" name="Rectangle 5">
            <a:extLst>
              <a:ext uri="{FF2B5EF4-FFF2-40B4-BE49-F238E27FC236}">
                <a16:creationId xmlns="" xmlns:a16="http://schemas.microsoft.com/office/drawing/2014/main" id="{E688EC11-46FB-43C8-9C4C-E1F2CBACF26D}"/>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492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ru-RU" altLang="ru-RU" sz="1800"/>
              <a:t/>
            </a:r>
            <a:br>
              <a:rPr lang="ru-RU" altLang="ru-RU" sz="1800"/>
            </a:br>
            <a:endParaRPr lang="ru-RU" altLang="ru-RU" sz="1800"/>
          </a:p>
          <a:p>
            <a:pPr algn="ctr">
              <a:spcBef>
                <a:spcPct val="0"/>
              </a:spcBef>
              <a:buFontTx/>
              <a:buNone/>
            </a:pPr>
            <a:r>
              <a:rPr lang="kk-KZ" altLang="ru-RU" sz="1400">
                <a:cs typeface="Times New Roman" panose="02020603050405020304" pitchFamily="18" charset="0"/>
              </a:rPr>
              <a:t>                                                  </a:t>
            </a:r>
            <a:endParaRPr lang="kk-KZ" altLang="ru-RU" sz="1800"/>
          </a:p>
        </p:txBody>
      </p:sp>
      <p:sp>
        <p:nvSpPr>
          <p:cNvPr id="14343" name="Rectangle 6">
            <a:extLst>
              <a:ext uri="{FF2B5EF4-FFF2-40B4-BE49-F238E27FC236}">
                <a16:creationId xmlns="" xmlns:a16="http://schemas.microsoft.com/office/drawing/2014/main" id="{082AED9D-E6DC-4059-A5C7-F1676BC2700D}"/>
              </a:ext>
            </a:extLst>
          </p:cNvPr>
          <p:cNvSpPr>
            <a:spLocks noChangeArrowheads="1"/>
          </p:cNvSpPr>
          <p:nvPr/>
        </p:nvSpPr>
        <p:spPr bwMode="auto">
          <a:xfrm>
            <a:off x="3419872" y="2275762"/>
            <a:ext cx="5544740"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4492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ru-RU" altLang="ru-RU" sz="800" dirty="0"/>
          </a:p>
          <a:p>
            <a:pPr>
              <a:spcBef>
                <a:spcPct val="0"/>
              </a:spcBef>
              <a:buFontTx/>
              <a:buNone/>
            </a:pPr>
            <a:r>
              <a:rPr lang="kk-KZ" altLang="ru-RU" sz="1800" b="1" i="1" dirty="0">
                <a:latin typeface="Times New Roman" panose="02020603050405020304" pitchFamily="18" charset="0"/>
                <a:cs typeface="Times New Roman" panose="02020603050405020304" pitchFamily="18" charset="0"/>
              </a:rPr>
              <a:t>Жұмыстың барысы:</a:t>
            </a:r>
            <a:r>
              <a:rPr lang="kk-KZ" altLang="ru-RU" sz="1800" dirty="0">
                <a:latin typeface="Times New Roman" panose="02020603050405020304" pitchFamily="18" charset="0"/>
                <a:cs typeface="Times New Roman" panose="02020603050405020304" pitchFamily="18" charset="0"/>
              </a:rPr>
              <a:t>  Бала оң қолына қайшы, сол қолына қағазды алып, кішкене бөліктер қияды. Кейін бала сызықтың бойымен қия бастайды және әр түрлі өрнектерді қиюға арналған күрделі қимылдар жасайды.</a:t>
            </a:r>
            <a:endParaRPr lang="ru-RU" altLang="ru-RU" sz="1800" dirty="0">
              <a:latin typeface="Times New Roman" panose="02020603050405020304" pitchFamily="18" charset="0"/>
              <a:cs typeface="Times New Roman" panose="02020603050405020304" pitchFamily="18" charset="0"/>
            </a:endParaRPr>
          </a:p>
          <a:p>
            <a:pPr>
              <a:spcBef>
                <a:spcPct val="0"/>
              </a:spcBef>
              <a:buFontTx/>
              <a:buNone/>
            </a:pPr>
            <a:endParaRPr lang="ru-RU" altLang="ru-RU" sz="1600" dirty="0">
              <a:latin typeface="Times New Roman" panose="02020603050405020304" pitchFamily="18" charset="0"/>
              <a:cs typeface="Times New Roman" panose="02020603050405020304" pitchFamily="18" charset="0"/>
            </a:endParaRPr>
          </a:p>
        </p:txBody>
      </p:sp>
      <p:sp>
        <p:nvSpPr>
          <p:cNvPr id="14344" name="Rectangle 8">
            <a:extLst>
              <a:ext uri="{FF2B5EF4-FFF2-40B4-BE49-F238E27FC236}">
                <a16:creationId xmlns="" xmlns:a16="http://schemas.microsoft.com/office/drawing/2014/main" id="{76EB857D-7815-4DA3-9E9F-36BFEE3A78E4}"/>
              </a:ext>
            </a:extLst>
          </p:cNvPr>
          <p:cNvSpPr>
            <a:spLocks noChangeArrowheads="1"/>
          </p:cNvSpPr>
          <p:nvPr/>
        </p:nvSpPr>
        <p:spPr bwMode="auto">
          <a:xfrm>
            <a:off x="3132138" y="-1346746"/>
            <a:ext cx="3887787" cy="8156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492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ru-RU" altLang="ru-RU" sz="1800" dirty="0"/>
              <a:t/>
            </a:r>
            <a:br>
              <a:rPr lang="ru-RU" altLang="ru-RU" sz="1800" dirty="0"/>
            </a:br>
            <a:endParaRPr lang="ru-RU" altLang="ru-RU" sz="1800" dirty="0"/>
          </a:p>
          <a:p>
            <a:pPr>
              <a:spcBef>
                <a:spcPct val="0"/>
              </a:spcBef>
              <a:buFontTx/>
              <a:buNone/>
            </a:pPr>
            <a:endParaRPr lang="kk-KZ" altLang="ru-RU" sz="1400" b="1" i="1" dirty="0">
              <a:cs typeface="Times New Roman" panose="02020603050405020304" pitchFamily="18" charset="0"/>
            </a:endParaRPr>
          </a:p>
          <a:p>
            <a:pPr>
              <a:spcBef>
                <a:spcPct val="0"/>
              </a:spcBef>
              <a:buFontTx/>
              <a:buNone/>
            </a:pPr>
            <a:endParaRPr lang="kk-KZ" altLang="ru-RU" sz="1400" b="1" i="1" dirty="0">
              <a:cs typeface="Times New Roman" panose="02020603050405020304" pitchFamily="18" charset="0"/>
            </a:endParaRPr>
          </a:p>
          <a:p>
            <a:pPr>
              <a:spcBef>
                <a:spcPct val="0"/>
              </a:spcBef>
              <a:buFontTx/>
              <a:buNone/>
            </a:pPr>
            <a:endParaRPr lang="kk-KZ" altLang="ru-RU" sz="1400" b="1" i="1" dirty="0">
              <a:cs typeface="Times New Roman" panose="02020603050405020304" pitchFamily="18" charset="0"/>
            </a:endParaRPr>
          </a:p>
          <a:p>
            <a:pPr>
              <a:spcBef>
                <a:spcPct val="0"/>
              </a:spcBef>
              <a:buFontTx/>
              <a:buNone/>
            </a:pPr>
            <a:endParaRPr lang="kk-KZ" altLang="ru-RU" sz="1400" b="1" i="1" dirty="0">
              <a:cs typeface="Times New Roman" panose="02020603050405020304" pitchFamily="18" charset="0"/>
            </a:endParaRPr>
          </a:p>
          <a:p>
            <a:pPr>
              <a:spcBef>
                <a:spcPct val="0"/>
              </a:spcBef>
              <a:buFontTx/>
              <a:buNone/>
            </a:pPr>
            <a:endParaRPr lang="kk-KZ" altLang="ru-RU" sz="1400" b="1" i="1" dirty="0">
              <a:cs typeface="Times New Roman" panose="02020603050405020304" pitchFamily="18" charset="0"/>
            </a:endParaRPr>
          </a:p>
          <a:p>
            <a:pPr>
              <a:spcBef>
                <a:spcPct val="0"/>
              </a:spcBef>
              <a:buFontTx/>
              <a:buNone/>
            </a:pPr>
            <a:endParaRPr lang="kk-KZ" altLang="ru-RU" sz="1400" b="1" i="1" dirty="0">
              <a:cs typeface="Times New Roman" panose="02020603050405020304" pitchFamily="18" charset="0"/>
            </a:endParaRPr>
          </a:p>
          <a:p>
            <a:pPr>
              <a:spcBef>
                <a:spcPct val="0"/>
              </a:spcBef>
              <a:buFontTx/>
              <a:buNone/>
            </a:pPr>
            <a:endParaRPr lang="kk-KZ" altLang="ru-RU" sz="1400" b="1" i="1" dirty="0">
              <a:cs typeface="Times New Roman" panose="02020603050405020304" pitchFamily="18" charset="0"/>
            </a:endParaRPr>
          </a:p>
          <a:p>
            <a:pPr>
              <a:spcBef>
                <a:spcPct val="0"/>
              </a:spcBef>
              <a:buFontTx/>
              <a:buNone/>
            </a:pPr>
            <a:endParaRPr lang="kk-KZ" altLang="ru-RU" sz="1400" b="1" i="1" dirty="0">
              <a:cs typeface="Times New Roman" panose="02020603050405020304" pitchFamily="18" charset="0"/>
            </a:endParaRPr>
          </a:p>
          <a:p>
            <a:pPr>
              <a:spcBef>
                <a:spcPct val="0"/>
              </a:spcBef>
              <a:buFontTx/>
              <a:buNone/>
            </a:pPr>
            <a:endParaRPr lang="kk-KZ" altLang="ru-RU" sz="1400" b="1" i="1" dirty="0">
              <a:cs typeface="Times New Roman" panose="02020603050405020304" pitchFamily="18" charset="0"/>
            </a:endParaRPr>
          </a:p>
          <a:p>
            <a:pPr>
              <a:spcBef>
                <a:spcPct val="0"/>
              </a:spcBef>
              <a:buFontTx/>
              <a:buNone/>
            </a:pPr>
            <a:endParaRPr lang="kk-KZ" altLang="ru-RU" sz="1400" b="1" i="1" dirty="0">
              <a:cs typeface="Times New Roman" panose="02020603050405020304" pitchFamily="18" charset="0"/>
            </a:endParaRPr>
          </a:p>
          <a:p>
            <a:pPr>
              <a:spcBef>
                <a:spcPct val="0"/>
              </a:spcBef>
              <a:buFontTx/>
              <a:buNone/>
            </a:pPr>
            <a:endParaRPr lang="kk-KZ" altLang="ru-RU" sz="1400" b="1" i="1" dirty="0">
              <a:cs typeface="Times New Roman" panose="02020603050405020304" pitchFamily="18" charset="0"/>
            </a:endParaRPr>
          </a:p>
          <a:p>
            <a:pPr>
              <a:spcBef>
                <a:spcPct val="0"/>
              </a:spcBef>
              <a:buFontTx/>
              <a:buNone/>
            </a:pPr>
            <a:endParaRPr lang="kk-KZ" altLang="ru-RU" sz="1400" b="1" i="1" dirty="0">
              <a:cs typeface="Times New Roman" panose="02020603050405020304" pitchFamily="18" charset="0"/>
            </a:endParaRPr>
          </a:p>
          <a:p>
            <a:pPr>
              <a:spcBef>
                <a:spcPct val="0"/>
              </a:spcBef>
              <a:buFontTx/>
              <a:buNone/>
            </a:pPr>
            <a:endParaRPr lang="kk-KZ" altLang="ru-RU" sz="1400" b="1" i="1" dirty="0">
              <a:cs typeface="Times New Roman" panose="02020603050405020304" pitchFamily="18" charset="0"/>
            </a:endParaRPr>
          </a:p>
          <a:p>
            <a:pPr>
              <a:spcBef>
                <a:spcPct val="0"/>
              </a:spcBef>
              <a:buFontTx/>
              <a:buNone/>
            </a:pPr>
            <a:endParaRPr lang="kk-KZ" altLang="ru-RU" sz="1400" b="1" i="1" dirty="0">
              <a:cs typeface="Times New Roman" panose="02020603050405020304" pitchFamily="18" charset="0"/>
            </a:endParaRPr>
          </a:p>
          <a:p>
            <a:pPr>
              <a:spcBef>
                <a:spcPct val="0"/>
              </a:spcBef>
              <a:buFontTx/>
              <a:buNone/>
            </a:pPr>
            <a:endParaRPr lang="kk-KZ" altLang="ru-RU" sz="1400" b="1" i="1" dirty="0">
              <a:cs typeface="Times New Roman" panose="02020603050405020304" pitchFamily="18" charset="0"/>
            </a:endParaRPr>
          </a:p>
          <a:p>
            <a:pPr>
              <a:spcBef>
                <a:spcPct val="0"/>
              </a:spcBef>
              <a:buFontTx/>
              <a:buNone/>
            </a:pPr>
            <a:endParaRPr lang="kk-KZ" altLang="ru-RU" sz="1400" b="1" i="1" dirty="0">
              <a:cs typeface="Times New Roman" panose="02020603050405020304" pitchFamily="18" charset="0"/>
            </a:endParaRPr>
          </a:p>
          <a:p>
            <a:pPr>
              <a:spcBef>
                <a:spcPct val="0"/>
              </a:spcBef>
              <a:buFontTx/>
              <a:buNone/>
            </a:pPr>
            <a:endParaRPr lang="kk-KZ" altLang="ru-RU" sz="1400" b="1" i="1" dirty="0" smtClean="0">
              <a:cs typeface="Times New Roman" panose="02020603050405020304" pitchFamily="18" charset="0"/>
            </a:endParaRPr>
          </a:p>
          <a:p>
            <a:pPr>
              <a:spcBef>
                <a:spcPct val="0"/>
              </a:spcBef>
              <a:buFontTx/>
              <a:buNone/>
            </a:pPr>
            <a:endParaRPr lang="kk-KZ" altLang="ru-RU" sz="1400" b="1" i="1" dirty="0">
              <a:cs typeface="Times New Roman" panose="02020603050405020304" pitchFamily="18" charset="0"/>
            </a:endParaRPr>
          </a:p>
          <a:p>
            <a:pPr>
              <a:spcBef>
                <a:spcPct val="0"/>
              </a:spcBef>
              <a:buFontTx/>
              <a:buNone/>
            </a:pPr>
            <a:endParaRPr lang="kk-KZ" altLang="ru-RU" sz="1400" b="1" i="1" dirty="0">
              <a:cs typeface="Times New Roman" panose="02020603050405020304" pitchFamily="18" charset="0"/>
            </a:endParaRPr>
          </a:p>
          <a:p>
            <a:pPr>
              <a:spcBef>
                <a:spcPct val="0"/>
              </a:spcBef>
              <a:buFontTx/>
              <a:buNone/>
            </a:pPr>
            <a:endParaRPr lang="kk-KZ" altLang="ru-RU" sz="1400" b="1" i="1" dirty="0">
              <a:cs typeface="Times New Roman" panose="02020603050405020304" pitchFamily="18" charset="0"/>
            </a:endParaRPr>
          </a:p>
          <a:p>
            <a:pPr>
              <a:spcBef>
                <a:spcPct val="0"/>
              </a:spcBef>
              <a:buFontTx/>
              <a:buNone/>
            </a:pPr>
            <a:endParaRPr lang="kk-KZ" altLang="ru-RU" sz="1400" b="1" i="1" dirty="0">
              <a:cs typeface="Times New Roman" panose="02020603050405020304" pitchFamily="18" charset="0"/>
            </a:endParaRPr>
          </a:p>
          <a:p>
            <a:pPr>
              <a:spcBef>
                <a:spcPct val="0"/>
              </a:spcBef>
              <a:buFontTx/>
              <a:buNone/>
            </a:pPr>
            <a:endParaRPr lang="kk-KZ" altLang="ru-RU" sz="1400" b="1" i="1" dirty="0">
              <a:cs typeface="Times New Roman" panose="02020603050405020304" pitchFamily="18" charset="0"/>
            </a:endParaRPr>
          </a:p>
          <a:p>
            <a:pPr>
              <a:spcBef>
                <a:spcPct val="0"/>
              </a:spcBef>
              <a:buFontTx/>
              <a:buNone/>
            </a:pPr>
            <a:r>
              <a:rPr lang="kk-KZ" altLang="ru-RU" sz="1800" b="1" i="1" dirty="0">
                <a:latin typeface="Times New Roman" panose="02020603050405020304" pitchFamily="18" charset="0"/>
                <a:cs typeface="Times New Roman" panose="02020603050405020304" pitchFamily="18" charset="0"/>
              </a:rPr>
              <a:t>Түсініктеме:</a:t>
            </a:r>
            <a:r>
              <a:rPr lang="kk-KZ" altLang="ru-RU" sz="1800" dirty="0">
                <a:latin typeface="Times New Roman" panose="02020603050405020304" pitchFamily="18" charset="0"/>
                <a:cs typeface="Times New Roman" panose="02020603050405020304" pitchFamily="18" charset="0"/>
              </a:rPr>
              <a:t> бұл жаттығу тікелей баланың қолын жазуға дайындауға арналмаған. Бірақ, қайшыны дұрыс ұстау және белгіленген сызықтарды қию дағдыларын игере отырып, бала қолына қарындашты дұрыс ұстауды және қағазды нақты сызықтарды жүргізуді үйренеді, қолы жаттығады.</a:t>
            </a:r>
            <a:endParaRPr lang="ru-RU" altLang="ru-RU" sz="1800" dirty="0">
              <a:latin typeface="Times New Roman" panose="02020603050405020304" pitchFamily="18" charset="0"/>
              <a:cs typeface="Times New Roman" panose="02020603050405020304" pitchFamily="18" charset="0"/>
            </a:endParaRPr>
          </a:p>
          <a:p>
            <a:pPr>
              <a:spcBef>
                <a:spcPct val="0"/>
              </a:spcBef>
              <a:buFontTx/>
              <a:buNone/>
            </a:pPr>
            <a:endParaRPr lang="ru-RU" altLang="ru-RU" sz="1800" dirty="0"/>
          </a:p>
        </p:txBody>
      </p:sp>
      <p:pic>
        <p:nvPicPr>
          <p:cNvPr id="2" name="Рисунок 1"/>
          <p:cNvPicPr>
            <a:picLocks noChangeAspect="1"/>
          </p:cNvPicPr>
          <p:nvPr/>
        </p:nvPicPr>
        <p:blipFill rotWithShape="1">
          <a:blip r:embed="rId5">
            <a:extLst>
              <a:ext uri="{28A0092B-C50C-407E-A947-70E740481C1C}">
                <a14:useLocalDpi xmlns:a14="http://schemas.microsoft.com/office/drawing/2010/main" val="0"/>
              </a:ext>
            </a:extLst>
          </a:blip>
          <a:srcRect t="14300" b="12157"/>
          <a:stretch/>
        </p:blipFill>
        <p:spPr>
          <a:xfrm>
            <a:off x="163823" y="3105069"/>
            <a:ext cx="2888629" cy="3203656"/>
          </a:xfrm>
          <a:prstGeom prst="rect">
            <a:avLst/>
          </a:prstGeom>
        </p:spPr>
      </p:pic>
    </p:spTree>
  </p:cSld>
  <p:clrMapOvr>
    <a:masterClrMapping/>
  </p:clrMapOvr>
</p:sld>
</file>

<file path=ppt/theme/theme1.xml><?xml version="1.0" encoding="utf-8"?>
<a:theme xmlns:a="http://schemas.openxmlformats.org/drawingml/2006/main" name="Тема1">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973</TotalTime>
  <Words>726</Words>
  <Application>Microsoft Office PowerPoint</Application>
  <PresentationFormat>Экран (4:3)</PresentationFormat>
  <Paragraphs>116</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Тема1</vt:lpstr>
      <vt:lpstr>    </vt:lpstr>
      <vt:lpstr>Презентация PowerPoint</vt:lpstr>
      <vt:lpstr>Монтессори әдісінің мақсаты:  -балаларды еркін тәрбиелеп, өмірге бейімдеу; -өмірде өз мақсаты бар екенін қалыптастыру; -балалардың өзінің үйреніп, өзін дамытуына жаңа мүмкіндіктер беру.  Монтессори міндеті: -балаға өз жұмысын басқаруға көмектесу; -негізгі түстерді айыра білуге үйрету; -ұсақ моториканы дамыту; -алғашқы математикалық, ғарыштық түсініктерді қалыптастыру; -зейінін тұрақтандыру; -тәртіпке үйрету;</vt:lpstr>
      <vt:lpstr>Презентация PowerPoint</vt:lpstr>
      <vt:lpstr>Презентация PowerPoint</vt:lpstr>
      <vt:lpstr>Ашық сабақ Тақырыбы:"Заттық ойындар Монтессори әдсі бойынша" Мақсаты:. Оқыту: Ұжымда жұмыс істеу  ынталандыру, сабақта белсенді болуға,білімдерін кеңейту. Дамытушылық: Шығармашылық қабілеттерін дамыту. Тәрбиелік: Балалардың өз ойларын жеткезе білуге тәрбиелеу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Қорытынды</vt:lpstr>
    </vt:vector>
  </TitlesOfParts>
  <Company>Мой дом</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Родительское собрание  на тему  «Эти трудные домашние задания»</dc:title>
  <dc:creator>Ульяна</dc:creator>
  <cp:lastModifiedBy>Медет</cp:lastModifiedBy>
  <cp:revision>120</cp:revision>
  <cp:lastPrinted>2020-11-17T16:30:00Z</cp:lastPrinted>
  <dcterms:created xsi:type="dcterms:W3CDTF">2008-11-28T22:11:34Z</dcterms:created>
  <dcterms:modified xsi:type="dcterms:W3CDTF">2020-11-17T16:31:37Z</dcterms:modified>
</cp:coreProperties>
</file>