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728" r:id="rId2"/>
    <p:sldId id="698" r:id="rId3"/>
    <p:sldId id="699" r:id="rId4"/>
    <p:sldId id="700" r:id="rId5"/>
    <p:sldId id="705" r:id="rId6"/>
    <p:sldId id="707" r:id="rId7"/>
    <p:sldId id="709" r:id="rId8"/>
    <p:sldId id="723" r:id="rId9"/>
    <p:sldId id="725" r:id="rId10"/>
    <p:sldId id="726" r:id="rId11"/>
    <p:sldId id="727" r:id="rId12"/>
    <p:sldId id="715" r:id="rId13"/>
    <p:sldId id="719" r:id="rId14"/>
    <p:sldId id="721" r:id="rId15"/>
    <p:sldId id="722" r:id="rId16"/>
    <p:sldId id="724" r:id="rId17"/>
    <p:sldId id="6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CC"/>
    <a:srgbClr val="FD99B3"/>
    <a:srgbClr val="FD3F03"/>
    <a:srgbClr val="F3650D"/>
    <a:srgbClr val="00FFFF"/>
    <a:srgbClr val="FFF185"/>
    <a:srgbClr val="C7E6A4"/>
    <a:srgbClr val="FED6E0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2100" autoAdjust="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89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3кг +5кг      7кг              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6кг – 2кг      3кг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2кг + 4кг      6кг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1кг +5кг       3кг + 4кг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43174" y="178592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857488" y="2643182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2857488" y="3214686"/>
            <a:ext cx="500066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786050" y="4000504"/>
            <a:ext cx="500066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5кг + 3кг </a:t>
            </a: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1кг = </a:t>
            </a:r>
            <a:r>
              <a:rPr lang="ru-RU" b="1" dirty="0" smtClean="0">
                <a:solidFill>
                  <a:srgbClr val="FF0000"/>
                </a:solidFill>
              </a:rPr>
              <a:t>7кг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70875" cy="359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28110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3кг </a:t>
            </a:r>
            <a:r>
              <a:rPr lang="ru-RU" b="1" dirty="0" smtClean="0">
                <a:solidFill>
                  <a:srgbClr val="FF0000"/>
                </a:solidFill>
              </a:rPr>
              <a:t>+ </a:t>
            </a:r>
            <a:r>
              <a:rPr lang="ru-RU" b="1" dirty="0" err="1" smtClean="0">
                <a:solidFill>
                  <a:srgbClr val="FF0000"/>
                </a:solidFill>
              </a:rPr>
              <a:t>3кг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+ 1кг – 2кг =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65115" cy="34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00826" y="4286256"/>
            <a:ext cx="85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5кг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18158" y="3680844"/>
            <a:ext cx="823582" cy="756268"/>
            <a:chOff x="4056520" y="3278134"/>
            <a:chExt cx="823582" cy="756268"/>
          </a:xfrm>
        </p:grpSpPr>
        <p:pic>
          <p:nvPicPr>
            <p:cNvPr id="8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30" y="3292532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6520" y="327813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828887" y="1257609"/>
            <a:ext cx="896354" cy="970243"/>
            <a:chOff x="2828887" y="1257609"/>
            <a:chExt cx="896354" cy="970243"/>
          </a:xfrm>
        </p:grpSpPr>
        <p:pic>
          <p:nvPicPr>
            <p:cNvPr id="6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1769" y="1462994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887" y="1257609"/>
              <a:ext cx="583585" cy="970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655">
            <a:off x="538526" y="1607692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 flipH="1">
            <a:off x="189059" y="1192845"/>
            <a:ext cx="1782910" cy="1355547"/>
            <a:chOff x="5372825" y="2914410"/>
            <a:chExt cx="2727566" cy="2073771"/>
          </a:xfrm>
        </p:grpSpPr>
        <p:sp>
          <p:nvSpPr>
            <p:cNvPr id="29" name="Блок-схема: процесс 28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2" name="Блок-схема: процесс 31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кругленный прямоугольник 32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Хорда 33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Прямоугольник с двумя вырезанными соседними углами 35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1" name="Кольцо 3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8" y="3440003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4718" y="591071"/>
            <a:ext cx="465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дыни?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2996952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7173"/>
          <p:cNvSpPr txBox="1"/>
          <p:nvPr/>
        </p:nvSpPr>
        <p:spPr>
          <a:xfrm>
            <a:off x="159370" y="5379567"/>
            <a:ext cx="796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теперь массу дыни и массу пакета с рисом.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200838" y="1196752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75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89" name="Блок-схема: процесс 88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Хорда 9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Прямоугольник с двумя вырезанными соседними углами 9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76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53515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5711" y="1588909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583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344430" y="1599183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80004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372200" y="159918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36396" y="1599183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9560" y="1545641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36713" y="1545642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838105" y="1590245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22803" y="1588730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 flipH="1">
            <a:off x="179512" y="3429000"/>
            <a:ext cx="1782910" cy="1355547"/>
            <a:chOff x="5372825" y="2914410"/>
            <a:chExt cx="2727566" cy="2073771"/>
          </a:xfrm>
        </p:grpSpPr>
        <p:sp>
          <p:nvSpPr>
            <p:cNvPr id="97" name="Блок-схема: процесс 96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00" name="Блок-схема: процесс 99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Хорда 101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с двумя вырезанными соседними углами 103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9" name="Кольцо 98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2191291" y="3432907"/>
            <a:ext cx="1782910" cy="1355547"/>
            <a:chOff x="5372825" y="2914410"/>
            <a:chExt cx="2727566" cy="2073771"/>
          </a:xfrm>
        </p:grpSpPr>
        <p:sp>
          <p:nvSpPr>
            <p:cNvPr id="108" name="Блок-схема: процесс 107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9" name="Группа 108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11" name="Блок-схема: процесс 110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Скругленный прямоугольник 111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Хорда 112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Прямоугольник с двумя вырезанными соседними углами 114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Кольцо 109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5036164" y="3835338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70013" y="3781796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27166" y="3781797"/>
            <a:ext cx="459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353515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965583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344430" y="3831431"/>
            <a:ext cx="33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680004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372200" y="3831431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136396" y="3831431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838105" y="3822493"/>
            <a:ext cx="307804" cy="36933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822803" y="3820978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29" y="2996952"/>
            <a:ext cx="5344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масса  пакета с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рисом?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6470" y="1557952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85602" y="3717611"/>
            <a:ext cx="74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761" y="2548392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ольцо 4"/>
          <p:cNvSpPr/>
          <p:nvPr/>
        </p:nvSpPr>
        <p:spPr>
          <a:xfrm>
            <a:off x="1725630" y="2076264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456214" y="4784547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ольцо 105"/>
          <p:cNvSpPr/>
          <p:nvPr/>
        </p:nvSpPr>
        <p:spPr>
          <a:xfrm>
            <a:off x="1716083" y="4312419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6787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all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Подумай: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Индюк весит 10 кг. Сколько он будет весить, если встанет на одну ногу?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13100"/>
            <a:ext cx="2479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 свою работу на уроке!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455613" y="1516063"/>
            <a:ext cx="8229600" cy="45259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сегодня я узнал…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было трудно…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понял, что…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теперь я могу…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 меня получилось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меня удивило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1746829" cy="160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2100263"/>
            <a:ext cx="15779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192588"/>
            <a:ext cx="18573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857496"/>
            <a:ext cx="2487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517900"/>
            <a:ext cx="2133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Прямоугольник 4"/>
          <p:cNvSpPr>
            <a:spLocks noChangeArrowheads="1"/>
          </p:cNvSpPr>
          <p:nvPr/>
        </p:nvSpPr>
        <p:spPr bwMode="auto">
          <a:xfrm>
            <a:off x="5786446" y="5715016"/>
            <a:ext cx="20002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Требуется помощь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Итог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1746" name="Содержимое 1"/>
          <p:cNvSpPr>
            <a:spLocks noGrp="1"/>
          </p:cNvSpPr>
          <p:nvPr>
            <p:ph idx="1"/>
          </p:nvPr>
        </p:nvSpPr>
        <p:spPr>
          <a:xfrm>
            <a:off x="571472" y="1071546"/>
            <a:ext cx="8115328" cy="5054617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Нынче на уроке в классе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Все узнали мы о массе.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Знаю я, ты, он, она: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Масса есть величина.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совсем это не сложно,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уже нельзя забыть,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измерить массу можно,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И, коль захотим, сравнить.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узнали на уроке,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такое «килограмм».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Килограммы помогают,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угодно взвесить нам.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Можем мы узнать, на сколько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Тяжелее кит слона,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весит кот мой Васька,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 и ты, он и она…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412768" y="2041869"/>
            <a:ext cx="2791225" cy="3403355"/>
            <a:chOff x="493015" y="2141240"/>
            <a:chExt cx="2791225" cy="340335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7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Группа 50"/>
          <p:cNvGrpSpPr/>
          <p:nvPr/>
        </p:nvGrpSpPr>
        <p:grpSpPr>
          <a:xfrm>
            <a:off x="340615" y="2539931"/>
            <a:ext cx="2791225" cy="2140915"/>
            <a:chOff x="116750" y="2603059"/>
            <a:chExt cx="4206349" cy="3080131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963" y="31736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0" y="3143127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14282" y="500042"/>
            <a:ext cx="7374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8359" y="1142985"/>
            <a:ext cx="5813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059" y="2041869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3322646" y="2541743"/>
            <a:ext cx="2773554" cy="2583120"/>
            <a:chOff x="76010" y="2603059"/>
            <a:chExt cx="4093675" cy="3575031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7" y="2060848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480807" y="4277184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Группа 55"/>
          <p:cNvGrpSpPr/>
          <p:nvPr/>
        </p:nvGrpSpPr>
        <p:grpSpPr>
          <a:xfrm>
            <a:off x="517976" y="4284428"/>
            <a:ext cx="610657" cy="411369"/>
            <a:chOff x="2958668" y="2717973"/>
            <a:chExt cx="1519504" cy="1079719"/>
          </a:xfrm>
        </p:grpSpPr>
        <p:sp>
          <p:nvSpPr>
            <p:cNvPr id="57" name="Дуга 5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Капля 5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32-конечная звезда 5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71840" y="3835797"/>
            <a:ext cx="610657" cy="433917"/>
            <a:chOff x="2958668" y="2717973"/>
            <a:chExt cx="1519504" cy="1079719"/>
          </a:xfrm>
        </p:grpSpPr>
        <p:sp>
          <p:nvSpPr>
            <p:cNvPr id="61" name="Дуга 60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Капля 61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32-конечная звезда 62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88" y="4438625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Группа 46"/>
          <p:cNvGrpSpPr/>
          <p:nvPr/>
        </p:nvGrpSpPr>
        <p:grpSpPr>
          <a:xfrm>
            <a:off x="6317279" y="2036968"/>
            <a:ext cx="2791225" cy="3403355"/>
            <a:chOff x="493015" y="2141240"/>
            <a:chExt cx="2791225" cy="340335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93015" y="2619282"/>
              <a:ext cx="2791225" cy="2258262"/>
              <a:chOff x="116750" y="2603059"/>
              <a:chExt cx="4206349" cy="3080131"/>
            </a:xfrm>
          </p:grpSpPr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459" y="21412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Группа 75"/>
          <p:cNvGrpSpPr/>
          <p:nvPr/>
        </p:nvGrpSpPr>
        <p:grpSpPr>
          <a:xfrm flipH="1">
            <a:off x="6227157" y="2536842"/>
            <a:ext cx="2773554" cy="2583120"/>
            <a:chOff x="76010" y="2603059"/>
            <a:chExt cx="4093675" cy="3575031"/>
          </a:xfrm>
        </p:grpSpPr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8729">
              <a:off x="551631" y="2603059"/>
              <a:ext cx="307340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549" y="3668507"/>
              <a:ext cx="1396136" cy="2509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0" y="2636912"/>
              <a:ext cx="1413093" cy="254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98" y="2055947"/>
            <a:ext cx="757869" cy="340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6" name="Группа 85"/>
          <p:cNvGrpSpPr/>
          <p:nvPr/>
        </p:nvGrpSpPr>
        <p:grpSpPr>
          <a:xfrm>
            <a:off x="6476351" y="4628667"/>
            <a:ext cx="610657" cy="433917"/>
            <a:chOff x="2958668" y="2717973"/>
            <a:chExt cx="1519504" cy="1079719"/>
          </a:xfrm>
        </p:grpSpPr>
        <p:sp>
          <p:nvSpPr>
            <p:cNvPr id="87" name="Дуга 86"/>
            <p:cNvSpPr/>
            <p:nvPr/>
          </p:nvSpPr>
          <p:spPr>
            <a:xfrm rot="16200000">
              <a:off x="4058127" y="2708920"/>
              <a:ext cx="264025" cy="576064"/>
            </a:xfrm>
            <a:prstGeom prst="arc">
              <a:avLst/>
            </a:prstGeom>
            <a:ln w="57150">
              <a:solidFill>
                <a:srgbClr val="8D5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Капля 87"/>
            <p:cNvSpPr/>
            <p:nvPr/>
          </p:nvSpPr>
          <p:spPr>
            <a:xfrm>
              <a:off x="2958668" y="2717973"/>
              <a:ext cx="1196847" cy="1079719"/>
            </a:xfrm>
            <a:prstGeom prst="teardrop">
              <a:avLst>
                <a:gd name="adj" fmla="val 55923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32-конечная звезда 88"/>
            <p:cNvSpPr/>
            <p:nvPr/>
          </p:nvSpPr>
          <p:spPr>
            <a:xfrm>
              <a:off x="3203849" y="3573017"/>
              <a:ext cx="72008" cy="72008"/>
            </a:xfrm>
            <a:prstGeom prst="star32">
              <a:avLst>
                <a:gd name="adj" fmla="val 0"/>
              </a:avLst>
            </a:prstGeom>
            <a:solidFill>
              <a:schemeClr val="tx1"/>
            </a:solidFill>
            <a:ln w="3175">
              <a:solidFill>
                <a:srgbClr val="0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7" y="3911833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06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85720" y="214290"/>
            <a:ext cx="730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фрукт самый тяжёлый?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14357"/>
            <a:ext cx="6535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фрукт самый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лёгкий?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тяжёлый фрукт -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Самый  лёгкий   фрукт -</a:t>
            </a:r>
            <a:endParaRPr lang="ru-RU" dirty="0"/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29" y="4456579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943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90751E-6 L -0.26944 0.17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8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193325" y="5229200"/>
            <a:ext cx="8807386" cy="364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40615" y="2041869"/>
            <a:ext cx="2791225" cy="3403355"/>
            <a:chOff x="340615" y="1988840"/>
            <a:chExt cx="2791225" cy="3403355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340615" y="2466882"/>
              <a:ext cx="2791225" cy="2258262"/>
              <a:chOff x="116750" y="2603059"/>
              <a:chExt cx="4206349" cy="3080131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963" y="31736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750" y="3143127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059" y="1988840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saturation sat="3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77021">
              <a:off x="2480807" y="4263329"/>
              <a:ext cx="375626" cy="399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322646" y="2060848"/>
            <a:ext cx="2773554" cy="3403355"/>
            <a:chOff x="3322646" y="2060848"/>
            <a:chExt cx="2773554" cy="340335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322646" y="2541743"/>
              <a:ext cx="2773554" cy="2583120"/>
              <a:chOff x="76010" y="2603059"/>
              <a:chExt cx="4093675" cy="3575031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187" y="2060848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9188" y="4438625"/>
              <a:ext cx="560620" cy="58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6227157" y="2041869"/>
            <a:ext cx="2773554" cy="3403355"/>
            <a:chOff x="6227157" y="2041869"/>
            <a:chExt cx="2773554" cy="3403355"/>
          </a:xfrm>
        </p:grpSpPr>
        <p:grpSp>
          <p:nvGrpSpPr>
            <p:cNvPr id="76" name="Группа 75"/>
            <p:cNvGrpSpPr/>
            <p:nvPr/>
          </p:nvGrpSpPr>
          <p:grpSpPr>
            <a:xfrm flipH="1">
              <a:off x="6227157" y="2522764"/>
              <a:ext cx="2773554" cy="2583120"/>
              <a:chOff x="76010" y="2603059"/>
              <a:chExt cx="4093675" cy="3575031"/>
            </a:xfrm>
          </p:grpSpPr>
          <p:pic>
            <p:nvPicPr>
              <p:cNvPr id="7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="" xmlns:a14="http://schemas.microsoft.com/office/drawing/2010/main">
                      <a14:imgLayer r:embed="rId4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88729">
                <a:off x="551631" y="2603059"/>
                <a:ext cx="307340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549" y="3668507"/>
                <a:ext cx="1396136" cy="2509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010" y="2636912"/>
                <a:ext cx="1413093" cy="2540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698" y="2041869"/>
              <a:ext cx="757869" cy="3403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6245">
              <a:off x="8331727" y="3911833"/>
              <a:ext cx="380566" cy="43866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86768" y="5603510"/>
            <a:ext cx="2581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тяжёлый фрукт 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09360" y="5611393"/>
            <a:ext cx="2573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Самый  лёгкий   фрукт 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6245">
            <a:off x="8331728" y="3888341"/>
            <a:ext cx="380566" cy="43866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802833" y="5445224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546032" y="5450087"/>
            <a:ext cx="914400" cy="914400"/>
          </a:xfrm>
          <a:prstGeom prst="ellipse">
            <a:avLst/>
          </a:prstGeom>
          <a:noFill/>
          <a:ln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021">
            <a:off x="2500967" y="4312211"/>
            <a:ext cx="375626" cy="39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99069" y="3789040"/>
            <a:ext cx="6587939" cy="1265251"/>
            <a:chOff x="504341" y="3819933"/>
            <a:chExt cx="6587939" cy="126525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504341" y="4262323"/>
              <a:ext cx="625479" cy="444449"/>
              <a:chOff x="2958668" y="2717973"/>
              <a:chExt cx="1519504" cy="1079719"/>
            </a:xfrm>
          </p:grpSpPr>
          <p:sp>
            <p:nvSpPr>
              <p:cNvPr id="82" name="Дуга 81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Капля 89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32-конечная звезда 91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>
              <a:off x="3571840" y="3819933"/>
              <a:ext cx="625479" cy="444449"/>
              <a:chOff x="2958668" y="2717973"/>
              <a:chExt cx="1519504" cy="1079719"/>
            </a:xfrm>
          </p:grpSpPr>
          <p:sp>
            <p:nvSpPr>
              <p:cNvPr id="94" name="Дуга 93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Капля 94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32-конечная звезда 95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7" name="Группа 96"/>
            <p:cNvGrpSpPr/>
            <p:nvPr/>
          </p:nvGrpSpPr>
          <p:grpSpPr>
            <a:xfrm>
              <a:off x="6466801" y="4640735"/>
              <a:ext cx="625479" cy="444449"/>
              <a:chOff x="2958668" y="2717973"/>
              <a:chExt cx="1519504" cy="1079719"/>
            </a:xfrm>
          </p:grpSpPr>
          <p:sp>
            <p:nvSpPr>
              <p:cNvPr id="98" name="Дуга 97"/>
              <p:cNvSpPr/>
              <p:nvPr/>
            </p:nvSpPr>
            <p:spPr>
              <a:xfrm rot="16200000">
                <a:off x="4058127" y="2708920"/>
                <a:ext cx="264025" cy="576064"/>
              </a:xfrm>
              <a:prstGeom prst="arc">
                <a:avLst/>
              </a:prstGeom>
              <a:ln w="57150">
                <a:solidFill>
                  <a:srgbClr val="8D5B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Капля 98"/>
              <p:cNvSpPr/>
              <p:nvPr/>
            </p:nvSpPr>
            <p:spPr>
              <a:xfrm>
                <a:off x="2958668" y="2717973"/>
                <a:ext cx="1196847" cy="1079719"/>
              </a:xfrm>
              <a:prstGeom prst="teardrop">
                <a:avLst>
                  <a:gd name="adj" fmla="val 55923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32-конечная звезда 99"/>
              <p:cNvSpPr/>
              <p:nvPr/>
            </p:nvSpPr>
            <p:spPr>
              <a:xfrm>
                <a:off x="3203849" y="3573017"/>
                <a:ext cx="72008" cy="72008"/>
              </a:xfrm>
              <a:prstGeom prst="star32">
                <a:avLst>
                  <a:gd name="adj" fmla="val 0"/>
                </a:avLst>
              </a:prstGeom>
              <a:solidFill>
                <a:schemeClr val="tx1"/>
              </a:solidFill>
              <a:ln w="3175">
                <a:solidFill>
                  <a:srgbClr val="0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95" y="5651548"/>
            <a:ext cx="560620" cy="58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0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89017E-7 L -0.0618 0.27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0" y="139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543">
            <a:off x="2667386" y="3748939"/>
            <a:ext cx="1032582" cy="72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586">
            <a:off x="3121786" y="3877892"/>
            <a:ext cx="1028197" cy="71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6677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4" y="1379412"/>
            <a:ext cx="609699" cy="6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1657">
            <a:off x="2741340" y="1487148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4833">
            <a:off x="3106377" y="1522128"/>
            <a:ext cx="418614" cy="50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4971">
            <a:off x="3465204" y="1516991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462">
            <a:off x="2830453" y="1181322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7867">
            <a:off x="3316532" y="1234056"/>
            <a:ext cx="418613" cy="50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63888" y="2450736"/>
            <a:ext cx="3402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 яблока 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56176" y="2432074"/>
            <a:ext cx="311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клубничек.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3879013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563888" y="5127575"/>
            <a:ext cx="302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 яблока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84168" y="5127575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2 шоколадок.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" y="5514384"/>
            <a:ext cx="448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Получается, что 5 к. = 2 ш.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5696342"/>
            <a:ext cx="471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2!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Нет ли здесь ошибки?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7888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70" grpId="0"/>
      <p:bldP spid="71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Группа 7172"/>
          <p:cNvGrpSpPr/>
          <p:nvPr/>
        </p:nvGrpSpPr>
        <p:grpSpPr>
          <a:xfrm>
            <a:off x="2585144" y="4327748"/>
            <a:ext cx="1455470" cy="875735"/>
            <a:chOff x="2585144" y="4327748"/>
            <a:chExt cx="1455470" cy="875735"/>
          </a:xfrm>
        </p:grpSpPr>
        <p:grpSp>
          <p:nvGrpSpPr>
            <p:cNvPr id="7169" name="Группа 7168"/>
            <p:cNvGrpSpPr/>
            <p:nvPr/>
          </p:nvGrpSpPr>
          <p:grpSpPr>
            <a:xfrm rot="925619">
              <a:off x="2585144" y="4327748"/>
              <a:ext cx="1455470" cy="760976"/>
              <a:chOff x="2680078" y="3874674"/>
              <a:chExt cx="1455470" cy="760976"/>
            </a:xfrm>
          </p:grpSpPr>
          <p:sp>
            <p:nvSpPr>
              <p:cNvPr id="24" name="Месяц 23"/>
              <p:cNvSpPr/>
              <p:nvPr/>
            </p:nvSpPr>
            <p:spPr>
              <a:xfrm rot="7067662" flipH="1">
                <a:off x="3375603" y="3477659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Месяц 82"/>
              <p:cNvSpPr/>
              <p:nvPr/>
            </p:nvSpPr>
            <p:spPr>
              <a:xfrm rot="6279815" flipH="1">
                <a:off x="3327261" y="3629526"/>
                <a:ext cx="362930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Месяц 83"/>
              <p:cNvSpPr/>
              <p:nvPr/>
            </p:nvSpPr>
            <p:spPr>
              <a:xfrm rot="5603301" flipH="1">
                <a:off x="3264668" y="3727441"/>
                <a:ext cx="362931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Месяц 84"/>
              <p:cNvSpPr/>
              <p:nvPr/>
            </p:nvSpPr>
            <p:spPr>
              <a:xfrm rot="6279815" flipH="1">
                <a:off x="3046765" y="3845377"/>
                <a:ext cx="423586" cy="1156960"/>
              </a:xfrm>
              <a:prstGeom prst="moon">
                <a:avLst>
                  <a:gd name="adj" fmla="val 52713"/>
                </a:avLst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Месяц 85"/>
            <p:cNvSpPr/>
            <p:nvPr/>
          </p:nvSpPr>
          <p:spPr>
            <a:xfrm rot="5186129" flipH="1">
              <a:off x="3082195" y="4413210"/>
              <a:ext cx="423586" cy="1156960"/>
            </a:xfrm>
            <a:prstGeom prst="moon">
              <a:avLst>
                <a:gd name="adj" fmla="val 52713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" y="4175359"/>
            <a:ext cx="628788" cy="9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78" y="1386791"/>
            <a:ext cx="848624" cy="497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2770">
            <a:off x="2802297" y="1186602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9859">
            <a:off x="3246966" y="1217176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7074">
            <a:off x="3040674" y="1428191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31482">
            <a:off x="3451587" y="142819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2542">
            <a:off x="2639595" y="1448130"/>
            <a:ext cx="475212" cy="48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Группа 36"/>
          <p:cNvGrpSpPr/>
          <p:nvPr/>
        </p:nvGrpSpPr>
        <p:grpSpPr>
          <a:xfrm>
            <a:off x="189059" y="1185960"/>
            <a:ext cx="3806877" cy="1644988"/>
            <a:chOff x="2276482" y="3072672"/>
            <a:chExt cx="5823909" cy="251656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16" name="Блок-схема: процесс 15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3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Блок-схема: процесс 6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Хорда 9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Прямоугольник с двумя вырезанными соседними углами 12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29" name="Блок-схема: процесс 2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Группа 29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32" name="Блок-схема: процесс 31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Скругленный прямоугольник 32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Хорда 33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с двумя вырезанными соседними углами 35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1" name="Кольцо 30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Кольцо 4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788" y="548680"/>
            <a:ext cx="883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Вова просит тебя сравнить массу дыни и массу пакета риса.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63888" y="2450736"/>
            <a:ext cx="259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 дыни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6446" y="2432074"/>
            <a:ext cx="267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яблок.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179512" y="4304292"/>
            <a:ext cx="3806877" cy="1644988"/>
            <a:chOff x="2276482" y="3072672"/>
            <a:chExt cx="5823909" cy="251656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372825" y="3072672"/>
              <a:ext cx="2727566" cy="2145994"/>
              <a:chOff x="5372825" y="2914410"/>
              <a:chExt cx="2727566" cy="2145994"/>
            </a:xfrm>
          </p:grpSpPr>
          <p:sp>
            <p:nvSpPr>
              <p:cNvPr id="58" name="Блок-схема: процесс 57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9" name="Группа 58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61" name="Блок-схема: процесс 60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Скругленный прямоугольник 61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Хорда 62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Прямоугольник с двумя вырезанными соседними углами 64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0" name="Кольцо 59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 flipH="1">
              <a:off x="2276482" y="3083206"/>
              <a:ext cx="2727566" cy="2145994"/>
              <a:chOff x="5372825" y="2914410"/>
              <a:chExt cx="2727566" cy="2145994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6012161" y="4581128"/>
                <a:ext cx="144016" cy="479276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5372825" y="2914410"/>
                <a:ext cx="2727566" cy="1666718"/>
                <a:chOff x="5660856" y="3045086"/>
                <a:chExt cx="2727566" cy="1666718"/>
              </a:xfr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53" name="Блок-схема: процесс 52"/>
                <p:cNvSpPr/>
                <p:nvPr/>
              </p:nvSpPr>
              <p:spPr>
                <a:xfrm>
                  <a:off x="6300192" y="4461632"/>
                  <a:ext cx="201678" cy="250172"/>
                </a:xfrm>
                <a:prstGeom prst="flowChartProcess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Скругленный прямоугольник 53"/>
                <p:cNvSpPr/>
                <p:nvPr/>
              </p:nvSpPr>
              <p:spPr>
                <a:xfrm>
                  <a:off x="6084168" y="3231928"/>
                  <a:ext cx="216024" cy="994292"/>
                </a:xfrm>
                <a:prstGeom prst="roundRect">
                  <a:avLst/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Хорда 54"/>
                <p:cNvSpPr/>
                <p:nvPr/>
              </p:nvSpPr>
              <p:spPr>
                <a:xfrm rot="6466876">
                  <a:off x="5927805" y="3045086"/>
                  <a:ext cx="373685" cy="373685"/>
                </a:xfrm>
                <a:prstGeom prst="chord">
                  <a:avLst>
                    <a:gd name="adj1" fmla="val 3894283"/>
                    <a:gd name="adj2" fmla="val 15130867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5660856" y="3247169"/>
                  <a:ext cx="454552" cy="11831"/>
                </a:xfrm>
                <a:prstGeom prst="line">
                  <a:avLst/>
                </a:prstGeom>
                <a:grpFill/>
                <a:ln w="28575"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Прямоугольник с двумя вырезанными соседними углами 56"/>
                <p:cNvSpPr/>
                <p:nvPr/>
              </p:nvSpPr>
              <p:spPr>
                <a:xfrm rot="10800000">
                  <a:off x="6068925" y="4030174"/>
                  <a:ext cx="2319497" cy="417594"/>
                </a:xfrm>
                <a:prstGeom prst="snip2SameRect">
                  <a:avLst>
                    <a:gd name="adj1" fmla="val 50000"/>
                    <a:gd name="adj2" fmla="val 2329"/>
                  </a:avLst>
                </a:prstGeom>
                <a:grpFill/>
                <a:ln>
                  <a:solidFill>
                    <a:schemeClr val="tx2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Кольцо 51"/>
              <p:cNvSpPr/>
              <p:nvPr/>
            </p:nvSpPr>
            <p:spPr>
              <a:xfrm>
                <a:off x="5994606" y="4492229"/>
                <a:ext cx="236787" cy="236787"/>
              </a:xfrm>
              <a:prstGeom prst="donut">
                <a:avLst>
                  <a:gd name="adj" fmla="val 21136"/>
                </a:avLst>
              </a:prstGeom>
              <a:solidFill>
                <a:srgbClr val="00B05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Кольцо 41"/>
            <p:cNvSpPr/>
            <p:nvPr/>
          </p:nvSpPr>
          <p:spPr>
            <a:xfrm>
              <a:off x="4627188" y="4434694"/>
              <a:ext cx="1033668" cy="1019292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699792" y="5013176"/>
              <a:ext cx="4824536" cy="57606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07504" y="2996952"/>
            <a:ext cx="827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Можно ли выполнить это задание Вовы?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573231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Что нужно сделать, чтобы это задание можно выполнить?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5694" y="3140968"/>
            <a:ext cx="8854290" cy="0"/>
          </a:xfrm>
          <a:prstGeom prst="line">
            <a:avLst/>
          </a:prstGeom>
          <a:ln w="190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43306" y="5559623"/>
            <a:ext cx="325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  пачки риса =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15614" y="5531300"/>
            <a:ext cx="2752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массе 5 бананов.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61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  <p:bldP spid="6" grpId="0"/>
      <p:bldP spid="8" grpId="0"/>
      <p:bldP spid="91" grpId="0"/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39552" y="2924944"/>
            <a:ext cx="7848872" cy="1512168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45694" y="44624"/>
            <a:ext cx="6822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Величины. Масса. Килограмм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9245" y="567844"/>
            <a:ext cx="83147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килограмм (1кг) – одна из мерок массы.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60" y="2658993"/>
            <a:ext cx="748150" cy="125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9245" y="5145405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96" y="1790675"/>
            <a:ext cx="132873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59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работы с некоторыми видами весов необходимы гири</a:t>
            </a:r>
            <a:r>
              <a:rPr lang="en-US" sz="3200" dirty="0" smtClean="0"/>
              <a:t>:</a:t>
            </a:r>
            <a:r>
              <a:rPr lang="ru-RU" sz="3200" dirty="0" smtClean="0"/>
              <a:t> 1кг</a:t>
            </a:r>
            <a:r>
              <a:rPr lang="en-US" sz="3200" dirty="0" smtClean="0"/>
              <a:t>, 2</a:t>
            </a:r>
            <a:r>
              <a:rPr lang="ru-RU" sz="3200" dirty="0" smtClean="0"/>
              <a:t>кг</a:t>
            </a:r>
            <a:r>
              <a:rPr lang="en-US" sz="3200" dirty="0" smtClean="0"/>
              <a:t>,</a:t>
            </a:r>
            <a:r>
              <a:rPr lang="ru-RU" sz="3200" dirty="0" smtClean="0"/>
              <a:t>5кг и другие.</a:t>
            </a:r>
            <a:r>
              <a:rPr lang="ru-RU" sz="7200" dirty="0" smtClean="0"/>
              <a:t> </a:t>
            </a:r>
          </a:p>
        </p:txBody>
      </p:sp>
      <p:pic>
        <p:nvPicPr>
          <p:cNvPr id="10243" name="Содержимое 4" descr="гири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3448800"/>
            <a:ext cx="4572007" cy="3123450"/>
          </a:xfrm>
        </p:spPr>
      </p:pic>
      <p:pic>
        <p:nvPicPr>
          <p:cNvPr id="4" name="Содержимое 4" descr="гир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868" y="3429000"/>
            <a:ext cx="4572007" cy="3123450"/>
          </a:xfrm>
          <a:prstGeom prst="rect">
            <a:avLst/>
          </a:prstGeom>
        </p:spPr>
      </p:pic>
      <p:pic>
        <p:nvPicPr>
          <p:cNvPr id="5" name="Содержимое 4" descr="гири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9" y="1775628"/>
            <a:ext cx="7215238" cy="492922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60964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85918" y="457200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5кг + 3кг + 1кг = 9кг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9338</TotalTime>
  <Words>366</Words>
  <Application>Microsoft Office PowerPoint</Application>
  <PresentationFormat>Экран (4:3)</PresentationFormat>
  <Paragraphs>88</Paragraphs>
  <Slides>17</Slides>
  <Notes>3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Для работы с некоторыми видами весов необходимы гири: 1кг, 2кг,5кг и другие. </vt:lpstr>
      <vt:lpstr>Слайд 9</vt:lpstr>
      <vt:lpstr>Слайд 10</vt:lpstr>
      <vt:lpstr>Слайд 11</vt:lpstr>
      <vt:lpstr>Слайд 12</vt:lpstr>
      <vt:lpstr>Подумай:</vt:lpstr>
      <vt:lpstr>Оцени свою работу на уроке!</vt:lpstr>
      <vt:lpstr>Итог урока:</vt:lpstr>
      <vt:lpstr>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SAMSUNG</cp:lastModifiedBy>
  <cp:revision>1059</cp:revision>
  <dcterms:created xsi:type="dcterms:W3CDTF">2010-10-26T14:31:01Z</dcterms:created>
  <dcterms:modified xsi:type="dcterms:W3CDTF">2017-01-26T17:55:19Z</dcterms:modified>
</cp:coreProperties>
</file>