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</p:sldMasterIdLst>
  <p:sldIdLst>
    <p:sldId id="312" r:id="rId3"/>
    <p:sldId id="421" r:id="rId4"/>
    <p:sldId id="432" r:id="rId5"/>
    <p:sldId id="419" r:id="rId6"/>
    <p:sldId id="412" r:id="rId7"/>
    <p:sldId id="407" r:id="rId8"/>
    <p:sldId id="403" r:id="rId9"/>
    <p:sldId id="404" r:id="rId10"/>
    <p:sldId id="408" r:id="rId11"/>
    <p:sldId id="406" r:id="rId12"/>
    <p:sldId id="405" r:id="rId13"/>
    <p:sldId id="411" r:id="rId14"/>
    <p:sldId id="409" r:id="rId15"/>
    <p:sldId id="422" r:id="rId16"/>
    <p:sldId id="424" r:id="rId17"/>
    <p:sldId id="413" r:id="rId18"/>
    <p:sldId id="414" r:id="rId19"/>
    <p:sldId id="416" r:id="rId20"/>
    <p:sldId id="415" r:id="rId21"/>
    <p:sldId id="417" r:id="rId22"/>
    <p:sldId id="389" r:id="rId23"/>
    <p:sldId id="392" r:id="rId24"/>
    <p:sldId id="391" r:id="rId25"/>
    <p:sldId id="390" r:id="rId26"/>
    <p:sldId id="398" r:id="rId27"/>
    <p:sldId id="399" r:id="rId28"/>
    <p:sldId id="400" r:id="rId29"/>
    <p:sldId id="401" r:id="rId30"/>
    <p:sldId id="402" r:id="rId31"/>
    <p:sldId id="393" r:id="rId32"/>
    <p:sldId id="410" r:id="rId33"/>
    <p:sldId id="397" r:id="rId34"/>
    <p:sldId id="420" r:id="rId35"/>
    <p:sldId id="431" r:id="rId36"/>
    <p:sldId id="423" r:id="rId37"/>
    <p:sldId id="3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700F6A-5A32-4036-A508-9BE43B77DDD0}">
          <p14:sldIdLst>
            <p14:sldId id="312"/>
            <p14:sldId id="421"/>
            <p14:sldId id="432"/>
            <p14:sldId id="419"/>
            <p14:sldId id="412"/>
            <p14:sldId id="407"/>
            <p14:sldId id="403"/>
            <p14:sldId id="404"/>
            <p14:sldId id="408"/>
            <p14:sldId id="406"/>
            <p14:sldId id="405"/>
            <p14:sldId id="411"/>
            <p14:sldId id="409"/>
          </p14:sldIdLst>
        </p14:section>
        <p14:section name="Раздел без заголовка" id="{C45AF3F8-B59A-4799-BE51-1902CFAA385C}">
          <p14:sldIdLst>
            <p14:sldId id="422"/>
            <p14:sldId id="424"/>
            <p14:sldId id="413"/>
            <p14:sldId id="414"/>
            <p14:sldId id="416"/>
            <p14:sldId id="415"/>
            <p14:sldId id="417"/>
          </p14:sldIdLst>
        </p14:section>
        <p14:section name="Раздел без заголовка" id="{DB71EF49-595A-4267-B5EB-EB5B06C8055E}">
          <p14:sldIdLst>
            <p14:sldId id="389"/>
            <p14:sldId id="392"/>
            <p14:sldId id="391"/>
            <p14:sldId id="390"/>
            <p14:sldId id="398"/>
            <p14:sldId id="399"/>
            <p14:sldId id="400"/>
            <p14:sldId id="401"/>
            <p14:sldId id="402"/>
            <p14:sldId id="393"/>
            <p14:sldId id="410"/>
            <p14:sldId id="397"/>
            <p14:sldId id="420"/>
            <p14:sldId id="431"/>
            <p14:sldId id="423"/>
            <p14:sldId id="39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E62A-1981-4F27-ABEE-9C4ACC53E033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EB36B-FDD5-4E50-9674-14AD587D3A2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1E794BD-C466-4186-A548-B576BE0E19C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07.03.2018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860889A-1AF3-4DE6-BC97-4559AABC1E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3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5.png"/><Relationship Id="rId7" Type="http://schemas.openxmlformats.org/officeDocument/2006/relationships/image" Target="../media/image6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77.png"/><Relationship Id="rId10" Type="http://schemas.openxmlformats.org/officeDocument/2006/relationships/slide" Target="slide4.xml"/><Relationship Id="rId4" Type="http://schemas.openxmlformats.org/officeDocument/2006/relationships/image" Target="../media/image76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slide" Target="slide18.xml"/><Relationship Id="rId17" Type="http://schemas.openxmlformats.org/officeDocument/2006/relationships/slide" Target="slide31.xml"/><Relationship Id="rId2" Type="http://schemas.openxmlformats.org/officeDocument/2006/relationships/slide" Target="slide14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slide" Target="slide20.xml"/><Relationship Id="rId10" Type="http://schemas.openxmlformats.org/officeDocument/2006/relationships/slide" Target="slide33.xml"/><Relationship Id="rId4" Type="http://schemas.openxmlformats.org/officeDocument/2006/relationships/slide" Target="slide5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53006" y="882005"/>
            <a:ext cx="69847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851227"/>
            <a:ext cx="8172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002060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Мастер-класс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72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«</a:t>
            </a:r>
            <a:r>
              <a:rPr lang="ru-RU" sz="6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АВ</a:t>
            </a:r>
            <a:r>
              <a:rPr lang="ru-RU" sz="66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ТО</a:t>
            </a:r>
            <a:r>
              <a:rPr lang="ru-RU" sz="6600" b="1" dirty="0" smtClean="0">
                <a:solidFill>
                  <a:srgbClr val="00CC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МА</a:t>
            </a:r>
            <a:r>
              <a:rPr lang="ru-RU" sz="6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</a:t>
            </a:r>
            <a:r>
              <a:rPr lang="ru-RU" sz="66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r>
              <a:rPr lang="ru-RU" sz="6600" b="1" dirty="0" smtClean="0">
                <a:solidFill>
                  <a:srgbClr val="00CC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</a:t>
            </a:r>
            <a:r>
              <a:rPr lang="ru-RU" sz="6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»</a:t>
            </a:r>
            <a:endParaRPr lang="ru-RU" sz="6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4695"/>
            <a:ext cx="3491881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3861048"/>
            <a:ext cx="3672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Comic Sans MS" panose="030F0702030302020204" pitchFamily="66" charset="0"/>
              </a:rPr>
              <a:t>составила:</a:t>
            </a:r>
            <a:endParaRPr lang="ru-RU" sz="2400" dirty="0">
              <a:latin typeface="Comic Sans MS" panose="030F0702030302020204" pitchFamily="66" charset="0"/>
            </a:endParaRPr>
          </a:p>
          <a:p>
            <a:pPr algn="r"/>
            <a:r>
              <a:rPr lang="ru-RU" sz="2400" dirty="0">
                <a:latin typeface="Comic Sans MS" panose="030F0702030302020204" pitchFamily="66" charset="0"/>
              </a:rPr>
              <a:t>п</a:t>
            </a:r>
            <a:r>
              <a:rPr lang="ru-RU" sz="2400" dirty="0" smtClean="0">
                <a:latin typeface="Comic Sans MS" panose="030F0702030302020204" pitchFamily="66" charset="0"/>
              </a:rPr>
              <a:t>едагог дополнительного образования</a:t>
            </a:r>
          </a:p>
          <a:p>
            <a:pPr algn="r"/>
            <a:r>
              <a:rPr lang="ru-RU" sz="2400" dirty="0" smtClean="0">
                <a:latin typeface="Comic Sans MS" panose="030F0702030302020204" pitchFamily="66" charset="0"/>
              </a:rPr>
              <a:t>МБОУ СОШ №196</a:t>
            </a:r>
          </a:p>
          <a:p>
            <a:pPr algn="r"/>
            <a:r>
              <a:rPr lang="ru-RU" sz="2400" dirty="0" smtClean="0">
                <a:latin typeface="Comic Sans MS" panose="030F0702030302020204" pitchFamily="66" charset="0"/>
              </a:rPr>
              <a:t>Санникова </a:t>
            </a:r>
            <a:r>
              <a:rPr lang="ru-RU" sz="2400" dirty="0">
                <a:latin typeface="Comic Sans MS" panose="030F0702030302020204" pitchFamily="66" charset="0"/>
              </a:rPr>
              <a:t>Екатерина Васильевна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7286" y="2699671"/>
            <a:ext cx="616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Тема: «Дорожные знаки»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pic>
        <p:nvPicPr>
          <p:cNvPr id="1026" name="Picture 2" descr="\\ADM\USR$\ESannikova\Desktop\vinni_rask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3224"/>
            <a:ext cx="3492944" cy="3475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556792"/>
            <a:ext cx="5238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Землю роет человек.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Почему проезда нет?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Может быть, здесь ищут клад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И старинные монеты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В сундуке большом лежат?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Их сюда, наверно, встарь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Спрятал очень жадный царь.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1099" y="4578349"/>
            <a:ext cx="610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Ответ</a:t>
            </a:r>
            <a:r>
              <a:rPr lang="ru-RU" sz="2400" b="1" dirty="0" smtClean="0">
                <a:latin typeface="Comic Sans MS" panose="030F0702030302020204" pitchFamily="66" charset="0"/>
              </a:rPr>
              <a:t>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Дорожные работы»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05" y="142910"/>
            <a:ext cx="4682261" cy="4091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7728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Я хочу спросить про знак,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Нарисованный вот так: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В треугольнике ребята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Со всех ног бегут </a:t>
            </a:r>
            <a:r>
              <a:rPr lang="ru-RU" sz="2400" b="1" dirty="0" smtClean="0">
                <a:latin typeface="Comic Sans MS" panose="030F0702030302020204" pitchFamily="66" charset="0"/>
              </a:rPr>
              <a:t>куда-то.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5146" y="4869160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Ответ: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«Дети»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9547"/>
            <a:ext cx="5142480" cy="43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6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628800"/>
            <a:ext cx="4950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Шли из школы мы домой,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Видим – знак над мостовой.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 Синий круг, велосипед,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Ничего другого нет.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5015209"/>
            <a:ext cx="682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Ответ</a:t>
            </a:r>
            <a:r>
              <a:rPr lang="ru-RU" sz="2400" b="1" dirty="0" smtClean="0">
                <a:latin typeface="Comic Sans MS" panose="030F0702030302020204" pitchFamily="66" charset="0"/>
              </a:rPr>
              <a:t>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Велосипедная дорожка»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280" y="233223"/>
            <a:ext cx="4757403" cy="475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84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772816"/>
            <a:ext cx="4878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Тут вилка, тут ложка –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Подзаправимся немножко.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Накормили и собаку,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Говорим «спасибо» знаку.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4985648"/>
            <a:ext cx="5310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Ответ: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«Пункт питания»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96" y="107797"/>
            <a:ext cx="4023320" cy="487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7757296" y="5718175"/>
            <a:ext cx="978408" cy="8499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4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727" y="2277479"/>
            <a:ext cx="82089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417312" cy="11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26949"/>
            <a:ext cx="7736064" cy="454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268760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Игра </a:t>
            </a:r>
            <a:endParaRPr lang="ru-RU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Составь дорожные знаки» </a:t>
            </a:r>
          </a:p>
        </p:txBody>
      </p:sp>
      <p:sp>
        <p:nvSpPr>
          <p:cNvPr id="7" name="7-конечная звезда 6"/>
          <p:cNvSpPr/>
          <p:nvPr/>
        </p:nvSpPr>
        <p:spPr>
          <a:xfrm>
            <a:off x="1554736" y="234235"/>
            <a:ext cx="1800200" cy="1493219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Пазл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№2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2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2727" y="2277479"/>
            <a:ext cx="82089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417312" cy="11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268760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Игра </a:t>
            </a:r>
            <a:endParaRPr lang="ru-RU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Составь дорожные знаки» </a:t>
            </a:r>
          </a:p>
        </p:txBody>
      </p:sp>
      <p:sp>
        <p:nvSpPr>
          <p:cNvPr id="7" name="7-конечная звезда 6"/>
          <p:cNvSpPr/>
          <p:nvPr/>
        </p:nvSpPr>
        <p:spPr>
          <a:xfrm>
            <a:off x="1554736" y="234235"/>
            <a:ext cx="1800200" cy="1493219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Пазл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№2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" name="Стрелка влево 1">
            <a:hlinkClick r:id="rId3" action="ppaction://hlinksldjump"/>
          </p:cNvPr>
          <p:cNvSpPr/>
          <p:nvPr/>
        </p:nvSpPr>
        <p:spPr>
          <a:xfrm>
            <a:off x="7541272" y="3108476"/>
            <a:ext cx="1410456" cy="9886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 t="2574" r="17237" b="-2574"/>
          <a:stretch/>
        </p:blipFill>
        <p:spPr bwMode="auto">
          <a:xfrm rot="10800000">
            <a:off x="1331640" y="2303848"/>
            <a:ext cx="6159647" cy="4236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91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78101" y="1484784"/>
            <a:ext cx="3192271" cy="5793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04259"/>
            <a:ext cx="8030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 smtClean="0">
                <a:ln w="11430"/>
                <a:solidFill>
                  <a:srgbClr val="FF0000"/>
                </a:solidFill>
                <a:latin typeface="Comic Sans MS" panose="030F0702030302020204" pitchFamily="66" charset="0"/>
              </a:rPr>
              <a:t>игра</a:t>
            </a:r>
          </a:p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Найди пару</a:t>
            </a:r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85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00375"/>
            <a:ext cx="32004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7-конечная звезда 5"/>
          <p:cNvSpPr/>
          <p:nvPr/>
        </p:nvSpPr>
        <p:spPr>
          <a:xfrm>
            <a:off x="1674208" y="346538"/>
            <a:ext cx="1817672" cy="1515442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Пазл</a:t>
            </a:r>
            <a:r>
              <a:rPr lang="ru-RU" sz="2400" b="1" dirty="0" smtClean="0">
                <a:solidFill>
                  <a:schemeClr val="tx1"/>
                </a:solidFill>
              </a:rPr>
              <a:t> №3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трелка влево 6">
            <a:hlinkClick r:id="rId5" action="ppaction://hlinksldjump"/>
          </p:cNvPr>
          <p:cNvSpPr/>
          <p:nvPr/>
        </p:nvSpPr>
        <p:spPr>
          <a:xfrm>
            <a:off x="7596336" y="5718175"/>
            <a:ext cx="1305407" cy="9317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20703"/>
          <a:stretch/>
        </p:blipFill>
        <p:spPr bwMode="auto">
          <a:xfrm>
            <a:off x="2051720" y="2557826"/>
            <a:ext cx="4465759" cy="4300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17479" y="2557826"/>
            <a:ext cx="20521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1</a:t>
            </a:r>
            <a:r>
              <a:rPr lang="ru-RU" dirty="0" smtClean="0">
                <a:latin typeface="Comic Sans MS" panose="030F0702030302020204" pitchFamily="66" charset="0"/>
              </a:rPr>
              <a:t>5 дорожных знаков и 17 названий, нужно правильно соотнести  дорожный знак с его названием.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570" y="1372125"/>
            <a:ext cx="802409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Раскрась знаки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компьютерная игра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71" y="280187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34" y="2326232"/>
            <a:ext cx="6122881" cy="439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7-конечная звезда 5"/>
          <p:cNvSpPr/>
          <p:nvPr/>
        </p:nvSpPr>
        <p:spPr>
          <a:xfrm>
            <a:off x="899592" y="263012"/>
            <a:ext cx="2016224" cy="1783935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Пазл</a:t>
            </a:r>
            <a:r>
              <a:rPr lang="ru-RU" sz="2800" b="1" dirty="0" smtClean="0">
                <a:solidFill>
                  <a:schemeClr val="tx1"/>
                </a:solidFill>
              </a:rPr>
              <a:t> №4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" name="Стрелка влево 1">
            <a:hlinkClick r:id="rId4" action="ppaction://hlinksldjump"/>
          </p:cNvPr>
          <p:cNvSpPr/>
          <p:nvPr/>
        </p:nvSpPr>
        <p:spPr>
          <a:xfrm>
            <a:off x="7613280" y="5803128"/>
            <a:ext cx="1266440" cy="9166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8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4154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445" y="1587068"/>
            <a:ext cx="820891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Карта микрорайона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р</a:t>
            </a:r>
            <a:r>
              <a:rPr lang="ru-RU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аставь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 дорожные знаки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28" y="334481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" y="2420888"/>
            <a:ext cx="9144000" cy="476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7-конечная звезда 5"/>
          <p:cNvSpPr/>
          <p:nvPr/>
        </p:nvSpPr>
        <p:spPr>
          <a:xfrm>
            <a:off x="1043608" y="117733"/>
            <a:ext cx="1778496" cy="1729640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Пазл</a:t>
            </a:r>
            <a:r>
              <a:rPr lang="ru-RU" sz="2400" b="1" dirty="0" smtClean="0">
                <a:solidFill>
                  <a:schemeClr val="tx1"/>
                </a:solidFill>
              </a:rPr>
              <a:t> №5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" name="Стрелка влево 1">
            <a:hlinkClick r:id="rId3" action="ppaction://hlinksldjump"/>
          </p:cNvPr>
          <p:cNvSpPr/>
          <p:nvPr/>
        </p:nvSpPr>
        <p:spPr>
          <a:xfrm>
            <a:off x="7616142" y="5373216"/>
            <a:ext cx="1445382" cy="10606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4154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6" y="4578350"/>
            <a:ext cx="871347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727" y="2073114"/>
            <a:ext cx="85377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Знатоки дорожных знаков</a:t>
            </a:r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н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азови дорожный знак и </a:t>
            </a:r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грурппу</a:t>
            </a:r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0" y="47329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29" y="3264451"/>
            <a:ext cx="579755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7-конечная звезда 6"/>
          <p:cNvSpPr/>
          <p:nvPr/>
        </p:nvSpPr>
        <p:spPr>
          <a:xfrm>
            <a:off x="2285668" y="213617"/>
            <a:ext cx="2138536" cy="1850505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Пазл</a:t>
            </a:r>
            <a:r>
              <a:rPr lang="ru-RU" sz="2400" b="1" dirty="0" smtClean="0">
                <a:solidFill>
                  <a:schemeClr val="tx1"/>
                </a:solidFill>
              </a:rPr>
              <a:t> №6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" name="Стрелка влево 1">
            <a:hlinkClick r:id="rId5" action="ppaction://hlinksldjump"/>
          </p:cNvPr>
          <p:cNvSpPr/>
          <p:nvPr/>
        </p:nvSpPr>
        <p:spPr>
          <a:xfrm>
            <a:off x="7672802" y="5593932"/>
            <a:ext cx="1323401" cy="9183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2400" y="5733256"/>
            <a:ext cx="514400" cy="57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6204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7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4154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064123"/>
            <a:ext cx="80240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Третий лишний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н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anose="020B0504020000000003" pitchFamily="34" charset="0"/>
              </a:rPr>
              <a:t>айди лишний знак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38" y="3485805"/>
            <a:ext cx="1861941" cy="1751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85805"/>
            <a:ext cx="1626463" cy="16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85805"/>
            <a:ext cx="1728192" cy="1522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7-конечная звезда 6"/>
          <p:cNvSpPr/>
          <p:nvPr/>
        </p:nvSpPr>
        <p:spPr>
          <a:xfrm>
            <a:off x="467544" y="404664"/>
            <a:ext cx="1994520" cy="1659458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Пазл</a:t>
            </a:r>
            <a:r>
              <a:rPr lang="ru-RU" sz="2400" b="1" dirty="0" smtClean="0">
                <a:solidFill>
                  <a:schemeClr val="tx1"/>
                </a:solidFill>
              </a:rPr>
              <a:t> №7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7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1488"/>
            <a:ext cx="2448272" cy="101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6" y="1413356"/>
            <a:ext cx="2554287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"/>
          <a:stretch/>
        </p:blipFill>
        <p:spPr bwMode="auto">
          <a:xfrm>
            <a:off x="3385903" y="1413356"/>
            <a:ext cx="2293195" cy="271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84384"/>
            <a:ext cx="2414587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2" y="4342634"/>
            <a:ext cx="6286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98" y="4332063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/>
          <p:cNvSpPr/>
          <p:nvPr/>
        </p:nvSpPr>
        <p:spPr>
          <a:xfrm>
            <a:off x="7051374" y="4332063"/>
            <a:ext cx="584373" cy="5875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586843"/>
            <a:ext cx="626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048000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014688"/>
            <a:ext cx="8672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Ответ: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latin typeface="Comic Sans MS" panose="030F0702030302020204" pitchFamily="66" charset="0"/>
              </a:rPr>
              <a:t>лишний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latin typeface="Comic Sans MS" panose="030F0702030302020204" pitchFamily="66" charset="0"/>
              </a:rPr>
              <a:t>знак №1 «Дорога с односторонним движением», группа «Знаки особых </a:t>
            </a:r>
            <a:r>
              <a:rPr lang="ru-RU" sz="2800" b="1" dirty="0" err="1" smtClean="0">
                <a:latin typeface="Comic Sans MS" panose="030F0702030302020204" pitchFamily="66" charset="0"/>
              </a:rPr>
              <a:t>предписаний»,знаки</a:t>
            </a:r>
            <a:r>
              <a:rPr lang="ru-RU" sz="2800" b="1" dirty="0" smtClean="0">
                <a:latin typeface="Comic Sans MS" panose="030F0702030302020204" pitchFamily="66" charset="0"/>
              </a:rPr>
              <a:t> №2,3 группы «Сервиса».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50" y="116632"/>
            <a:ext cx="3219450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8" y="1628800"/>
            <a:ext cx="25177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39" y="1682775"/>
            <a:ext cx="26273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00" y="1741038"/>
            <a:ext cx="25971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98" y="3977255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45" y="4031133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15" y="4068895"/>
            <a:ext cx="6159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018" y="764704"/>
            <a:ext cx="578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5013176"/>
            <a:ext cx="85575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</a:t>
            </a: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ru-RU" sz="3200" b="1" dirty="0" smtClean="0">
                <a:latin typeface="Comic Sans MS" panose="030F0702030302020204" pitchFamily="66" charset="0"/>
              </a:rPr>
              <a:t>лишний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3000" b="1" dirty="0" smtClean="0">
                <a:latin typeface="Comic Sans MS" panose="030F0702030302020204" pitchFamily="66" charset="0"/>
              </a:rPr>
              <a:t>знак №2 «Уступи дорогу» группа «Приоритета</a:t>
            </a:r>
            <a:r>
              <a:rPr lang="ru-RU" sz="3000" b="1" dirty="0">
                <a:latin typeface="Comic Sans MS" panose="030F0702030302020204" pitchFamily="66" charset="0"/>
              </a:rPr>
              <a:t>», </a:t>
            </a:r>
            <a:r>
              <a:rPr lang="ru-RU" sz="3000" b="1" dirty="0" smtClean="0">
                <a:latin typeface="Comic Sans MS" panose="030F0702030302020204" pitchFamily="66" charset="0"/>
              </a:rPr>
              <a:t>знаки №1,2 </a:t>
            </a:r>
            <a:r>
              <a:rPr lang="ru-RU" sz="3000" b="1" dirty="0">
                <a:latin typeface="Comic Sans MS" panose="030F0702030302020204" pitchFamily="66" charset="0"/>
              </a:rPr>
              <a:t>группы «Предупреждающей</a:t>
            </a:r>
            <a:r>
              <a:rPr lang="ru-RU" sz="3000" b="1" dirty="0" smtClean="0">
                <a:latin typeface="Comic Sans MS" panose="030F0702030302020204" pitchFamily="66" charset="0"/>
              </a:rPr>
              <a:t>».</a:t>
            </a:r>
            <a:endParaRPr lang="ru-RU" sz="3000" b="1" dirty="0">
              <a:latin typeface="Comic Sans MS" panose="030F0702030302020204" pitchFamily="66" charset="0"/>
            </a:endParaRPr>
          </a:p>
          <a:p>
            <a:endParaRPr lang="ru-RU" sz="3000" b="1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088232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25" y="1420625"/>
            <a:ext cx="1656184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63" y="1450788"/>
            <a:ext cx="211613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24783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64190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81" y="4024783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06" y="228713"/>
            <a:ext cx="3219450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39333"/>
            <a:ext cx="707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7" y="4869160"/>
            <a:ext cx="8174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</a:t>
            </a:r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ru-RU" sz="3200" b="1" dirty="0">
                <a:latin typeface="Comic Sans MS" panose="030F0702030302020204" pitchFamily="66" charset="0"/>
              </a:rPr>
              <a:t>лишний</a:t>
            </a:r>
            <a:r>
              <a:rPr lang="ru-RU" sz="3200" b="1" dirty="0" smtClean="0">
                <a:latin typeface="Comic Sans MS" panose="030F0702030302020204" pitchFamily="66" charset="0"/>
              </a:rPr>
              <a:t> знак №2 «Телефон» группа «Сервиса», знаки №1,3 группа «Особых предписаний».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36" y="1545476"/>
            <a:ext cx="217011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25" y="1631200"/>
            <a:ext cx="20478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87" y="3978906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42" y="4031133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12" y="4031133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37" y="188640"/>
            <a:ext cx="3219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84" y="1412776"/>
            <a:ext cx="2396524" cy="239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731565"/>
            <a:ext cx="647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797152"/>
            <a:ext cx="889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Ответ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ru-RU" sz="2600" b="1" dirty="0" smtClean="0">
                <a:latin typeface="Comic Sans MS" panose="030F0702030302020204" pitchFamily="66" charset="0"/>
              </a:rPr>
              <a:t>лишний</a:t>
            </a:r>
            <a:r>
              <a:rPr lang="ru-RU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600" b="1" dirty="0" smtClean="0">
                <a:latin typeface="Comic Sans MS" panose="030F0702030302020204" pitchFamily="66" charset="0"/>
              </a:rPr>
              <a:t>знак №3 «Дорога </a:t>
            </a:r>
            <a:r>
              <a:rPr lang="ru-RU" sz="2600" b="1" dirty="0">
                <a:latin typeface="Comic Sans MS" panose="030F0702030302020204" pitchFamily="66" charset="0"/>
              </a:rPr>
              <a:t>с односторонним движением</a:t>
            </a:r>
            <a:r>
              <a:rPr lang="ru-RU" sz="2600" b="1" dirty="0" smtClean="0">
                <a:latin typeface="Comic Sans MS" panose="030F0702030302020204" pitchFamily="66" charset="0"/>
              </a:rPr>
              <a:t>» группа «Особых предписаний», знаки №1,2 группа «Приоритета».</a:t>
            </a:r>
            <a:endParaRPr lang="ru-RU" sz="2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75" y="188640"/>
            <a:ext cx="3219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149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72" y="4237037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01" y="4143498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\\ADM\USR$\ESannikova\Desktop\2016-2017 учебный год\раскрась знак\600px-UK_traffic_sign_816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5" y="1556790"/>
            <a:ext cx="2164425" cy="216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90" y="1463491"/>
            <a:ext cx="226853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86" y="1463491"/>
            <a:ext cx="2274804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731565"/>
            <a:ext cx="654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919662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Ответ: </a:t>
            </a:r>
            <a:r>
              <a:rPr lang="ru-RU" sz="2800" b="1" dirty="0" smtClean="0">
                <a:latin typeface="Comic Sans MS" panose="030F0702030302020204" pitchFamily="66" charset="0"/>
              </a:rPr>
              <a:t>лишний знак №2 «Пешеходный переход» группа «Особых предписаний, знаки №1,3 группа «Информационные знаки».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75" y="188640"/>
            <a:ext cx="3219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149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00" y="4237037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01" y="4143498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22" y="1626399"/>
            <a:ext cx="230505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8" y="1712124"/>
            <a:ext cx="23526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45" y="1712124"/>
            <a:ext cx="2431740" cy="214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731565"/>
            <a:ext cx="662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169" y="4919662"/>
            <a:ext cx="88979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Ответ: </a:t>
            </a:r>
            <a:r>
              <a:rPr lang="ru-RU" sz="2800" b="1" dirty="0" smtClean="0">
                <a:latin typeface="Comic Sans MS" panose="030F0702030302020204" pitchFamily="66" charset="0"/>
              </a:rPr>
              <a:t>лишний знак №2 «Пешеходный переход» группа «Знаки особых предписаний</a:t>
            </a:r>
            <a:r>
              <a:rPr lang="ru-RU" sz="2800" b="1" dirty="0" smtClean="0"/>
              <a:t>», </a:t>
            </a:r>
            <a:r>
              <a:rPr lang="ru-RU" sz="2800" b="1" dirty="0" smtClean="0">
                <a:latin typeface="Comic Sans MS" panose="030F0702030302020204" pitchFamily="66" charset="0"/>
              </a:rPr>
              <a:t>знаки №1,3 группа «Предупреждающая».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75" y="188640"/>
            <a:ext cx="3219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149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72" y="4237037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01" y="4143498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38" y="1557042"/>
            <a:ext cx="226853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0" y="1484784"/>
            <a:ext cx="2209231" cy="220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67" y="1616057"/>
            <a:ext cx="2209523" cy="220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731565"/>
            <a:ext cx="718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3" y="4919662"/>
            <a:ext cx="8856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Ответ: </a:t>
            </a:r>
            <a:r>
              <a:rPr lang="ru-RU" sz="2800" b="1" dirty="0" smtClean="0">
                <a:latin typeface="Comic Sans MS" panose="030F0702030302020204" pitchFamily="66" charset="0"/>
              </a:rPr>
              <a:t>лишний знак №1 «Пешеходный переход» группа «Особых предписаний», знаки №2,3 предписывающей группы.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75" y="188640"/>
            <a:ext cx="3219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149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72" y="4237037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01" y="4143498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9" y="1672064"/>
            <a:ext cx="2234134" cy="22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36" y="1672064"/>
            <a:ext cx="2337817" cy="233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13" y="1643085"/>
            <a:ext cx="2390753" cy="239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5658" y="836712"/>
            <a:ext cx="711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9" y="4919662"/>
            <a:ext cx="8820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Ответ: </a:t>
            </a:r>
            <a:r>
              <a:rPr lang="ru-RU" sz="3200" b="1" dirty="0" smtClean="0">
                <a:latin typeface="Comic Sans MS" panose="030F0702030302020204" pitchFamily="66" charset="0"/>
              </a:rPr>
              <a:t>лишний знак №3 «Место стоянки» Группа « Информационная», знаки №1,2 «Запрещающая группа».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75" y="188640"/>
            <a:ext cx="3219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149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47" y="4237036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01" y="4143498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86" y="1605396"/>
            <a:ext cx="1628623" cy="239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r="26004"/>
          <a:stretch/>
        </p:blipFill>
        <p:spPr bwMode="auto">
          <a:xfrm>
            <a:off x="899592" y="1605396"/>
            <a:ext cx="1671915" cy="23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49" y="1505858"/>
            <a:ext cx="1886301" cy="251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731565"/>
            <a:ext cx="740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знак»</a:t>
            </a:r>
            <a:endParaRPr lang="ru-RU" sz="32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085184"/>
            <a:ext cx="8640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Ответ: </a:t>
            </a:r>
            <a:r>
              <a:rPr lang="ru-RU" sz="2800" b="1" dirty="0" smtClean="0">
                <a:latin typeface="Comic Sans MS" panose="030F0702030302020204" pitchFamily="66" charset="0"/>
              </a:rPr>
              <a:t>лишний знак №3 «Место отдыха» группа «</a:t>
            </a:r>
            <a:r>
              <a:rPr lang="ru-RU" sz="2800" b="1" dirty="0">
                <a:latin typeface="Comic Sans MS" panose="030F0702030302020204" pitchFamily="66" charset="0"/>
              </a:rPr>
              <a:t>З</a:t>
            </a:r>
            <a:r>
              <a:rPr lang="ru-RU" sz="2800" b="1" dirty="0" smtClean="0">
                <a:latin typeface="Comic Sans MS" panose="030F0702030302020204" pitchFamily="66" charset="0"/>
              </a:rPr>
              <a:t>наки сервиса», знаки №1,2 группа «Особых предписаний».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2400" y="5733256"/>
            <a:ext cx="514400" cy="57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6" y="260648"/>
            <a:ext cx="8350375" cy="6290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0" y="1432451"/>
            <a:ext cx="2511310" cy="243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494781"/>
            <a:ext cx="1889018" cy="250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48" y="1432451"/>
            <a:ext cx="2349517" cy="243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27" y="2453143"/>
            <a:ext cx="1896240" cy="39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75" y="188640"/>
            <a:ext cx="3219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37149"/>
            <a:ext cx="6334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72" y="4237037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01" y="4143498"/>
            <a:ext cx="622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6716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«Найди лишний знак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трелка влево 2">
            <a:hlinkClick r:id="rId10" action="ppaction://hlinksldjump"/>
          </p:cNvPr>
          <p:cNvSpPr/>
          <p:nvPr/>
        </p:nvSpPr>
        <p:spPr>
          <a:xfrm>
            <a:off x="7798754" y="4351032"/>
            <a:ext cx="1043608" cy="8207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4968170"/>
            <a:ext cx="8784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Ответ: </a:t>
            </a:r>
            <a:r>
              <a:rPr lang="ru-RU" sz="2800" b="1" dirty="0" smtClean="0">
                <a:latin typeface="Comic Sans MS" panose="030F0702030302020204" pitchFamily="66" charset="0"/>
              </a:rPr>
              <a:t>лишний знак №1 такого знака нет в ПДД, знак №2 «Автомагистраль», №3 «Въезд запрещен».</a:t>
            </a:r>
            <a:r>
              <a:rPr lang="ru-RU" sz="2800" b="1" dirty="0" smtClean="0">
                <a:latin typeface="Comic Sans MS" panose="030F0702030302020204" pitchFamily="66" charset="0"/>
                <a:hlinkClick r:id="rId10" action="ppaction://hlinksldjump"/>
              </a:rPr>
              <a:t>  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48" y="4537467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7-конечная звезда 1"/>
          <p:cNvSpPr/>
          <p:nvPr/>
        </p:nvSpPr>
        <p:spPr>
          <a:xfrm>
            <a:off x="467543" y="301409"/>
            <a:ext cx="2016225" cy="1872815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Пазл</a:t>
            </a:r>
            <a:r>
              <a:rPr lang="ru-RU" sz="2800" b="1" dirty="0" smtClean="0">
                <a:solidFill>
                  <a:schemeClr val="tx1"/>
                </a:solidFill>
              </a:rPr>
              <a:t> №8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339500"/>
            <a:ext cx="72495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«Автомастерская»</a:t>
            </a: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 Тетраэдр предупреждающих знаков</a:t>
            </a:r>
          </a:p>
          <a:p>
            <a:pPr algn="ctr"/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380128"/>
            <a:ext cx="8545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Пирамида, в основании которой лежит треугольник, называется треугольной пирамидой или тетраэдром. Слово «тетраэдр» образовано из двух греческих слов:</a:t>
            </a:r>
          </a:p>
          <a:p>
            <a:r>
              <a:rPr lang="ru-RU" sz="2000" dirty="0" err="1" smtClean="0">
                <a:latin typeface="Comic Sans MS" panose="030F0702030302020204" pitchFamily="66" charset="0"/>
              </a:rPr>
              <a:t>tetra</a:t>
            </a:r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dirty="0" smtClean="0">
                <a:latin typeface="Comic Sans MS" panose="030F0702030302020204" pitchFamily="66" charset="0"/>
              </a:rPr>
              <a:t>- «четыре» и</a:t>
            </a:r>
          </a:p>
          <a:p>
            <a:r>
              <a:rPr lang="ru-RU" sz="2000" dirty="0" err="1" smtClean="0">
                <a:latin typeface="Comic Sans MS" panose="030F0702030302020204" pitchFamily="66" charset="0"/>
              </a:rPr>
              <a:t>hedra</a:t>
            </a:r>
            <a:endParaRPr lang="ru-RU" sz="2000" dirty="0">
              <a:latin typeface="Comic Sans MS" panose="030F0702030302020204" pitchFamily="66" charset="0"/>
            </a:endParaRPr>
          </a:p>
          <a:p>
            <a:r>
              <a:rPr lang="ru-RU" sz="2000" dirty="0">
                <a:latin typeface="Comic Sans MS" panose="030F0702030302020204" pitchFamily="66" charset="0"/>
              </a:rPr>
              <a:t>- «основание», «грань».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t="6344" r="13137"/>
          <a:stretch/>
        </p:blipFill>
        <p:spPr bwMode="auto">
          <a:xfrm rot="10800000">
            <a:off x="3306121" y="3297512"/>
            <a:ext cx="3611014" cy="2379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3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360"/>
            <a:ext cx="9144000" cy="339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56895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Выполнение творческой работы.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У нас есть заготовка </a:t>
            </a:r>
            <a:r>
              <a:rPr lang="ru-RU" sz="2400" dirty="0" err="1" smtClean="0">
                <a:latin typeface="Comic Sans MS" panose="030F0702030302020204" pitchFamily="66" charset="0"/>
              </a:rPr>
              <a:t>тетраэрда</a:t>
            </a:r>
            <a:r>
              <a:rPr lang="ru-RU" sz="2400" dirty="0" smtClean="0">
                <a:latin typeface="Comic Sans MS" panose="030F0702030302020204" pitchFamily="66" charset="0"/>
              </a:rPr>
              <a:t>, а также дорожные знаки и клей , вам нужно склеить пирамиду и наклеить на каждую сторону треугольника дорожный знак.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\\ADM\USR$\ESannikova\Desktop\20180306_1846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3915" r="14217" b="7194"/>
          <a:stretch/>
        </p:blipFill>
        <p:spPr bwMode="auto">
          <a:xfrm>
            <a:off x="1619672" y="2158695"/>
            <a:ext cx="4599203" cy="3463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05" y="5645150"/>
            <a:ext cx="1603375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3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1051" y="548680"/>
            <a:ext cx="6895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АВ</a:t>
            </a:r>
            <a:r>
              <a:rPr lang="ru-RU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ТО</a:t>
            </a:r>
            <a:r>
              <a:rPr lang="ru-RU" sz="4400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МА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</a:t>
            </a:r>
            <a:r>
              <a:rPr lang="ru-RU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И</a:t>
            </a:r>
            <a:r>
              <a:rPr lang="ru-RU" sz="4400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КА</a:t>
            </a:r>
            <a:endParaRPr lang="ru-RU" sz="4400" b="1" dirty="0">
              <a:solidFill>
                <a:srgbClr val="00CC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0272" y="5067346"/>
            <a:ext cx="1666528" cy="10286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7-конечная звезда 3"/>
          <p:cNvSpPr/>
          <p:nvPr/>
        </p:nvSpPr>
        <p:spPr>
          <a:xfrm>
            <a:off x="827584" y="933400"/>
            <a:ext cx="1850504" cy="1703512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Пазл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№ 9</a:t>
            </a:r>
            <a:endParaRPr lang="ru-RU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409" y="2456858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Вам выпал СЮРПРИЗ!</a:t>
            </a:r>
            <a:endParaRPr lang="ru-RU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трелка влево 6">
            <a:hlinkClick r:id="rId2" action="ppaction://hlinksldjump"/>
          </p:cNvPr>
          <p:cNvSpPr/>
          <p:nvPr/>
        </p:nvSpPr>
        <p:spPr>
          <a:xfrm>
            <a:off x="7524328" y="5445224"/>
            <a:ext cx="1482464" cy="1132704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0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2400" y="5733256"/>
            <a:ext cx="514400" cy="57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1051" y="548680"/>
            <a:ext cx="6895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АВ</a:t>
            </a:r>
            <a:r>
              <a:rPr lang="ru-RU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ТО</a:t>
            </a:r>
            <a:r>
              <a:rPr lang="ru-RU" sz="4400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МА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</a:t>
            </a:r>
            <a:r>
              <a:rPr lang="ru-RU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И</a:t>
            </a:r>
            <a:r>
              <a:rPr lang="ru-RU" sz="4400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КА</a:t>
            </a:r>
            <a:endParaRPr lang="ru-RU" sz="4400" b="1" dirty="0">
              <a:solidFill>
                <a:srgbClr val="00CC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082" y="1318121"/>
            <a:ext cx="6437286" cy="5351239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Осторожность-мать безопасности</a:t>
            </a:r>
            <a:r>
              <a:rPr lang="ru-RU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0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6" y="426469"/>
            <a:ext cx="8136903" cy="610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4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360"/>
            <a:ext cx="9144000" cy="339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44824"/>
            <a:ext cx="874846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600" b="1" dirty="0" smtClean="0">
                <a:solidFill>
                  <a:srgbClr val="F79646">
                    <a:lumMod val="75000"/>
                  </a:srgbClr>
                </a:solidFill>
                <a:latin typeface="Segoe Script" panose="020B0504020000000003" pitchFamily="34" charset="0"/>
              </a:rPr>
              <a:t>МОЛОДЦЫ!</a:t>
            </a:r>
            <a:endParaRPr lang="ru-RU" sz="8600" b="1" dirty="0">
              <a:solidFill>
                <a:srgbClr val="F79646">
                  <a:lumMod val="75000"/>
                </a:srgbClr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3285724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Спасибо за игру!</a:t>
            </a:r>
            <a:endParaRPr lang="ru-RU" sz="4000" b="1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60648"/>
            <a:ext cx="4777129" cy="161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0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50" y="1318121"/>
            <a:ext cx="2029182" cy="1886825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31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51" y="1318121"/>
            <a:ext cx="2087968" cy="183832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/>
          <a:extLst/>
        </p:spPr>
      </p:pic>
      <p:pic>
        <p:nvPicPr>
          <p:cNvPr id="1034" name="Picture 1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02" y="1318121"/>
            <a:ext cx="1978802" cy="185969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/>
          <a:extLst/>
        </p:spPr>
      </p:pic>
      <p:pic>
        <p:nvPicPr>
          <p:cNvPr id="102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92" y="5051609"/>
            <a:ext cx="2150952" cy="16920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1051" y="548680"/>
            <a:ext cx="6895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АВ</a:t>
            </a:r>
            <a:r>
              <a:rPr lang="ru-RU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ТО</a:t>
            </a:r>
            <a:r>
              <a:rPr lang="ru-RU" sz="4400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МА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</a:t>
            </a:r>
            <a:r>
              <a:rPr lang="ru-RU" sz="4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И</a:t>
            </a:r>
            <a:r>
              <a:rPr lang="ru-RU" sz="4400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КА</a:t>
            </a:r>
            <a:endParaRPr lang="ru-RU" sz="4400" b="1" dirty="0">
              <a:solidFill>
                <a:srgbClr val="00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28" y="3195823"/>
            <a:ext cx="1987859" cy="187152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/>
        </p:spPr>
      </p:pic>
      <p:pic>
        <p:nvPicPr>
          <p:cNvPr id="23" name="Picture 1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31" y="3199177"/>
            <a:ext cx="2026073" cy="18405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31" y="5039776"/>
            <a:ext cx="2059473" cy="16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43" y="5039776"/>
            <a:ext cx="2012088" cy="1695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51" y="3177811"/>
            <a:ext cx="2014720" cy="186196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" name="7-конечная звезда 23">
            <a:hlinkClick r:id="rId16" action="ppaction://hlinksldjump"/>
          </p:cNvPr>
          <p:cNvSpPr/>
          <p:nvPr/>
        </p:nvSpPr>
        <p:spPr>
          <a:xfrm>
            <a:off x="1421051" y="3105605"/>
            <a:ext cx="1990491" cy="1934172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4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5" name="7-конечная звезда 24">
            <a:hlinkClick r:id="rId10" action="ppaction://hlinksldjump"/>
          </p:cNvPr>
          <p:cNvSpPr/>
          <p:nvPr/>
        </p:nvSpPr>
        <p:spPr>
          <a:xfrm>
            <a:off x="3475854" y="3177811"/>
            <a:ext cx="1947776" cy="1806953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9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6" name="7-конечная звезда 25">
            <a:hlinkClick r:id="rId12" action="ppaction://hlinksldjump"/>
          </p:cNvPr>
          <p:cNvSpPr/>
          <p:nvPr/>
        </p:nvSpPr>
        <p:spPr>
          <a:xfrm>
            <a:off x="5481440" y="3262395"/>
            <a:ext cx="2001663" cy="1724696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5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7" name="7-конечная звезда 26">
            <a:hlinkClick r:id="rId15" action="ppaction://hlinksldjump"/>
          </p:cNvPr>
          <p:cNvSpPr/>
          <p:nvPr/>
        </p:nvSpPr>
        <p:spPr>
          <a:xfrm>
            <a:off x="3475853" y="4984764"/>
            <a:ext cx="1947777" cy="1750121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7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8" name="7-конечная звезда 27">
            <a:hlinkClick r:id="rId17" action="ppaction://hlinksldjump"/>
          </p:cNvPr>
          <p:cNvSpPr/>
          <p:nvPr/>
        </p:nvSpPr>
        <p:spPr>
          <a:xfrm>
            <a:off x="5434796" y="4863977"/>
            <a:ext cx="2048307" cy="1870908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>8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2727" y="2277479"/>
            <a:ext cx="82089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«Дорожные загадки</a:t>
            </a: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»</a:t>
            </a:r>
            <a:endParaRPr lang="ru-RU" sz="4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27" y="260648"/>
            <a:ext cx="3417312" cy="115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3218284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Много есть различных знаков-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Эти знаки нужно знать,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Чтобы правил на дороге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Никогда не нарушать.</a:t>
            </a:r>
          </a:p>
        </p:txBody>
      </p:sp>
      <p:sp>
        <p:nvSpPr>
          <p:cNvPr id="7" name="7-конечная звезда 6"/>
          <p:cNvSpPr/>
          <p:nvPr/>
        </p:nvSpPr>
        <p:spPr>
          <a:xfrm>
            <a:off x="1619672" y="247700"/>
            <a:ext cx="1872208" cy="1778496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Пазл</a:t>
            </a:r>
            <a:r>
              <a:rPr lang="ru-RU" sz="2800" b="1" dirty="0" smtClean="0">
                <a:solidFill>
                  <a:schemeClr val="tx1"/>
                </a:solidFill>
              </a:rPr>
              <a:t> №1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340768"/>
            <a:ext cx="5598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Ездят </a:t>
            </a:r>
            <a:r>
              <a:rPr lang="ru-RU" sz="2800" b="1" dirty="0">
                <a:latin typeface="Comic Sans MS" panose="030F0702030302020204" pitchFamily="66" charset="0"/>
              </a:rPr>
              <a:t>здесь одни машины,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Грозно их мелькают шины.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У тебя велосипед?</a:t>
            </a:r>
          </a:p>
          <a:p>
            <a:pPr algn="ctr"/>
            <a:r>
              <a:rPr lang="ru-RU" sz="2800" b="1" dirty="0" err="1" smtClean="0">
                <a:latin typeface="Comic Sans MS" panose="030F0702030302020204" pitchFamily="66" charset="0"/>
              </a:rPr>
              <a:t>Значит,стоп</a:t>
            </a:r>
            <a:r>
              <a:rPr lang="ru-RU" sz="2800" b="1" dirty="0">
                <a:latin typeface="Comic Sans MS" panose="030F0702030302020204" pitchFamily="66" charset="0"/>
              </a:rPr>
              <a:t>!</a:t>
            </a:r>
          </a:p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Дороги нет!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4724775"/>
            <a:ext cx="8125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Ответ</a:t>
            </a:r>
            <a:r>
              <a:rPr lang="ru-RU" sz="2400" dirty="0" smtClean="0">
                <a:latin typeface="Comic Sans MS" panose="030F0702030302020204" pitchFamily="66" charset="0"/>
              </a:rPr>
              <a:t>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Движение на велосипеде запрещено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337034"/>
            <a:ext cx="4973426" cy="437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63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7952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3728" y="1844824"/>
            <a:ext cx="4734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Этот знак такого рода: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Он на страже пешехода.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Переходим с другом вместе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Мы дорогу в этом месте.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1291" y="4775223"/>
            <a:ext cx="6325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Ответ: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«Пешеходный 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переход»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14" y="260648"/>
            <a:ext cx="4586699" cy="45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6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7" y="1556792"/>
            <a:ext cx="5761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Я в кругу с обводом красным,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Это значит - тут опасно.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Тут, поймите, запрещенье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Пешеходного движенья.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260648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769" y="4610744"/>
            <a:ext cx="7814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anose="030F0702030302020204" pitchFamily="66" charset="0"/>
              </a:rPr>
              <a:t>Ответ: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Движение пешеходов запрещено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10772" r="6290" b="31236"/>
          <a:stretch/>
        </p:blipFill>
        <p:spPr bwMode="auto">
          <a:xfrm>
            <a:off x="2299849" y="260648"/>
            <a:ext cx="4558297" cy="42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6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31771" y="2277479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3335" y="2064122"/>
            <a:ext cx="6463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  <a:p>
            <a:pPr lvl="0"/>
            <a:r>
              <a:rPr lang="ru-RU" sz="7200" b="1" dirty="0" smtClean="0">
                <a:solidFill>
                  <a:srgbClr val="C00000"/>
                </a:solidFill>
                <a:latin typeface="Times New Roman"/>
              </a:rPr>
              <a:t>  </a:t>
            </a:r>
            <a:endParaRPr lang="ru-RU" sz="72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" y="4578350"/>
            <a:ext cx="9144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09" y="548680"/>
            <a:ext cx="382617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1556792"/>
            <a:ext cx="4878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Человечек </a:t>
            </a:r>
            <a:r>
              <a:rPr lang="ru-RU" sz="2400" b="1" dirty="0">
                <a:latin typeface="Comic Sans MS" panose="030F0702030302020204" pitchFamily="66" charset="0"/>
              </a:rPr>
              <a:t>в синем круге –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Это ясно всей округе: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Здесь машины не пойдут,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Пешеходы – в добрый путь.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4955976"/>
            <a:ext cx="5662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Ответ</a:t>
            </a:r>
            <a:r>
              <a:rPr lang="ru-RU" sz="2400" b="1" dirty="0" smtClean="0">
                <a:latin typeface="Comic Sans MS" panose="030F0702030302020204" pitchFamily="66" charset="0"/>
              </a:rPr>
              <a:t>: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Пешеходная дорожка»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21" y="-66862"/>
            <a:ext cx="5006179" cy="502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5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3178</TotalTime>
  <Words>811</Words>
  <Application>Microsoft Office PowerPoint</Application>
  <PresentationFormat>Экран (4:3)</PresentationFormat>
  <Paragraphs>210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Волна</vt:lpstr>
      <vt:lpstr>Бумажная</vt:lpstr>
      <vt:lpstr>Презентация PowerPoint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Устный экологический журнал  «В царстве цветов»</dc:title>
  <dc:creator>LEX-PEX.NET</dc:creator>
  <cp:lastModifiedBy>Екатерина Васильевна</cp:lastModifiedBy>
  <cp:revision>301</cp:revision>
  <dcterms:created xsi:type="dcterms:W3CDTF">2015-07-10T16:43:53Z</dcterms:created>
  <dcterms:modified xsi:type="dcterms:W3CDTF">2018-03-07T04:56:26Z</dcterms:modified>
</cp:coreProperties>
</file>