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61" r:id="rId4"/>
    <p:sldId id="257" r:id="rId5"/>
    <p:sldId id="260" r:id="rId6"/>
    <p:sldId id="268" r:id="rId7"/>
    <p:sldId id="267" r:id="rId8"/>
    <p:sldId id="269" r:id="rId9"/>
    <p:sldId id="271" r:id="rId10"/>
    <p:sldId id="265" r:id="rId11"/>
    <p:sldId id="272" r:id="rId12"/>
    <p:sldId id="266" r:id="rId13"/>
    <p:sldId id="270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sochinenie/voyna-i-mir/zhenskie-obrazy-v-romane.html" TargetMode="External"/><Relationship Id="rId2" Type="http://schemas.openxmlformats.org/officeDocument/2006/relationships/hyperlink" Target="https://stihi.ru/2018/06/19/5909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ulture.ru/movies/467/voina-i-mir" TargetMode="External"/><Relationship Id="rId4" Type="http://schemas.openxmlformats.org/officeDocument/2006/relationships/hyperlink" Target="https://r-book.club/russian-classics/lev-tolstoj/vojna-i-mir-zhenskie-obrazu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ТЕХНОЛОГИЯ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РАЗВИТИЯ КРИТИЧЕСКОГО МЫШЛЕНИЯ ЧЕРЕЗ ЧТЕНИЕ И ПИСЬМО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5013176"/>
            <a:ext cx="42484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Колганова Н.В.</a:t>
            </a:r>
          </a:p>
          <a:p>
            <a:pPr algn="ctr"/>
            <a:r>
              <a:rPr lang="ru-RU" dirty="0" smtClean="0"/>
              <a:t> учитель русского языка и литературы, МБОУ </a:t>
            </a:r>
            <a:r>
              <a:rPr lang="ru-RU" dirty="0" err="1" smtClean="0"/>
              <a:t>Зимовниковская</a:t>
            </a:r>
            <a:r>
              <a:rPr lang="ru-RU" dirty="0" smtClean="0"/>
              <a:t> СОШ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Элен Курагина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ТРКМЧП для методистов\d0bfd18cd0b5d180-d0b8-d0bdd0b0d182d0b0d188d0b0-d180d0bed181d182d0bed0b2d0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26964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ТРКМЧП для методистов\green-flowers-colorful-spring-time-35667305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 rot="16200000">
            <a:off x="7092281" y="257883"/>
            <a:ext cx="1942821" cy="18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ТРКМЧП для методистов\554515_elen-kuragina-vneshn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853556" cy="50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96230" y="6449472"/>
            <a:ext cx="368257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259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48105" y="6432290"/>
            <a:ext cx="560399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1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Лиза Болконская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ТРКМЧП для методистов\foto1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536" r="20808"/>
          <a:stretch/>
        </p:blipFill>
        <p:spPr bwMode="auto">
          <a:xfrm>
            <a:off x="1115616" y="1208851"/>
            <a:ext cx="4803558" cy="53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ТРКМЧП для методистов\green-flowers-colorful-spring-time-35667305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>
            <a:off x="6228184" y="3933056"/>
            <a:ext cx="2795703" cy="25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96230" y="6449472"/>
            <a:ext cx="427657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РКМЧП для методистов\origina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813690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96230" y="6449472"/>
            <a:ext cx="440266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9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dirty="0" smtClean="0"/>
              <a:t>Источники:</a:t>
            </a:r>
            <a:br>
              <a:rPr lang="ru-RU" sz="1300" dirty="0" smtClean="0"/>
            </a:br>
            <a:r>
              <a:rPr lang="ru-RU" sz="1300" dirty="0" err="1"/>
              <a:t>Асмолов</a:t>
            </a:r>
            <a:r>
              <a:rPr lang="ru-RU" sz="1300" dirty="0"/>
              <a:t> А.Г., Г.В. </a:t>
            </a:r>
            <a:r>
              <a:rPr lang="ru-RU" sz="1300" dirty="0" err="1"/>
              <a:t>Бурменская</a:t>
            </a:r>
            <a:r>
              <a:rPr lang="ru-RU" sz="1300" dirty="0"/>
              <a:t>, И.А. Володарская и др. Формирование универсальных учебных действий в основной школе: от действия к мысли. Система заданий: пособие для учителя /; под ред. </a:t>
            </a:r>
            <a:r>
              <a:rPr lang="ru-RU" sz="1300" dirty="0" err="1"/>
              <a:t>А.Г.Асмолова</a:t>
            </a:r>
            <a:r>
              <a:rPr lang="ru-RU" sz="1300" dirty="0"/>
              <a:t>. – М.: Просвещение, 2010. – 159 с.: ил.                                                                        </a:t>
            </a:r>
            <a:br>
              <a:rPr lang="ru-RU" sz="1300" dirty="0"/>
            </a:br>
            <a:r>
              <a:rPr lang="ru-RU" sz="1300" dirty="0" err="1"/>
              <a:t>Загашев</a:t>
            </a:r>
            <a:r>
              <a:rPr lang="ru-RU" sz="1300" dirty="0"/>
              <a:t> И.О., Заир-Бек С.И., </a:t>
            </a:r>
            <a:r>
              <a:rPr lang="ru-RU" sz="1300" dirty="0" err="1"/>
              <a:t>Муштавинская</a:t>
            </a:r>
            <a:r>
              <a:rPr lang="ru-RU" sz="1300" dirty="0"/>
              <a:t> И.В., Учим детей мыслить критически.- С-Пб: “Альянс “Дельта” совм. С издательством “Речь”, 2003.    </a:t>
            </a:r>
            <a:br>
              <a:rPr lang="ru-RU" sz="1300" dirty="0"/>
            </a:br>
            <a:r>
              <a:rPr lang="ru-RU" sz="1300" dirty="0" err="1"/>
              <a:t>Загашев</a:t>
            </a:r>
            <a:r>
              <a:rPr lang="ru-RU" sz="1300" dirty="0"/>
              <a:t> И.О., </a:t>
            </a:r>
            <a:r>
              <a:rPr lang="ru-RU" sz="1300" dirty="0" err="1"/>
              <a:t>С.И.Заир</a:t>
            </a:r>
            <a:r>
              <a:rPr lang="ru-RU" sz="1300" dirty="0"/>
              <a:t> – Бек. Критическое мышление: технология развития: Пособие для учителя – СПб; Альянс “Дельта”, 2003.</a:t>
            </a:r>
            <a:br>
              <a:rPr lang="ru-RU" sz="1300" dirty="0"/>
            </a:br>
            <a:r>
              <a:rPr lang="ru-RU" sz="1300" dirty="0"/>
              <a:t>Заир-Бек С.И., </a:t>
            </a:r>
            <a:r>
              <a:rPr lang="ru-RU" sz="1300" dirty="0" err="1"/>
              <a:t>И.В.Муштавинская</a:t>
            </a:r>
            <a:r>
              <a:rPr lang="ru-RU" sz="1300" dirty="0"/>
              <a:t>. Развитие критического мышления на уроке: Пособие для учителя. – М.: Просвещение, 2004.</a:t>
            </a:r>
            <a:br>
              <a:rPr lang="ru-RU" sz="1300" dirty="0"/>
            </a:br>
            <a:r>
              <a:rPr lang="ru-RU" sz="1300" u="sng" dirty="0">
                <a:hlinkClick r:id="rId2"/>
              </a:rPr>
              <a:t>https://stihi.ru/2018/06/19/5909</a:t>
            </a:r>
            <a:r>
              <a:rPr lang="ru-RU" sz="1300" dirty="0"/>
              <a:t> </a:t>
            </a:r>
            <a:br>
              <a:rPr lang="ru-RU" sz="1300" dirty="0"/>
            </a:br>
            <a:r>
              <a:rPr lang="ru-RU" sz="1300" u="sng" dirty="0">
                <a:hlinkClick r:id="rId3"/>
              </a:rPr>
              <a:t>https://obrazovaka.ru/sochinenie/voyna-i-mir/zhenskie-obrazy-v-romane.html</a:t>
            </a:r>
            <a:r>
              <a:rPr lang="ru-RU" sz="1300" dirty="0"/>
              <a:t> </a:t>
            </a:r>
            <a:br>
              <a:rPr lang="ru-RU" sz="1300" dirty="0"/>
            </a:br>
            <a:r>
              <a:rPr lang="ru-RU" sz="1300" u="sng" dirty="0">
                <a:hlinkClick r:id="rId4"/>
              </a:rPr>
              <a:t>https://</a:t>
            </a:r>
            <a:r>
              <a:rPr lang="ru-RU" sz="1300" u="sng" dirty="0" smtClean="0">
                <a:hlinkClick r:id="rId4"/>
              </a:rPr>
              <a:t>r-book.club/russian-classics/lev-tolstoj/vojna-i-mir-zhenskie-obrazu.html</a:t>
            </a:r>
            <a:r>
              <a:rPr lang="ru-RU" sz="1300" u="sng" dirty="0" smtClean="0"/>
              <a:t/>
            </a:r>
            <a:br>
              <a:rPr lang="ru-RU" sz="1300" u="sng" dirty="0" smtClean="0"/>
            </a:br>
            <a:r>
              <a:rPr lang="en-US" sz="1300" u="sng" dirty="0">
                <a:hlinkClick r:id="rId5"/>
              </a:rPr>
              <a:t>https://</a:t>
            </a:r>
            <a:r>
              <a:rPr lang="en-US" sz="1300" u="sng" dirty="0" smtClean="0">
                <a:hlinkClick r:id="rId5"/>
              </a:rPr>
              <a:t>www.culture.ru/movies/467/voina-i-mir</a:t>
            </a:r>
            <a:r>
              <a:rPr lang="ru-RU" sz="1300" u="sng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0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447531" y="5803565"/>
            <a:ext cx="1824038" cy="506413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ACDE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i="0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076056" y="2417740"/>
            <a:ext cx="742950" cy="2063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i="0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452069" y="4240251"/>
            <a:ext cx="1257300" cy="3492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D6E1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i="0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1187624" y="5262288"/>
            <a:ext cx="1481137" cy="41116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D6E1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i="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gray">
          <a:xfrm rot="13770025">
            <a:off x="4668694" y="3780857"/>
            <a:ext cx="960438" cy="192088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gray">
          <a:xfrm rot="-743917">
            <a:off x="2361487" y="3586918"/>
            <a:ext cx="1009650" cy="173037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3275856" y="2359002"/>
            <a:ext cx="1609725" cy="1855788"/>
            <a:chOff x="2433" y="1234"/>
            <a:chExt cx="1014" cy="1169"/>
          </a:xfrm>
        </p:grpSpPr>
        <p:sp>
          <p:nvSpPr>
            <p:cNvPr id="32780" name="Rectangle 12"/>
            <p:cNvSpPr>
              <a:spLocks noChangeArrowheads="1"/>
            </p:cNvSpPr>
            <p:nvPr/>
          </p:nvSpPr>
          <p:spPr bwMode="gray">
            <a:xfrm rot="-3205350">
              <a:off x="3175" y="1380"/>
              <a:ext cx="376" cy="83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781" name="Group 13"/>
            <p:cNvGrpSpPr>
              <a:grpSpLocks/>
            </p:cNvGrpSpPr>
            <p:nvPr/>
          </p:nvGrpSpPr>
          <p:grpSpPr bwMode="auto">
            <a:xfrm>
              <a:off x="2433" y="1401"/>
              <a:ext cx="1014" cy="1002"/>
              <a:chOff x="2016" y="1920"/>
              <a:chExt cx="1680" cy="1680"/>
            </a:xfrm>
          </p:grpSpPr>
          <p:sp>
            <p:nvSpPr>
              <p:cNvPr id="32782" name="Oval 1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787" name="Oval 19"/>
          <p:cNvSpPr>
            <a:spLocks noChangeArrowheads="1"/>
          </p:cNvSpPr>
          <p:nvPr/>
        </p:nvSpPr>
        <p:spPr bwMode="gray">
          <a:xfrm>
            <a:off x="4757588" y="1588684"/>
            <a:ext cx="871538" cy="8620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549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827584" y="3509169"/>
            <a:ext cx="1744662" cy="1790700"/>
            <a:chOff x="2016" y="1920"/>
            <a:chExt cx="1680" cy="1680"/>
          </a:xfrm>
        </p:grpSpPr>
        <p:sp>
          <p:nvSpPr>
            <p:cNvPr id="32792" name="Oval 2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94" name="Text Box 26"/>
          <p:cNvSpPr txBox="1">
            <a:spLocks noChangeArrowheads="1"/>
          </p:cNvSpPr>
          <p:nvPr/>
        </p:nvSpPr>
        <p:spPr bwMode="gray">
          <a:xfrm>
            <a:off x="138681" y="3249313"/>
            <a:ext cx="327043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это целостная система, формирующая навыки работы с информацией в процессе чтения и письма (является общепедагогической,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надпредметной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gray">
          <a:xfrm>
            <a:off x="5193357" y="3814427"/>
            <a:ext cx="2012950" cy="198913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451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gray">
          <a:xfrm>
            <a:off x="5193356" y="3994605"/>
            <a:ext cx="377113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Цели</a:t>
            </a:r>
            <a:r>
              <a:rPr lang="ru-RU" sz="2400" b="1" dirty="0" smtClean="0">
                <a:solidFill>
                  <a:srgbClr val="FF0000"/>
                </a:solidFill>
              </a:rPr>
              <a:t>:  </a:t>
            </a:r>
            <a:r>
              <a:rPr lang="ru-RU" sz="2400" b="1" dirty="0">
                <a:solidFill>
                  <a:srgbClr val="FF0000"/>
                </a:solidFill>
              </a:rPr>
              <a:t>ф</a:t>
            </a:r>
            <a:r>
              <a:rPr lang="ru-RU" sz="2400" b="1" dirty="0" smtClean="0">
                <a:solidFill>
                  <a:srgbClr val="FF0000"/>
                </a:solidFill>
              </a:rPr>
              <a:t>ормирование </a:t>
            </a:r>
            <a:r>
              <a:rPr lang="ru-RU" sz="2400" b="1" dirty="0">
                <a:solidFill>
                  <a:srgbClr val="FF0000"/>
                </a:solidFill>
              </a:rPr>
              <a:t>культуры </a:t>
            </a:r>
            <a:r>
              <a:rPr lang="ru-RU" sz="2400" b="1" dirty="0" smtClean="0">
                <a:solidFill>
                  <a:srgbClr val="FF0000"/>
                </a:solidFill>
              </a:rPr>
              <a:t>чтения,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тимулирование </a:t>
            </a:r>
            <a:r>
              <a:rPr lang="ru-RU" sz="2400" b="1" dirty="0">
                <a:solidFill>
                  <a:srgbClr val="FF0000"/>
                </a:solidFill>
              </a:rPr>
              <a:t>самостоятельной поисковой творческой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0004" y="116632"/>
            <a:ext cx="559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Критическое мышление </a:t>
            </a:r>
            <a:r>
              <a:rPr lang="ru-RU" sz="2400" b="1" dirty="0"/>
              <a:t>— </a:t>
            </a:r>
            <a:r>
              <a:rPr lang="ru-RU" sz="2400" b="1" dirty="0" smtClean="0"/>
              <a:t>это</a:t>
            </a:r>
            <a:endParaRPr lang="ru-RU" sz="2400" b="1" dirty="0"/>
          </a:p>
          <a:p>
            <a:pPr algn="ctr"/>
            <a:r>
              <a:rPr lang="ru-RU" sz="2400" b="1" dirty="0"/>
              <a:t>способность ставить новые, полные смысла вопросы;</a:t>
            </a:r>
          </a:p>
          <a:p>
            <a:pPr algn="ctr"/>
            <a:r>
              <a:rPr lang="ru-RU" sz="2400" b="1" dirty="0"/>
              <a:t>вырабатывать разнообразные, подкрепляющие аргументы;</a:t>
            </a:r>
          </a:p>
          <a:p>
            <a:pPr algn="ctr"/>
            <a:r>
              <a:rPr lang="ru-RU" sz="2400" b="1" dirty="0"/>
              <a:t>принимать независимые продуманные решения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gray">
          <a:xfrm>
            <a:off x="3311375" y="3254375"/>
            <a:ext cx="144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ТРКМЧП</a:t>
            </a:r>
            <a:endParaRPr lang="en-US" sz="2400" b="1" i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96230" y="6449472"/>
            <a:ext cx="368257" cy="287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15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Стадии ТРКМЧП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3581400" y="1984375"/>
            <a:ext cx="2667000" cy="4416425"/>
            <a:chOff x="2208" y="1296"/>
            <a:chExt cx="1365" cy="2542"/>
          </a:xfrm>
        </p:grpSpPr>
        <p:sp>
          <p:nvSpPr>
            <p:cNvPr id="43028" name="AutoShape 20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9" name="AutoShape 21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0" name="AutoShape 22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1" name="AutoShape 23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34" name="Oval 26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35" name="Oval 27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36" name="Oval 28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37" name="Text Box 29"/>
            <p:cNvSpPr txBox="1">
              <a:spLocks noChangeArrowheads="1"/>
            </p:cNvSpPr>
            <p:nvPr/>
          </p:nvSpPr>
          <p:spPr bwMode="gray">
            <a:xfrm>
              <a:off x="2785" y="1354"/>
              <a:ext cx="181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0">
                  <a:solidFill>
                    <a:srgbClr val="000000"/>
                  </a:solidFill>
                </a:rPr>
                <a:t>2</a:t>
              </a:r>
              <a:endParaRPr lang="en-US" i="0"/>
            </a:p>
          </p:txBody>
        </p:sp>
        <p:sp>
          <p:nvSpPr>
            <p:cNvPr id="43038" name="Text Box 30"/>
            <p:cNvSpPr txBox="1">
              <a:spLocks noChangeArrowheads="1"/>
            </p:cNvSpPr>
            <p:nvPr/>
          </p:nvSpPr>
          <p:spPr bwMode="gray">
            <a:xfrm>
              <a:off x="2260" y="1661"/>
              <a:ext cx="1296" cy="1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ja-JP" sz="2000" b="1" dirty="0"/>
                <a:t>Осмысление</a:t>
              </a:r>
            </a:p>
            <a:p>
              <a:pPr algn="ctr"/>
              <a:r>
                <a:rPr lang="ru-RU" altLang="ja-JP" sz="2000" i="0" dirty="0"/>
                <a:t>содержательная, в ходе которой и происходит непосредственная работа </a:t>
              </a:r>
              <a:r>
                <a:rPr lang="ru-RU" altLang="ja-JP" sz="2000" i="0" dirty="0" smtClean="0"/>
                <a:t>обучающегося </a:t>
              </a:r>
              <a:r>
                <a:rPr lang="ru-RU" altLang="ja-JP" sz="2000" i="0" dirty="0"/>
                <a:t>с текстом, причём работа направленная, осмысленная</a:t>
              </a:r>
              <a:endParaRPr lang="en-US" sz="2000" i="0" dirty="0"/>
            </a:p>
          </p:txBody>
        </p:sp>
        <p:sp>
          <p:nvSpPr>
            <p:cNvPr id="43039" name="AutoShape 31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0" name="AutoShape 32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6324600" y="1981200"/>
            <a:ext cx="2590800" cy="4419600"/>
            <a:chOff x="3692" y="1296"/>
            <a:chExt cx="1367" cy="2542"/>
          </a:xfrm>
        </p:grpSpPr>
        <p:sp>
          <p:nvSpPr>
            <p:cNvPr id="43042" name="AutoShape 34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3" name="AutoShape 35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4" name="AutoShape 36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3046" name="Group 38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3047" name="Oval 3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3048" name="Oval 4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049" name="Oval 4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050" name="Oval 4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051" name="Oval 4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3052" name="Text Box 44"/>
            <p:cNvSpPr txBox="1">
              <a:spLocks noChangeArrowheads="1"/>
            </p:cNvSpPr>
            <p:nvPr/>
          </p:nvSpPr>
          <p:spPr bwMode="gray">
            <a:xfrm>
              <a:off x="4269" y="1354"/>
              <a:ext cx="18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0">
                  <a:solidFill>
                    <a:srgbClr val="000000"/>
                  </a:solidFill>
                </a:rPr>
                <a:t>3</a:t>
              </a:r>
              <a:endParaRPr lang="en-US" i="0"/>
            </a:p>
          </p:txBody>
        </p:sp>
        <p:sp>
          <p:nvSpPr>
            <p:cNvPr id="43053" name="Text Box 45"/>
            <p:cNvSpPr txBox="1">
              <a:spLocks noChangeArrowheads="1"/>
            </p:cNvSpPr>
            <p:nvPr/>
          </p:nvSpPr>
          <p:spPr bwMode="gray">
            <a:xfrm>
              <a:off x="3729" y="1654"/>
              <a:ext cx="1296" cy="1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ja-JP" sz="2000" b="1" dirty="0"/>
                <a:t>Рефлексия</a:t>
              </a:r>
              <a:r>
                <a:rPr lang="ru-RU" altLang="ja-JP" sz="2000" i="0" dirty="0"/>
                <a:t> </a:t>
              </a:r>
            </a:p>
            <a:p>
              <a:pPr algn="ctr"/>
              <a:r>
                <a:rPr lang="ru-RU" altLang="ja-JP" sz="2000" i="0" dirty="0" smtClean="0"/>
                <a:t>обучающийся </a:t>
              </a:r>
              <a:r>
                <a:rPr lang="ru-RU" altLang="ja-JP" sz="2000" i="0" dirty="0"/>
                <a:t>формирует личностное отношение к тексту и фиксирует его либо с помощью собственного текста, либо своей позиции в дискуссии. </a:t>
              </a:r>
              <a:endParaRPr lang="en-US" sz="2000" i="0" dirty="0"/>
            </a:p>
          </p:txBody>
        </p:sp>
        <p:sp>
          <p:nvSpPr>
            <p:cNvPr id="43054" name="AutoShape 46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5" name="AutoShape 47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056" name="Group 48"/>
          <p:cNvGrpSpPr>
            <a:grpSpLocks/>
          </p:cNvGrpSpPr>
          <p:nvPr/>
        </p:nvGrpSpPr>
        <p:grpSpPr bwMode="auto">
          <a:xfrm>
            <a:off x="990600" y="1981200"/>
            <a:ext cx="2514600" cy="4419600"/>
            <a:chOff x="720" y="1296"/>
            <a:chExt cx="1367" cy="2542"/>
          </a:xfrm>
        </p:grpSpPr>
        <p:sp>
          <p:nvSpPr>
            <p:cNvPr id="43057" name="AutoShape 49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8" name="AutoShape 50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9" name="AutoShape 51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0" name="AutoShape 52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1" name="AutoShape 53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2" name="AutoShape 54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C6D5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3063" name="Group 55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43064" name="Oval 5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3065" name="Oval 5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066" name="Oval 5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067" name="Oval 5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068" name="Oval 6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3069" name="Text Box 61"/>
            <p:cNvSpPr txBox="1">
              <a:spLocks noChangeArrowheads="1"/>
            </p:cNvSpPr>
            <p:nvPr/>
          </p:nvSpPr>
          <p:spPr bwMode="gray">
            <a:xfrm>
              <a:off x="1290" y="1354"/>
              <a:ext cx="19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0">
                  <a:solidFill>
                    <a:srgbClr val="000000"/>
                  </a:solidFill>
                </a:rPr>
                <a:t>1</a:t>
              </a:r>
              <a:endParaRPr lang="en-US" i="0"/>
            </a:p>
          </p:txBody>
        </p:sp>
        <p:sp>
          <p:nvSpPr>
            <p:cNvPr id="43070" name="Text Box 62"/>
            <p:cNvSpPr txBox="1">
              <a:spLocks noChangeArrowheads="1"/>
            </p:cNvSpPr>
            <p:nvPr/>
          </p:nvSpPr>
          <p:spPr bwMode="gray">
            <a:xfrm>
              <a:off x="768" y="1686"/>
              <a:ext cx="1296" cy="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ja-JP" sz="2000" b="1" dirty="0"/>
                <a:t>Вызов</a:t>
              </a:r>
            </a:p>
            <a:p>
              <a:pPr algn="ctr"/>
              <a:r>
                <a:rPr lang="ru-RU" altLang="ja-JP" sz="2000" i="0" dirty="0"/>
                <a:t>у </a:t>
              </a:r>
              <a:r>
                <a:rPr lang="ru-RU" altLang="ja-JP" sz="2000" i="0" dirty="0" smtClean="0"/>
                <a:t>обучающихся </a:t>
              </a:r>
              <a:r>
                <a:rPr lang="ru-RU" altLang="ja-JP" sz="2000" i="0" dirty="0"/>
                <a:t>активизируются </a:t>
              </a:r>
            </a:p>
            <a:p>
              <a:pPr algn="ctr"/>
              <a:r>
                <a:rPr lang="ru-RU" altLang="ja-JP" sz="2000" i="0" dirty="0"/>
                <a:t>знания, пробуждается интерес к теме, определяются цели изучения учебного материала </a:t>
              </a:r>
              <a:endParaRPr lang="en-US" sz="2000" i="0" dirty="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8596230" y="6449472"/>
            <a:ext cx="368257" cy="287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98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РКМЧП для методистов\green-flowers-colorful-spring-time-3566730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>
            <a:off x="2915816" y="980728"/>
            <a:ext cx="6120680" cy="56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765797"/>
            <a:ext cx="7848872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5400" b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Мастер-класс </a:t>
            </a:r>
          </a:p>
          <a:p>
            <a:pPr>
              <a:spcBef>
                <a:spcPct val="20000"/>
              </a:spcBef>
            </a:pPr>
            <a:r>
              <a:rPr lang="ru-RU" sz="5400" b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БУКЕТ </a:t>
            </a:r>
          </a:p>
          <a:p>
            <a:pPr>
              <a:spcBef>
                <a:spcPct val="20000"/>
              </a:spcBef>
            </a:pP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ЖЕНСКИХ ОЧАРОВАНИЙ»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6230" y="6449472"/>
            <a:ext cx="368257" cy="28737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00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thumb/c/c6/L.N.Tolstoy_Prokudin-Gorsky.jpg/200px-L.N.Tolstoy_Prokudin-Gorsk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2658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прешепек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71" y="312232"/>
            <a:ext cx="3312368" cy="40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5451811"/>
            <a:ext cx="33123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Лев Николаевич Толстой</a:t>
            </a:r>
            <a:endParaRPr lang="ru-RU" sz="2000" b="1" dirty="0"/>
          </a:p>
        </p:txBody>
      </p:sp>
      <p:pic>
        <p:nvPicPr>
          <p:cNvPr id="6" name="Picture 4" descr="дом толст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75" y="3677599"/>
            <a:ext cx="4176464" cy="293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68239" y="6449472"/>
            <a:ext cx="368257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9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68365" y="1002432"/>
            <a:ext cx="4104456" cy="4277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latin typeface="Monotype Corsiva" pitchFamily="66" charset="0"/>
              </a:rPr>
              <a:t>С цветами женщину сравните: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Она прекрасна, как бутон,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Всю прелесть юности вдохните –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Весь образ чудом окружен.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/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Затем, с годами расцветая,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И распускаясь, как цветок,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Живет она, благоухая,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Пуская маленький росток.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/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Соцветья соком наполняя,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Без влаги вянут лепестки.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Воде подобно исцеляя,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Любовь и ласки ей близки.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/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Но годы мчатся беспощадно,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И у цветов не долог век.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И лепестки терять досадно...</a:t>
            </a:r>
            <a:br>
              <a:rPr lang="ru-RU" sz="2000" b="1" i="1" dirty="0">
                <a:latin typeface="Monotype Corsiva" pitchFamily="66" charset="0"/>
              </a:rPr>
            </a:br>
            <a:r>
              <a:rPr lang="ru-RU" sz="2000" b="1" i="1" dirty="0">
                <a:latin typeface="Monotype Corsiva" pitchFamily="66" charset="0"/>
              </a:rPr>
              <a:t>Как жаль, что смертен человек</a:t>
            </a:r>
            <a:r>
              <a:rPr lang="ru-RU" sz="2000" b="1" i="1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8" name="Picture 4" descr="C:\Users\User\Desktop\ТРКМЧП для методистов\d0bfd18cd0b5d180-d0b1d0bed0bbd0bad0bed0bdd181d0bad0b8d0b9-d0b8-d0bdd0b0d182d0b0d188d0b0-d0bdd0b0-d0b1d0b0d0bbd18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4957"/>
            <a:ext cx="1887290" cy="26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ТРКМЧП для методистов\f55eec4e18835c814687ebb813abf7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6151"/>
            <a:ext cx="1954188" cy="19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ТРКМЧП для методистов\альс цвето в исполнении оркестра хорошева качества скачать бесплатн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39"/>
            <a:ext cx="2277051" cy="19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ТРКМЧП для методистов\podsnezhni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1198" r="17273" b="-11601"/>
          <a:stretch/>
        </p:blipFill>
        <p:spPr bwMode="auto">
          <a:xfrm>
            <a:off x="7031460" y="3810448"/>
            <a:ext cx="1943000" cy="19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ТРКМЧП для методистов\4d3fbf97ffac891718da88bda1f902b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r="6499"/>
          <a:stretch/>
        </p:blipFill>
        <p:spPr bwMode="auto">
          <a:xfrm>
            <a:off x="166791" y="3140968"/>
            <a:ext cx="1818968" cy="1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ТРКМЧП для методистов\0004-006-Per-Bezukho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9" y="4867531"/>
            <a:ext cx="206088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6230" y="6449472"/>
            <a:ext cx="368257" cy="28737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804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Наташа Ростова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esktop\ТРКМЧП для методистов\2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734056" cy="34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ТРКМЧП для методистов\d0bfd18cd0b5d180-d0b1d0bed0bbd0bad0bed0bdd181d0bad0b8d0b9-d0b8-d0bdd0b0d182d0b0d188d0b0-d0bdd0b0-d0b1d0b0d0bbd1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8" t="5139" r="16905"/>
          <a:stretch/>
        </p:blipFill>
        <p:spPr bwMode="auto">
          <a:xfrm>
            <a:off x="5804491" y="764704"/>
            <a:ext cx="2646947" cy="40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ТРКМЧП для методистов\image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88473"/>
            <a:ext cx="3542455" cy="32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ТРКМЧП для методистов\green-flowers-colorful-spring-time-35667305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>
            <a:off x="6804248" y="4988597"/>
            <a:ext cx="1942821" cy="18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ТРКМЧП для методистов\green-flowers-colorful-spring-time-35667305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 rot="5400000">
            <a:off x="217461" y="4816797"/>
            <a:ext cx="1942821" cy="18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96230" y="6449472"/>
            <a:ext cx="368257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398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13421"/>
              </p:ext>
            </p:extLst>
          </p:nvPr>
        </p:nvGraphicFramePr>
        <p:xfrm>
          <a:off x="251520" y="188909"/>
          <a:ext cx="8712968" cy="65492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0750"/>
                <a:gridCol w="7482218"/>
              </a:tblGrid>
              <a:tr h="1500088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народная, независимая, настоящая, нужная, наивная, надрывная, наслаждение, наследница, нежная, непосредственность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0645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активная, актриса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0645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творческая</a:t>
                      </a: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традиционная, терпеливая, танцы, тернистый путь, торжество, тепло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0645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атмосфера </a:t>
                      </a: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доброты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0645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шалунья</a:t>
                      </a: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шарада, шарм, шедевр, широкая душа, </a:t>
                      </a: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шустрая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25773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аккуратная, </a:t>
                      </a: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азартная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546" y="332656"/>
            <a:ext cx="734481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35636" y="1628800"/>
            <a:ext cx="7344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6678" y="2543200"/>
            <a:ext cx="732093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35636" y="3674622"/>
            <a:ext cx="7344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1546" y="4631744"/>
            <a:ext cx="7344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86666" y="5661577"/>
            <a:ext cx="7344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48105" y="6432290"/>
            <a:ext cx="368257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679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L:\мое\ГОТОВОЕ\расп цветы\depositphotos_6454575-stock-photo-pink-peo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6268"/>
            <a:ext cx="4231246" cy="38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мое\ГОТОВОЕ\расп цветы\977a526c11420c6c7f74d9c9f4bd9e4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952327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мое\ГОТОВОЕ\расп цветы\1FcCuli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913"/>
            <a:ext cx="28948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мое\ГОТОВОЕ\расп цветы\bun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96291"/>
            <a:ext cx="4521696" cy="30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48105" y="6432290"/>
            <a:ext cx="368257" cy="287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33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232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Стадии ТРКМЧП</vt:lpstr>
      <vt:lpstr>Презентация PowerPoint</vt:lpstr>
      <vt:lpstr>Презентация PowerPoint</vt:lpstr>
      <vt:lpstr>Презентация PowerPoint</vt:lpstr>
      <vt:lpstr>Наташа Ростова</vt:lpstr>
      <vt:lpstr>Презентация PowerPoint</vt:lpstr>
      <vt:lpstr>Презентация PowerPoint</vt:lpstr>
      <vt:lpstr>Элен Курагина</vt:lpstr>
      <vt:lpstr>Презентация PowerPoint</vt:lpstr>
      <vt:lpstr>Лиза Болконская</vt:lpstr>
      <vt:lpstr>Презентация PowerPoint</vt:lpstr>
      <vt:lpstr>Источники: Асмолов А.Г., Г.В. Бурменская, И.А. Володарская и др. Формирование универсальных учебных действий в основной школе: от действия к мысли. Система заданий: пособие для учителя /; под ред. А.Г.Асмолова. – М.: Просвещение, 2010. – 159 с.: ил.                                                                         Загашев И.О., Заир-Бек С.И., Муштавинская И.В., Учим детей мыслить критически.- С-Пб: “Альянс “Дельта” совм. С издательством “Речь”, 2003.     Загашев И.О., С.И.Заир – Бек. Критическое мышление: технология развития: Пособие для учителя – СПб; Альянс “Дельта”, 2003. Заир-Бек С.И., И.В.Муштавинская. Развитие критического мышления на уроке: Пособие для учителя. – М.: Просвещение, 2004. https://stihi.ru/2018/06/19/5909  https://obrazovaka.ru/sochinenie/voyna-i-mir/zhenskie-obrazy-v-romane.html  https://r-book.club/russian-classics/lev-tolstoj/vojna-i-mir-zhenskie-obrazu.html https://www.culture.ru/movies/467/voina-i-mir 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«Умеющие мыслить умеют  задавать вопросы» Э. Кинг</dc:title>
  <dc:creator>User</dc:creator>
  <cp:lastModifiedBy>User</cp:lastModifiedBy>
  <cp:revision>118</cp:revision>
  <dcterms:created xsi:type="dcterms:W3CDTF">2017-10-15T11:19:31Z</dcterms:created>
  <dcterms:modified xsi:type="dcterms:W3CDTF">2021-03-21T12:49:54Z</dcterms:modified>
</cp:coreProperties>
</file>