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9250" y="602996"/>
            <a:ext cx="3367404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7650" y="2088261"/>
            <a:ext cx="7325995" cy="430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82597" y="533527"/>
            <a:ext cx="6368415" cy="1579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400" spc="-15" dirty="0">
                <a:solidFill>
                  <a:srgbClr val="FFFFFF"/>
                </a:solidFill>
                <a:latin typeface="Constantia"/>
                <a:cs typeface="Constantia"/>
              </a:rPr>
              <a:t>Мастер-класс </a:t>
            </a:r>
            <a:r>
              <a:rPr sz="3400" spc="-10" dirty="0">
                <a:solidFill>
                  <a:srgbClr val="FFFFFF"/>
                </a:solidFill>
                <a:latin typeface="Constantia"/>
                <a:cs typeface="Constantia"/>
              </a:rPr>
              <a:t>для</a:t>
            </a:r>
            <a:r>
              <a:rPr sz="3400" spc="-2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400" spc="-25" dirty="0">
                <a:solidFill>
                  <a:srgbClr val="FFFFFF"/>
                </a:solidFill>
                <a:latin typeface="Constantia"/>
                <a:cs typeface="Constantia"/>
              </a:rPr>
              <a:t>педагогов</a:t>
            </a:r>
            <a:endParaRPr sz="3400">
              <a:latin typeface="Constantia"/>
              <a:cs typeface="Constantia"/>
            </a:endParaRPr>
          </a:p>
          <a:p>
            <a:pPr marL="12700" marR="5080" algn="ctr">
              <a:lnSpc>
                <a:spcPct val="100000"/>
              </a:lnSpc>
            </a:pPr>
            <a:r>
              <a:rPr sz="3400" spc="-15" dirty="0">
                <a:solidFill>
                  <a:srgbClr val="FFFFFF"/>
                </a:solidFill>
                <a:latin typeface="Constantia"/>
                <a:cs typeface="Constantia"/>
              </a:rPr>
              <a:t>«</a:t>
            </a:r>
            <a:r>
              <a:rPr sz="3400" b="0" spc="-15" dirty="0">
                <a:solidFill>
                  <a:srgbClr val="FFFFFF"/>
                </a:solidFill>
                <a:latin typeface="Constantia"/>
                <a:cs typeface="Constantia"/>
              </a:rPr>
              <a:t>Особенности </a:t>
            </a:r>
            <a:r>
              <a:rPr sz="3400" b="0" spc="-5" dirty="0">
                <a:solidFill>
                  <a:srgbClr val="FFFFFF"/>
                </a:solidFill>
                <a:latin typeface="Constantia"/>
                <a:cs typeface="Constantia"/>
              </a:rPr>
              <a:t>построения</a:t>
            </a:r>
            <a:r>
              <a:rPr sz="3400" b="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400" b="0" spc="-65" dirty="0">
                <a:solidFill>
                  <a:srgbClr val="FFFFFF"/>
                </a:solidFill>
                <a:latin typeface="Constantia"/>
                <a:cs typeface="Constantia"/>
              </a:rPr>
              <a:t>НОД  </a:t>
            </a:r>
            <a:r>
              <a:rPr sz="3400" b="0" spc="-5" dirty="0">
                <a:solidFill>
                  <a:srgbClr val="FFFFFF"/>
                </a:solidFill>
                <a:latin typeface="Constantia"/>
                <a:cs typeface="Constantia"/>
              </a:rPr>
              <a:t>по </a:t>
            </a:r>
            <a:r>
              <a:rPr sz="3400" b="0" spc="-35" dirty="0">
                <a:solidFill>
                  <a:srgbClr val="FFFFFF"/>
                </a:solidFill>
                <a:latin typeface="Constantia"/>
                <a:cs typeface="Constantia"/>
              </a:rPr>
              <a:t>подготовке</a:t>
            </a:r>
            <a:r>
              <a:rPr sz="3400" b="0" spc="-3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400" b="0" spc="-20" dirty="0">
                <a:solidFill>
                  <a:srgbClr val="FFFFFF"/>
                </a:solidFill>
                <a:latin typeface="Constantia"/>
                <a:cs typeface="Constantia"/>
              </a:rPr>
              <a:t>детей</a:t>
            </a:r>
            <a:endParaRPr sz="3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6240" y="3308603"/>
            <a:ext cx="3499104" cy="3144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517650" y="2088261"/>
            <a:ext cx="7325995" cy="37619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1085" marR="1022985" indent="-104902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старшего </a:t>
            </a:r>
            <a:r>
              <a:rPr spc="-40" dirty="0"/>
              <a:t>дошкольного</a:t>
            </a:r>
            <a:r>
              <a:rPr spc="-310" dirty="0"/>
              <a:t> </a:t>
            </a:r>
            <a:r>
              <a:rPr spc="-15" dirty="0"/>
              <a:t>возраста  </a:t>
            </a:r>
            <a:r>
              <a:rPr spc="-5" dirty="0"/>
              <a:t>к </a:t>
            </a:r>
            <a:r>
              <a:rPr spc="-15" dirty="0"/>
              <a:t>обучению</a:t>
            </a:r>
            <a:r>
              <a:rPr spc="-315" dirty="0"/>
              <a:t> </a:t>
            </a:r>
            <a:r>
              <a:rPr spc="-5" dirty="0"/>
              <a:t>грамоте</a:t>
            </a:r>
            <a:r>
              <a:rPr b="1" spc="-5" dirty="0">
                <a:latin typeface="Constantia"/>
                <a:cs typeface="Constantia"/>
              </a:rPr>
              <a:t>»</a:t>
            </a:r>
          </a:p>
          <a:p>
            <a:pPr>
              <a:lnSpc>
                <a:spcPct val="100000"/>
              </a:lnSpc>
            </a:pPr>
            <a:endParaRPr b="1" spc="-5" dirty="0">
              <a:latin typeface="Constantia"/>
              <a:cs typeface="Constantia"/>
            </a:endParaRPr>
          </a:p>
          <a:p>
            <a:pPr marL="2929890">
              <a:lnSpc>
                <a:spcPct val="100000"/>
              </a:lnSpc>
              <a:spcBef>
                <a:spcPts val="2570"/>
              </a:spcBef>
            </a:pPr>
            <a:r>
              <a:rPr sz="2400" spc="-5" dirty="0" err="1" smtClean="0"/>
              <a:t>Составила</a:t>
            </a:r>
            <a:r>
              <a:rPr lang="ru-RU" sz="2400" spc="-5" dirty="0" smtClean="0"/>
              <a:t>: </a:t>
            </a:r>
            <a:r>
              <a:rPr sz="2400" spc="-130" dirty="0" smtClean="0"/>
              <a:t> </a:t>
            </a:r>
            <a:r>
              <a:rPr sz="2400" spc="-20" dirty="0" err="1" smtClean="0"/>
              <a:t>учитель</a:t>
            </a:r>
            <a:r>
              <a:rPr sz="2400" spc="-20" dirty="0" smtClean="0"/>
              <a:t>-</a:t>
            </a:r>
            <a:r>
              <a:rPr lang="ru-RU" sz="2400" spc="-20" dirty="0" smtClean="0"/>
              <a:t>логопед</a:t>
            </a:r>
            <a:endParaRPr sz="2400" dirty="0"/>
          </a:p>
          <a:p>
            <a:pPr marR="5080" algn="r">
              <a:lnSpc>
                <a:spcPct val="100000"/>
              </a:lnSpc>
            </a:pPr>
            <a:r>
              <a:rPr lang="ru-RU" sz="2400" spc="-30" dirty="0" smtClean="0"/>
              <a:t>Козырева </a:t>
            </a:r>
            <a:r>
              <a:rPr sz="2400" spc="-75" dirty="0" smtClean="0"/>
              <a:t> </a:t>
            </a:r>
            <a:r>
              <a:rPr lang="ru-RU" sz="2400" spc="-75" dirty="0" smtClean="0"/>
              <a:t>Виолетта</a:t>
            </a:r>
            <a:endParaRPr sz="2400" dirty="0"/>
          </a:p>
          <a:p>
            <a:pPr marR="12065" algn="r">
              <a:lnSpc>
                <a:spcPct val="100000"/>
              </a:lnSpc>
            </a:pPr>
            <a:r>
              <a:rPr sz="2400" spc="-5" dirty="0"/>
              <a:t>Але</a:t>
            </a:r>
            <a:r>
              <a:rPr sz="2400" spc="-60" dirty="0"/>
              <a:t>к</a:t>
            </a:r>
            <a:r>
              <a:rPr sz="2400" spc="-5" dirty="0"/>
              <a:t>сандр</a:t>
            </a:r>
            <a:r>
              <a:rPr sz="2400" spc="-10" dirty="0"/>
              <a:t>о</a:t>
            </a:r>
            <a:r>
              <a:rPr sz="2400" spc="-5" dirty="0"/>
              <a:t>вна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736549"/>
            <a:ext cx="77793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latin typeface="Times New Roman"/>
                <a:cs typeface="Times New Roman"/>
              </a:rPr>
              <a:t>Звуко-буквенный </a:t>
            </a:r>
            <a:r>
              <a:rPr sz="2400" b="0" dirty="0">
                <a:latin typeface="Times New Roman"/>
                <a:cs typeface="Times New Roman"/>
              </a:rPr>
              <a:t>разбор </a:t>
            </a:r>
            <a:r>
              <a:rPr sz="2400" b="0" spc="-15" dirty="0">
                <a:latin typeface="Times New Roman"/>
                <a:cs typeface="Times New Roman"/>
              </a:rPr>
              <a:t>характеризует слоговую,</a:t>
            </a:r>
            <a:r>
              <a:rPr sz="2400" b="0" dirty="0">
                <a:latin typeface="Times New Roman"/>
                <a:cs typeface="Times New Roman"/>
              </a:rPr>
              <a:t> </a:t>
            </a:r>
            <a:r>
              <a:rPr sz="2400" b="0" spc="-35" dirty="0">
                <a:latin typeface="Times New Roman"/>
                <a:cs typeface="Times New Roman"/>
              </a:rPr>
              <a:t>звуковую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0" spc="-10" dirty="0">
                <a:latin typeface="Times New Roman"/>
                <a:cs typeface="Times New Roman"/>
              </a:rPr>
              <a:t>структуру слова </a:t>
            </a:r>
            <a:r>
              <a:rPr sz="2400" b="0" dirty="0">
                <a:latin typeface="Times New Roman"/>
                <a:cs typeface="Times New Roman"/>
              </a:rPr>
              <a:t>и </a:t>
            </a:r>
            <a:r>
              <a:rPr sz="2400" b="0" spc="-5" dirty="0">
                <a:latin typeface="Times New Roman"/>
                <a:cs typeface="Times New Roman"/>
              </a:rPr>
              <a:t>анализирует </a:t>
            </a:r>
            <a:r>
              <a:rPr sz="2400" b="0" spc="-20" dirty="0">
                <a:latin typeface="Times New Roman"/>
                <a:cs typeface="Times New Roman"/>
              </a:rPr>
              <a:t>его </a:t>
            </a:r>
            <a:r>
              <a:rPr sz="2400" b="0" spc="5" dirty="0">
                <a:latin typeface="Times New Roman"/>
                <a:cs typeface="Times New Roman"/>
              </a:rPr>
              <a:t>графический</a:t>
            </a:r>
            <a:r>
              <a:rPr sz="2400" b="0" spc="-10" dirty="0">
                <a:latin typeface="Times New Roman"/>
                <a:cs typeface="Times New Roman"/>
              </a:rPr>
              <a:t> </a:t>
            </a:r>
            <a:r>
              <a:rPr sz="2400" b="0" spc="10" dirty="0">
                <a:latin typeface="Times New Roman"/>
                <a:cs typeface="Times New Roman"/>
              </a:rPr>
              <a:t>состав.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591" y="1795272"/>
            <a:ext cx="7981188" cy="4594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695" y="643127"/>
            <a:ext cx="7912608" cy="5643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491" y="908303"/>
            <a:ext cx="8142732" cy="5664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7508" y="812291"/>
            <a:ext cx="6175247" cy="5512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00376" y="309498"/>
            <a:ext cx="3622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Деление </a:t>
            </a:r>
            <a:r>
              <a:rPr sz="2800" spc="-20" dirty="0"/>
              <a:t>слов </a:t>
            </a:r>
            <a:r>
              <a:rPr sz="2800" spc="-5" dirty="0"/>
              <a:t>на</a:t>
            </a:r>
            <a:r>
              <a:rPr sz="2800" spc="-20" dirty="0"/>
              <a:t> </a:t>
            </a:r>
            <a:r>
              <a:rPr sz="2800" spc="-5" dirty="0"/>
              <a:t>слоги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3603" y="733044"/>
            <a:ext cx="6553200" cy="58719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22677" y="284429"/>
            <a:ext cx="5349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Соотнеси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картинку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со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схемой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слова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8211" y="1272539"/>
            <a:ext cx="5570220" cy="5344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959" y="464311"/>
            <a:ext cx="7178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6730" marR="5080" indent="-303466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Предложение </a:t>
            </a:r>
            <a:r>
              <a:rPr sz="2400" b="1" dirty="0">
                <a:latin typeface="Times New Roman"/>
                <a:cs typeface="Times New Roman"/>
              </a:rPr>
              <a:t>– </a:t>
            </a:r>
            <a:r>
              <a:rPr sz="2400" b="1" spc="-20" dirty="0">
                <a:latin typeface="Times New Roman"/>
                <a:cs typeface="Times New Roman"/>
              </a:rPr>
              <a:t>это </a:t>
            </a:r>
            <a:r>
              <a:rPr sz="2400" b="1" spc="-15" dirty="0">
                <a:latin typeface="Times New Roman"/>
                <a:cs typeface="Times New Roman"/>
              </a:rPr>
              <a:t>слова </a:t>
            </a:r>
            <a:r>
              <a:rPr sz="2400" b="1" spc="-10" dirty="0">
                <a:latin typeface="Times New Roman"/>
                <a:cs typeface="Times New Roman"/>
              </a:rPr>
              <a:t>связанные </a:t>
            </a:r>
            <a:r>
              <a:rPr sz="2400" b="1" spc="-5" dirty="0">
                <a:latin typeface="Times New Roman"/>
                <a:cs typeface="Times New Roman"/>
              </a:rPr>
              <a:t>между </a:t>
            </a:r>
            <a:r>
              <a:rPr sz="2400" b="1" spc="-10" dirty="0">
                <a:latin typeface="Times New Roman"/>
                <a:cs typeface="Times New Roman"/>
              </a:rPr>
              <a:t>собой </a:t>
            </a:r>
            <a:r>
              <a:rPr sz="2400" b="1" spc="-5" dirty="0">
                <a:latin typeface="Times New Roman"/>
                <a:cs typeface="Times New Roman"/>
              </a:rPr>
              <a:t>по  </a:t>
            </a:r>
            <a:r>
              <a:rPr sz="2400" b="1" spc="-35" dirty="0">
                <a:latin typeface="Times New Roman"/>
                <a:cs typeface="Times New Roman"/>
              </a:rPr>
              <a:t>смыслу.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6334" y="2511043"/>
            <a:ext cx="22104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5" dirty="0">
                <a:latin typeface="Constantia"/>
                <a:cs typeface="Constantia"/>
              </a:rPr>
              <a:t>Схемы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b="0" spc="-5" dirty="0">
                <a:latin typeface="Constantia"/>
                <a:cs typeface="Constantia"/>
              </a:rPr>
              <a:t>п</a:t>
            </a:r>
            <a:r>
              <a:rPr sz="2800" b="0" spc="-15" dirty="0">
                <a:latin typeface="Constantia"/>
                <a:cs typeface="Constantia"/>
              </a:rPr>
              <a:t>р</a:t>
            </a:r>
            <a:r>
              <a:rPr sz="2800" b="0" spc="-5" dirty="0">
                <a:latin typeface="Constantia"/>
                <a:cs typeface="Constantia"/>
              </a:rPr>
              <a:t>едл</a:t>
            </a:r>
            <a:r>
              <a:rPr sz="2800" b="0" spc="-65" dirty="0">
                <a:latin typeface="Constantia"/>
                <a:cs typeface="Constantia"/>
              </a:rPr>
              <a:t>ож</a:t>
            </a:r>
            <a:r>
              <a:rPr sz="2800" b="0" spc="-5" dirty="0">
                <a:latin typeface="Constantia"/>
                <a:cs typeface="Constantia"/>
              </a:rPr>
              <a:t>ения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1022603"/>
            <a:ext cx="6611111" cy="5305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288" y="560959"/>
            <a:ext cx="7615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Составьте </a:t>
            </a:r>
            <a:r>
              <a:rPr sz="2400" spc="-20" dirty="0"/>
              <a:t>схему </a:t>
            </a:r>
            <a:r>
              <a:rPr sz="2400" spc="-15" dirty="0"/>
              <a:t>предложения </a:t>
            </a:r>
            <a:r>
              <a:rPr sz="2400" spc="-5" dirty="0"/>
              <a:t>по </a:t>
            </a:r>
            <a:r>
              <a:rPr sz="2400" dirty="0"/>
              <a:t>опорным</a:t>
            </a:r>
            <a:r>
              <a:rPr sz="2400" spc="110" dirty="0"/>
              <a:t> </a:t>
            </a:r>
            <a:r>
              <a:rPr sz="2400" spc="-15" dirty="0"/>
              <a:t>картинкам.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60039" y="735024"/>
            <a:ext cx="2639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Игры с</a:t>
            </a:r>
            <a:r>
              <a:rPr sz="2800" spc="-35" dirty="0"/>
              <a:t> </a:t>
            </a:r>
            <a:r>
              <a:rPr sz="2800" spc="-20" dirty="0"/>
              <a:t>буквами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99872" y="1714500"/>
            <a:ext cx="2915412" cy="2913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6884" y="1714500"/>
            <a:ext cx="3095243" cy="29291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8916" y="5162550"/>
            <a:ext cx="333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tantia"/>
                <a:cs typeface="Constantia"/>
              </a:rPr>
              <a:t>«Какая </a:t>
            </a:r>
            <a:r>
              <a:rPr sz="1800" spc="-10" dirty="0">
                <a:latin typeface="Constantia"/>
                <a:cs typeface="Constantia"/>
              </a:rPr>
              <a:t>буква </a:t>
            </a:r>
            <a:r>
              <a:rPr sz="1800" spc="-40" dirty="0">
                <a:latin typeface="Constantia"/>
                <a:cs typeface="Constantia"/>
              </a:rPr>
              <a:t>выглянула </a:t>
            </a:r>
            <a:r>
              <a:rPr sz="1800" dirty="0">
                <a:latin typeface="Constantia"/>
                <a:cs typeface="Constantia"/>
              </a:rPr>
              <a:t>в</a:t>
            </a:r>
            <a:r>
              <a:rPr sz="1800" spc="-2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окно»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5750" y="5233796"/>
            <a:ext cx="2372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onstantia"/>
                <a:cs typeface="Constantia"/>
              </a:rPr>
              <a:t>«Буквы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перепутались»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928115"/>
            <a:ext cx="2499360" cy="2144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0" y="3643884"/>
            <a:ext cx="3572255" cy="2787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8744" y="856488"/>
            <a:ext cx="4192524" cy="2627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3253" y="3947541"/>
            <a:ext cx="2406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tantia"/>
                <a:cs typeface="Constantia"/>
              </a:rPr>
              <a:t>«Зашумлённые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буквы»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288" y="3233165"/>
            <a:ext cx="2380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«Буквы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перевёртыши»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5180" marR="5080" indent="-7931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Рекомендации </a:t>
            </a:r>
            <a:r>
              <a:rPr spc="-5" dirty="0"/>
              <a:t>по </a:t>
            </a:r>
            <a:r>
              <a:rPr spc="-10" dirty="0"/>
              <a:t>обучению  грамоте</a:t>
            </a:r>
            <a:r>
              <a:rPr spc="-15" dirty="0"/>
              <a:t> </a:t>
            </a:r>
            <a:r>
              <a:rPr spc="-5" dirty="0"/>
              <a:t>детей.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242771"/>
            <a:ext cx="7948930" cy="49650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6385" marR="85090" indent="-224154">
              <a:lnSpc>
                <a:spcPct val="80000"/>
              </a:lnSpc>
              <a:spcBef>
                <a:spcPts val="585"/>
              </a:spcBef>
              <a:buFont typeface="Times New Roman"/>
              <a:buAutoNum type="arabicPeriod"/>
              <a:tabLst>
                <a:tab pos="317500" algn="l"/>
              </a:tabLst>
            </a:pPr>
            <a:r>
              <a:rPr dirty="0"/>
              <a:t>	</a:t>
            </a:r>
            <a:r>
              <a:rPr sz="2000" spc="-5" dirty="0">
                <a:latin typeface="Times New Roman"/>
                <a:cs typeface="Times New Roman"/>
              </a:rPr>
              <a:t>Путь </a:t>
            </a:r>
            <a:r>
              <a:rPr sz="2000" spc="-15" dirty="0">
                <a:latin typeface="Times New Roman"/>
                <a:cs typeface="Times New Roman"/>
              </a:rPr>
              <a:t>дошкольника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5" dirty="0">
                <a:latin typeface="Times New Roman"/>
                <a:cs typeface="Times New Roman"/>
              </a:rPr>
              <a:t>грамоте лежит </a:t>
            </a:r>
            <a:r>
              <a:rPr sz="2000" spc="5" dirty="0">
                <a:latin typeface="Times New Roman"/>
                <a:cs typeface="Times New Roman"/>
              </a:rPr>
              <a:t>через </a:t>
            </a:r>
            <a:r>
              <a:rPr sz="2000" spc="-5" dirty="0">
                <a:latin typeface="Times New Roman"/>
                <a:cs typeface="Times New Roman"/>
              </a:rPr>
              <a:t>игры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5" dirty="0">
                <a:latin typeface="Times New Roman"/>
                <a:cs typeface="Times New Roman"/>
              </a:rPr>
              <a:t>звуки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5" dirty="0">
                <a:latin typeface="Times New Roman"/>
                <a:cs typeface="Times New Roman"/>
              </a:rPr>
              <a:t>буквы. </a:t>
            </a:r>
            <a:r>
              <a:rPr sz="2000" spc="-5" dirty="0">
                <a:latin typeface="Times New Roman"/>
                <a:cs typeface="Times New Roman"/>
              </a:rPr>
              <a:t>Ведь  </a:t>
            </a:r>
            <a:r>
              <a:rPr sz="2000" dirty="0">
                <a:latin typeface="Times New Roman"/>
                <a:cs typeface="Times New Roman"/>
              </a:rPr>
              <a:t>письмо </a:t>
            </a:r>
            <a:r>
              <a:rPr sz="2000" spc="-10" dirty="0">
                <a:latin typeface="Times New Roman"/>
                <a:cs typeface="Times New Roman"/>
              </a:rPr>
              <a:t>это перевод </a:t>
            </a:r>
            <a:r>
              <a:rPr sz="2000" spc="-30" dirty="0">
                <a:latin typeface="Times New Roman"/>
                <a:cs typeface="Times New Roman"/>
              </a:rPr>
              <a:t>звуков </a:t>
            </a:r>
            <a:r>
              <a:rPr sz="2000" spc="-10" dirty="0">
                <a:latin typeface="Times New Roman"/>
                <a:cs typeface="Times New Roman"/>
              </a:rPr>
              <a:t>речи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5" dirty="0">
                <a:latin typeface="Times New Roman"/>
                <a:cs typeface="Times New Roman"/>
              </a:rPr>
              <a:t>буквы, </a:t>
            </a:r>
            <a:r>
              <a:rPr sz="2000" dirty="0">
                <a:latin typeface="Times New Roman"/>
                <a:cs typeface="Times New Roman"/>
              </a:rPr>
              <a:t>а чтение </a:t>
            </a:r>
            <a:r>
              <a:rPr sz="2000" spc="-10" dirty="0">
                <a:latin typeface="Times New Roman"/>
                <a:cs typeface="Times New Roman"/>
              </a:rPr>
              <a:t>это перевод </a:t>
            </a:r>
            <a:r>
              <a:rPr sz="2000" spc="-20" dirty="0">
                <a:latin typeface="Times New Roman"/>
                <a:cs typeface="Times New Roman"/>
              </a:rPr>
              <a:t>букв </a:t>
            </a:r>
            <a:r>
              <a:rPr sz="2000" dirty="0">
                <a:latin typeface="Times New Roman"/>
                <a:cs typeface="Times New Roman"/>
              </a:rPr>
              <a:t>в  </a:t>
            </a:r>
            <a:r>
              <a:rPr sz="2000" spc="-10" dirty="0">
                <a:latin typeface="Times New Roman"/>
                <a:cs typeface="Times New Roman"/>
              </a:rPr>
              <a:t>звучащую речь.</a:t>
            </a:r>
            <a:endParaRPr sz="2000">
              <a:latin typeface="Times New Roman"/>
              <a:cs typeface="Times New Roman"/>
            </a:endParaRPr>
          </a:p>
          <a:p>
            <a:pPr marL="267335" marR="5080" indent="-267335">
              <a:lnSpc>
                <a:spcPts val="1920"/>
              </a:lnSpc>
              <a:spcBef>
                <a:spcPts val="465"/>
              </a:spcBef>
              <a:buAutoNum type="arabicPeriod"/>
              <a:tabLst>
                <a:tab pos="267335" algn="l"/>
              </a:tabLst>
            </a:pPr>
            <a:r>
              <a:rPr sz="2000" spc="-20" dirty="0">
                <a:latin typeface="Times New Roman"/>
                <a:cs typeface="Times New Roman"/>
              </a:rPr>
              <a:t>Знакомству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работе </a:t>
            </a:r>
            <a:r>
              <a:rPr sz="2000" spc="-10" dirty="0">
                <a:latin typeface="Times New Roman"/>
                <a:cs typeface="Times New Roman"/>
              </a:rPr>
              <a:t>ребенка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5" dirty="0">
                <a:latin typeface="Times New Roman"/>
                <a:cs typeface="Times New Roman"/>
              </a:rPr>
              <a:t>буквами </a:t>
            </a:r>
            <a:r>
              <a:rPr sz="2000" spc="-10" dirty="0">
                <a:latin typeface="Times New Roman"/>
                <a:cs typeface="Times New Roman"/>
              </a:rPr>
              <a:t>предшествует </a:t>
            </a:r>
            <a:r>
              <a:rPr sz="2000" spc="-25" dirty="0">
                <a:latin typeface="Times New Roman"/>
                <a:cs typeface="Times New Roman"/>
              </a:rPr>
              <a:t>звуковой </a:t>
            </a:r>
            <a:r>
              <a:rPr sz="2000" spc="-15" dirty="0">
                <a:latin typeface="Times New Roman"/>
                <a:cs typeface="Times New Roman"/>
              </a:rPr>
              <a:t>период  </a:t>
            </a:r>
            <a:r>
              <a:rPr sz="2000" spc="-10" dirty="0">
                <a:latin typeface="Times New Roman"/>
                <a:cs typeface="Times New Roman"/>
              </a:rPr>
              <a:t>обучения.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ts val="2160"/>
              </a:lnSpc>
              <a:spcBef>
                <a:spcPts val="15"/>
              </a:spcBef>
              <a:buAutoNum type="arabicPeriod"/>
              <a:tabLst>
                <a:tab pos="267335" algn="l"/>
              </a:tabLst>
            </a:pPr>
            <a:r>
              <a:rPr sz="2000" spc="-5" dirty="0">
                <a:latin typeface="Times New Roman"/>
                <a:cs typeface="Times New Roman"/>
              </a:rPr>
              <a:t>Играя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20" dirty="0">
                <a:latin typeface="Times New Roman"/>
                <a:cs typeface="Times New Roman"/>
              </a:rPr>
              <a:t>ребенком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5" dirty="0">
                <a:latin typeface="Times New Roman"/>
                <a:cs typeface="Times New Roman"/>
              </a:rPr>
              <a:t>звуки, </a:t>
            </a:r>
            <a:r>
              <a:rPr sz="2000" dirty="0">
                <a:latin typeface="Times New Roman"/>
                <a:cs typeface="Times New Roman"/>
              </a:rPr>
              <a:t>полагайтесь, </a:t>
            </a:r>
            <a:r>
              <a:rPr sz="2000" spc="-5" dirty="0">
                <a:latin typeface="Times New Roman"/>
                <a:cs typeface="Times New Roman"/>
              </a:rPr>
              <a:t>прежде </a:t>
            </a:r>
            <a:r>
              <a:rPr sz="2000" spc="-10" dirty="0">
                <a:latin typeface="Times New Roman"/>
                <a:cs typeface="Times New Roman"/>
              </a:rPr>
              <a:t>всего,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собственный</a:t>
            </a:r>
            <a:endParaRPr sz="2000">
              <a:latin typeface="Times New Roman"/>
              <a:cs typeface="Times New Roman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слух.</a:t>
            </a:r>
            <a:endParaRPr sz="2000">
              <a:latin typeface="Times New Roman"/>
              <a:cs typeface="Times New Roman"/>
            </a:endParaRPr>
          </a:p>
          <a:p>
            <a:pPr marL="267335" marR="318135" indent="-267335">
              <a:lnSpc>
                <a:spcPts val="1920"/>
              </a:lnSpc>
              <a:spcBef>
                <a:spcPts val="465"/>
              </a:spcBef>
              <a:buAutoNum type="arabicPeriod" startAt="4"/>
              <a:tabLst>
                <a:tab pos="26733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-10" dirty="0">
                <a:latin typeface="Times New Roman"/>
                <a:cs typeface="Times New Roman"/>
              </a:rPr>
              <a:t>протяжении всего периода обучения следует </a:t>
            </a:r>
            <a:r>
              <a:rPr sz="2000" spc="-15" dirty="0">
                <a:latin typeface="Times New Roman"/>
                <a:cs typeface="Times New Roman"/>
              </a:rPr>
              <a:t>называть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20" dirty="0">
                <a:latin typeface="Times New Roman"/>
                <a:cs typeface="Times New Roman"/>
              </a:rPr>
              <a:t>звуки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-5" dirty="0">
                <a:latin typeface="Times New Roman"/>
                <a:cs typeface="Times New Roman"/>
              </a:rPr>
              <a:t>соответствующие им </a:t>
            </a:r>
            <a:r>
              <a:rPr sz="2000" spc="-15" dirty="0">
                <a:latin typeface="Times New Roman"/>
                <a:cs typeface="Times New Roman"/>
              </a:rPr>
              <a:t>буквы </a:t>
            </a:r>
            <a:r>
              <a:rPr sz="2000" spc="-20" dirty="0">
                <a:latin typeface="Times New Roman"/>
                <a:cs typeface="Times New Roman"/>
              </a:rPr>
              <a:t>одинаково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40" dirty="0">
                <a:latin typeface="Times New Roman"/>
                <a:cs typeface="Times New Roman"/>
              </a:rPr>
              <a:t>т.е. </a:t>
            </a:r>
            <a:r>
              <a:rPr sz="2000" spc="5" dirty="0">
                <a:latin typeface="Times New Roman"/>
                <a:cs typeface="Times New Roman"/>
              </a:rPr>
              <a:t>так, </a:t>
            </a:r>
            <a:r>
              <a:rPr sz="2000" spc="-15" dirty="0">
                <a:latin typeface="Times New Roman"/>
                <a:cs typeface="Times New Roman"/>
              </a:rPr>
              <a:t>как звучит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звук.</a:t>
            </a:r>
            <a:endParaRPr sz="2000">
              <a:latin typeface="Times New Roman"/>
              <a:cs typeface="Times New Roman"/>
            </a:endParaRPr>
          </a:p>
          <a:p>
            <a:pPr marL="267335" marR="426720" indent="-267335">
              <a:lnSpc>
                <a:spcPct val="80000"/>
              </a:lnSpc>
              <a:spcBef>
                <a:spcPts val="500"/>
              </a:spcBef>
              <a:buAutoNum type="arabicPeriod" startAt="4"/>
              <a:tabLst>
                <a:tab pos="26733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Не смешивайте понятие </a:t>
            </a:r>
            <a:r>
              <a:rPr sz="2000" spc="-20" dirty="0">
                <a:latin typeface="Times New Roman"/>
                <a:cs typeface="Times New Roman"/>
              </a:rPr>
              <a:t>звук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20" dirty="0">
                <a:latin typeface="Times New Roman"/>
                <a:cs typeface="Times New Roman"/>
              </a:rPr>
              <a:t>буква. </a:t>
            </a:r>
            <a:r>
              <a:rPr sz="2000" spc="-5" dirty="0">
                <a:latin typeface="Times New Roman"/>
                <a:cs typeface="Times New Roman"/>
              </a:rPr>
              <a:t>Помните: </a:t>
            </a:r>
            <a:r>
              <a:rPr sz="2000" spc="-20" dirty="0">
                <a:latin typeface="Times New Roman"/>
                <a:cs typeface="Times New Roman"/>
              </a:rPr>
              <a:t>звук </a:t>
            </a:r>
            <a:r>
              <a:rPr sz="2000" dirty="0">
                <a:latin typeface="Times New Roman"/>
                <a:cs typeface="Times New Roman"/>
              </a:rPr>
              <a:t>мы </a:t>
            </a:r>
            <a:r>
              <a:rPr sz="2000" spc="-5" dirty="0">
                <a:latin typeface="Times New Roman"/>
                <a:cs typeface="Times New Roman"/>
              </a:rPr>
              <a:t>слышим </a:t>
            </a:r>
            <a:r>
              <a:rPr sz="2000" dirty="0">
                <a:latin typeface="Times New Roman"/>
                <a:cs typeface="Times New Roman"/>
              </a:rPr>
              <a:t>и  произносим, а </a:t>
            </a:r>
            <a:r>
              <a:rPr sz="2000" spc="-30" dirty="0">
                <a:latin typeface="Times New Roman"/>
                <a:cs typeface="Times New Roman"/>
              </a:rPr>
              <a:t>букву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видим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5" dirty="0">
                <a:latin typeface="Times New Roman"/>
                <a:cs typeface="Times New Roman"/>
              </a:rPr>
              <a:t>можем </a:t>
            </a:r>
            <a:r>
              <a:rPr sz="2000" dirty="0">
                <a:latin typeface="Times New Roman"/>
                <a:cs typeface="Times New Roman"/>
              </a:rPr>
              <a:t>ее</a:t>
            </a:r>
            <a:r>
              <a:rPr sz="2000" spc="-5" dirty="0">
                <a:latin typeface="Times New Roman"/>
                <a:cs typeface="Times New Roman"/>
              </a:rPr>
              <a:t> писать.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 startAt="4"/>
              <a:tabLst>
                <a:tab pos="267335" algn="l"/>
              </a:tabLst>
            </a:pPr>
            <a:r>
              <a:rPr sz="2000" spc="-20" dirty="0">
                <a:latin typeface="Times New Roman"/>
                <a:cs typeface="Times New Roman"/>
              </a:rPr>
              <a:t>Знакомя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5" dirty="0">
                <a:latin typeface="Times New Roman"/>
                <a:cs typeface="Times New Roman"/>
              </a:rPr>
              <a:t>буквами, </a:t>
            </a:r>
            <a:r>
              <a:rPr sz="2000" spc="-5" dirty="0">
                <a:latin typeface="Times New Roman"/>
                <a:cs typeface="Times New Roman"/>
              </a:rPr>
              <a:t>давайте </a:t>
            </a:r>
            <a:r>
              <a:rPr sz="2000" spc="-25" dirty="0">
                <a:latin typeface="Times New Roman"/>
                <a:cs typeface="Times New Roman"/>
              </a:rPr>
              <a:t>только </a:t>
            </a:r>
            <a:r>
              <a:rPr sz="2000" spc="-15" dirty="0">
                <a:latin typeface="Times New Roman"/>
                <a:cs typeface="Times New Roman"/>
              </a:rPr>
              <a:t>печатные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образцы.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ts val="2160"/>
              </a:lnSpc>
              <a:buAutoNum type="arabicPeriod" startAt="4"/>
              <a:tabLst>
                <a:tab pos="267335" algn="l"/>
              </a:tabLst>
            </a:pPr>
            <a:r>
              <a:rPr sz="2000" u="sng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Максимальная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продолжительность </a:t>
            </a:r>
            <a:r>
              <a:rPr sz="2000" dirty="0">
                <a:latin typeface="Times New Roman"/>
                <a:cs typeface="Times New Roman"/>
              </a:rPr>
              <a:t>занятий </a:t>
            </a:r>
            <a:r>
              <a:rPr sz="2000" spc="-5" dirty="0">
                <a:latin typeface="Times New Roman"/>
                <a:cs typeface="Times New Roman"/>
              </a:rPr>
              <a:t>для </a:t>
            </a:r>
            <a:r>
              <a:rPr sz="2000" dirty="0">
                <a:latin typeface="Times New Roman"/>
                <a:cs typeface="Times New Roman"/>
              </a:rPr>
              <a:t>6-7летних детей</a:t>
            </a:r>
            <a:endParaRPr sz="2000">
              <a:latin typeface="Times New Roman"/>
              <a:cs typeface="Times New Roman"/>
            </a:endParaRPr>
          </a:p>
          <a:p>
            <a:pPr marL="286385">
              <a:lnSpc>
                <a:spcPts val="2160"/>
              </a:lnSpc>
            </a:pPr>
            <a:r>
              <a:rPr sz="2000" dirty="0">
                <a:latin typeface="Times New Roman"/>
                <a:cs typeface="Times New Roman"/>
              </a:rPr>
              <a:t>составляет 30-35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минут.</a:t>
            </a:r>
            <a:endParaRPr sz="2000">
              <a:latin typeface="Times New Roman"/>
              <a:cs typeface="Times New Roman"/>
            </a:endParaRPr>
          </a:p>
          <a:p>
            <a:pPr marL="267335" marR="243840" indent="-267335">
              <a:lnSpc>
                <a:spcPts val="1920"/>
              </a:lnSpc>
              <a:spcBef>
                <a:spcPts val="459"/>
              </a:spcBef>
              <a:buAutoNum type="arabicPeriod" startAt="8"/>
              <a:tabLst>
                <a:tab pos="267335" algn="l"/>
              </a:tabLst>
            </a:pPr>
            <a:r>
              <a:rPr sz="2000" spc="-45" dirty="0">
                <a:latin typeface="Times New Roman"/>
                <a:cs typeface="Times New Roman"/>
              </a:rPr>
              <a:t>Будьте </a:t>
            </a:r>
            <a:r>
              <a:rPr sz="2000" spc="-5" dirty="0">
                <a:latin typeface="Times New Roman"/>
                <a:cs typeface="Times New Roman"/>
              </a:rPr>
              <a:t>щедрыми на </a:t>
            </a:r>
            <a:r>
              <a:rPr sz="2000" spc="-35" dirty="0">
                <a:latin typeface="Times New Roman"/>
                <a:cs typeface="Times New Roman"/>
              </a:rPr>
              <a:t>похвалу, </a:t>
            </a:r>
            <a:r>
              <a:rPr sz="2000" spc="-10" dirty="0">
                <a:latin typeface="Times New Roman"/>
                <a:cs typeface="Times New Roman"/>
              </a:rPr>
              <a:t>отмечайте даже </a:t>
            </a:r>
            <a:r>
              <a:rPr sz="2000" spc="-15" dirty="0">
                <a:latin typeface="Times New Roman"/>
                <a:cs typeface="Times New Roman"/>
              </a:rPr>
              <a:t>мельчайшие </a:t>
            </a:r>
            <a:r>
              <a:rPr sz="2000" spc="-5" dirty="0">
                <a:latin typeface="Times New Roman"/>
                <a:cs typeface="Times New Roman"/>
              </a:rPr>
              <a:t>изменения  </a:t>
            </a:r>
            <a:r>
              <a:rPr sz="2000" spc="-10" dirty="0">
                <a:latin typeface="Times New Roman"/>
                <a:cs typeface="Times New Roman"/>
              </a:rPr>
              <a:t>ребенка, </a:t>
            </a:r>
            <a:r>
              <a:rPr sz="2000" spc="-5" dirty="0">
                <a:latin typeface="Times New Roman"/>
                <a:cs typeface="Times New Roman"/>
              </a:rPr>
              <a:t>выражайте свою </a:t>
            </a:r>
            <a:r>
              <a:rPr sz="2000" spc="5" dirty="0">
                <a:latin typeface="Times New Roman"/>
                <a:cs typeface="Times New Roman"/>
              </a:rPr>
              <a:t>радость </a:t>
            </a:r>
            <a:r>
              <a:rPr sz="2000" dirty="0">
                <a:latin typeface="Times New Roman"/>
                <a:cs typeface="Times New Roman"/>
              </a:rPr>
              <a:t>и уверенность в </a:t>
            </a:r>
            <a:r>
              <a:rPr sz="2000" spc="-15" dirty="0">
                <a:latin typeface="Times New Roman"/>
                <a:cs typeface="Times New Roman"/>
              </a:rPr>
              <a:t>его </a:t>
            </a:r>
            <a:r>
              <a:rPr sz="2000" dirty="0">
                <a:latin typeface="Times New Roman"/>
                <a:cs typeface="Times New Roman"/>
              </a:rPr>
              <a:t>дальнейших  </a:t>
            </a:r>
            <a:r>
              <a:rPr sz="2000" spc="-10" dirty="0">
                <a:latin typeface="Times New Roman"/>
                <a:cs typeface="Times New Roman"/>
              </a:rPr>
              <a:t>успехах.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20"/>
              </a:spcBef>
              <a:buAutoNum type="arabicPeriod" startAt="8"/>
              <a:tabLst>
                <a:tab pos="267335" algn="l"/>
              </a:tabLst>
            </a:pPr>
            <a:r>
              <a:rPr sz="2000" spc="-10" dirty="0">
                <a:latin typeface="Times New Roman"/>
                <a:cs typeface="Times New Roman"/>
              </a:rPr>
              <a:t>Разумная </a:t>
            </a:r>
            <a:r>
              <a:rPr sz="2000" dirty="0">
                <a:latin typeface="Times New Roman"/>
                <a:cs typeface="Times New Roman"/>
              </a:rPr>
              <a:t>требовательность взрослого </a:t>
            </a:r>
            <a:r>
              <a:rPr sz="2000" spc="-40" dirty="0">
                <a:latin typeface="Times New Roman"/>
                <a:cs typeface="Times New Roman"/>
              </a:rPr>
              <a:t>будет </a:t>
            </a:r>
            <a:r>
              <a:rPr sz="2000" spc="-25" dirty="0">
                <a:latin typeface="Times New Roman"/>
                <a:cs typeface="Times New Roman"/>
              </a:rPr>
              <a:t>только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-15" dirty="0">
                <a:latin typeface="Times New Roman"/>
                <a:cs typeface="Times New Roman"/>
              </a:rPr>
              <a:t>пользу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ребенку.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827" y="654812"/>
            <a:ext cx="7740650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5"/>
              </a:spcBef>
            </a:pPr>
            <a:r>
              <a:rPr sz="2600" spc="-40" dirty="0">
                <a:latin typeface="Constantia"/>
                <a:cs typeface="Constantia"/>
              </a:rPr>
              <a:t>Грамота </a:t>
            </a:r>
            <a:r>
              <a:rPr sz="2600" b="0" dirty="0">
                <a:latin typeface="Constantia"/>
                <a:cs typeface="Constantia"/>
              </a:rPr>
              <a:t>– </a:t>
            </a:r>
            <a:r>
              <a:rPr sz="2600" b="0" spc="-10" dirty="0">
                <a:latin typeface="Constantia"/>
                <a:cs typeface="Constantia"/>
              </a:rPr>
              <a:t>это </a:t>
            </a:r>
            <a:r>
              <a:rPr sz="2600" b="0" spc="-15" dirty="0">
                <a:latin typeface="Constantia"/>
                <a:cs typeface="Constantia"/>
              </a:rPr>
              <a:t>овладение </a:t>
            </a:r>
            <a:r>
              <a:rPr sz="2600" b="0" spc="-5" dirty="0">
                <a:latin typeface="Constantia"/>
                <a:cs typeface="Constantia"/>
              </a:rPr>
              <a:t>умением </a:t>
            </a:r>
            <a:r>
              <a:rPr sz="2600" b="0" spc="-20" dirty="0">
                <a:latin typeface="Constantia"/>
                <a:cs typeface="Constantia"/>
              </a:rPr>
              <a:t>читать </a:t>
            </a:r>
            <a:r>
              <a:rPr sz="2600" b="0" dirty="0">
                <a:latin typeface="Constantia"/>
                <a:cs typeface="Constantia"/>
              </a:rPr>
              <a:t>и </a:t>
            </a:r>
            <a:r>
              <a:rPr sz="2600" b="0" spc="-10" dirty="0">
                <a:latin typeface="Constantia"/>
                <a:cs typeface="Constantia"/>
              </a:rPr>
              <a:t>писать  </a:t>
            </a:r>
            <a:r>
              <a:rPr sz="2600" b="0" spc="-15" dirty="0">
                <a:latin typeface="Constantia"/>
                <a:cs typeface="Constantia"/>
              </a:rPr>
              <a:t>тексты. </a:t>
            </a:r>
            <a:r>
              <a:rPr sz="2600" b="0" spc="-25" dirty="0">
                <a:latin typeface="Constantia"/>
                <a:cs typeface="Constantia"/>
              </a:rPr>
              <a:t>Излагать </a:t>
            </a:r>
            <a:r>
              <a:rPr sz="2600" b="0" spc="-5" dirty="0">
                <a:latin typeface="Constantia"/>
                <a:cs typeface="Constantia"/>
              </a:rPr>
              <a:t>свои мысли </a:t>
            </a:r>
            <a:r>
              <a:rPr sz="2600" b="0" dirty="0">
                <a:latin typeface="Constantia"/>
                <a:cs typeface="Constantia"/>
              </a:rPr>
              <a:t>в письменной</a:t>
            </a:r>
            <a:r>
              <a:rPr sz="2600" b="0" spc="-450" dirty="0">
                <a:latin typeface="Constantia"/>
                <a:cs typeface="Constantia"/>
              </a:rPr>
              <a:t> </a:t>
            </a:r>
            <a:r>
              <a:rPr sz="2600" b="0" dirty="0">
                <a:latin typeface="Constantia"/>
                <a:cs typeface="Constantia"/>
              </a:rPr>
              <a:t>форме,  </a:t>
            </a:r>
            <a:r>
              <a:rPr sz="2600" b="0" spc="-10" dirty="0">
                <a:latin typeface="Constantia"/>
                <a:cs typeface="Constantia"/>
              </a:rPr>
              <a:t>понимать</a:t>
            </a:r>
            <a:r>
              <a:rPr sz="2600" b="0" spc="-120" dirty="0">
                <a:latin typeface="Constantia"/>
                <a:cs typeface="Constantia"/>
              </a:rPr>
              <a:t> </a:t>
            </a:r>
            <a:r>
              <a:rPr sz="2600" b="0" dirty="0">
                <a:latin typeface="Constantia"/>
                <a:cs typeface="Constantia"/>
              </a:rPr>
              <a:t>при</a:t>
            </a:r>
            <a:r>
              <a:rPr sz="2600" b="0" spc="-155" dirty="0">
                <a:latin typeface="Constantia"/>
                <a:cs typeface="Constantia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чтении</a:t>
            </a:r>
            <a:r>
              <a:rPr sz="2600" b="0" spc="-95" dirty="0">
                <a:latin typeface="Constantia"/>
                <a:cs typeface="Constantia"/>
              </a:rPr>
              <a:t> </a:t>
            </a:r>
            <a:r>
              <a:rPr sz="2600" b="0" dirty="0">
                <a:latin typeface="Constantia"/>
                <a:cs typeface="Constantia"/>
              </a:rPr>
              <a:t>не</a:t>
            </a:r>
            <a:r>
              <a:rPr sz="2600" b="0" spc="-125" dirty="0">
                <a:latin typeface="Constantia"/>
                <a:cs typeface="Constantia"/>
              </a:rPr>
              <a:t> </a:t>
            </a:r>
            <a:r>
              <a:rPr sz="2600" b="0" spc="-40" dirty="0">
                <a:latin typeface="Constantia"/>
                <a:cs typeface="Constantia"/>
              </a:rPr>
              <a:t>только</a:t>
            </a:r>
            <a:r>
              <a:rPr sz="2600" b="0" spc="-120" dirty="0">
                <a:latin typeface="Constantia"/>
                <a:cs typeface="Constantia"/>
              </a:rPr>
              <a:t> </a:t>
            </a:r>
            <a:r>
              <a:rPr sz="2600" b="0" spc="-15" dirty="0">
                <a:latin typeface="Constantia"/>
                <a:cs typeface="Constantia"/>
              </a:rPr>
              <a:t>значение</a:t>
            </a:r>
            <a:endParaRPr sz="2600">
              <a:latin typeface="Constantia"/>
              <a:cs typeface="Constantia"/>
            </a:endParaRPr>
          </a:p>
          <a:p>
            <a:pPr marL="40005" marR="12700">
              <a:lnSpc>
                <a:spcPct val="100000"/>
              </a:lnSpc>
            </a:pPr>
            <a:r>
              <a:rPr sz="2600" b="0" spc="-20" dirty="0">
                <a:latin typeface="Constantia"/>
                <a:cs typeface="Constantia"/>
              </a:rPr>
              <a:t>отдельных</a:t>
            </a:r>
            <a:r>
              <a:rPr sz="2600" b="0" spc="-114" dirty="0">
                <a:latin typeface="Constantia"/>
                <a:cs typeface="Constantia"/>
              </a:rPr>
              <a:t> </a:t>
            </a:r>
            <a:r>
              <a:rPr sz="2600" b="0" spc="-10" dirty="0">
                <a:latin typeface="Constantia"/>
                <a:cs typeface="Constantia"/>
              </a:rPr>
              <a:t>слов</a:t>
            </a:r>
            <a:r>
              <a:rPr sz="2600" b="0" spc="-50" dirty="0">
                <a:latin typeface="Constantia"/>
                <a:cs typeface="Constantia"/>
              </a:rPr>
              <a:t> </a:t>
            </a:r>
            <a:r>
              <a:rPr sz="2600" b="0" dirty="0">
                <a:latin typeface="Constantia"/>
                <a:cs typeface="Constantia"/>
              </a:rPr>
              <a:t>и</a:t>
            </a:r>
            <a:r>
              <a:rPr sz="2600" b="0" spc="-80" dirty="0">
                <a:latin typeface="Constantia"/>
                <a:cs typeface="Constantia"/>
              </a:rPr>
              <a:t> </a:t>
            </a:r>
            <a:r>
              <a:rPr sz="2600" b="0" spc="-10" dirty="0">
                <a:latin typeface="Constantia"/>
                <a:cs typeface="Constantia"/>
              </a:rPr>
              <a:t>предложений,</a:t>
            </a:r>
            <a:r>
              <a:rPr sz="2600" b="0" spc="-60" dirty="0">
                <a:latin typeface="Constantia"/>
                <a:cs typeface="Constantia"/>
              </a:rPr>
              <a:t> </a:t>
            </a:r>
            <a:r>
              <a:rPr sz="2600" b="0" spc="-5" dirty="0">
                <a:latin typeface="Constantia"/>
                <a:cs typeface="Constantia"/>
              </a:rPr>
              <a:t>но</a:t>
            </a:r>
            <a:r>
              <a:rPr sz="2600" b="0" spc="-120" dirty="0">
                <a:latin typeface="Constantia"/>
                <a:cs typeface="Constantia"/>
              </a:rPr>
              <a:t> </a:t>
            </a:r>
            <a:r>
              <a:rPr sz="2600" b="0" dirty="0">
                <a:latin typeface="Constantia"/>
                <a:cs typeface="Constantia"/>
              </a:rPr>
              <a:t>и</a:t>
            </a:r>
            <a:r>
              <a:rPr sz="2600" b="0" spc="-105" dirty="0">
                <a:latin typeface="Constantia"/>
                <a:cs typeface="Constantia"/>
              </a:rPr>
              <a:t> </a:t>
            </a:r>
            <a:r>
              <a:rPr sz="2600" b="0" spc="-10" dirty="0">
                <a:latin typeface="Constantia"/>
                <a:cs typeface="Constantia"/>
              </a:rPr>
              <a:t>смысл</a:t>
            </a:r>
            <a:r>
              <a:rPr sz="2600" b="0" spc="-90" dirty="0">
                <a:latin typeface="Constantia"/>
                <a:cs typeface="Constantia"/>
              </a:rPr>
              <a:t> </a:t>
            </a:r>
            <a:r>
              <a:rPr sz="2600" b="0" spc="-20" dirty="0">
                <a:latin typeface="Constantia"/>
                <a:cs typeface="Constantia"/>
              </a:rPr>
              <a:t>текста,  то </a:t>
            </a:r>
            <a:r>
              <a:rPr sz="2600" b="0" dirty="0">
                <a:latin typeface="Constantia"/>
                <a:cs typeface="Constantia"/>
              </a:rPr>
              <a:t>есть </a:t>
            </a:r>
            <a:r>
              <a:rPr sz="2600" b="0" spc="-15" dirty="0">
                <a:latin typeface="Constantia"/>
                <a:cs typeface="Constantia"/>
              </a:rPr>
              <a:t>овладение </a:t>
            </a:r>
            <a:r>
              <a:rPr sz="2600" b="0" dirty="0">
                <a:latin typeface="Constantia"/>
                <a:cs typeface="Constantia"/>
              </a:rPr>
              <a:t>письменной</a:t>
            </a:r>
            <a:r>
              <a:rPr sz="2600" b="0" spc="-405" dirty="0">
                <a:latin typeface="Constantia"/>
                <a:cs typeface="Constantia"/>
              </a:rPr>
              <a:t> </a:t>
            </a:r>
            <a:r>
              <a:rPr sz="2600" b="0" spc="-15" dirty="0">
                <a:latin typeface="Constantia"/>
                <a:cs typeface="Constantia"/>
              </a:rPr>
              <a:t>речью.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72128" y="2929127"/>
            <a:ext cx="4072128" cy="321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829257"/>
            <a:ext cx="76720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solidFill>
                  <a:srgbClr val="0C9B74"/>
                </a:solidFill>
                <a:latin typeface="Constantia"/>
                <a:cs typeface="Constantia"/>
              </a:rPr>
              <a:t>Спасибо </a:t>
            </a:r>
            <a:r>
              <a:rPr sz="6000" b="0" dirty="0">
                <a:solidFill>
                  <a:srgbClr val="0C9B74"/>
                </a:solidFill>
                <a:latin typeface="Constantia"/>
                <a:cs typeface="Constantia"/>
              </a:rPr>
              <a:t>за</a:t>
            </a:r>
            <a:r>
              <a:rPr sz="6000" b="0" spc="-590" dirty="0">
                <a:solidFill>
                  <a:srgbClr val="0C9B74"/>
                </a:solidFill>
                <a:latin typeface="Constantia"/>
                <a:cs typeface="Constantia"/>
              </a:rPr>
              <a:t> </a:t>
            </a:r>
            <a:r>
              <a:rPr sz="6000" b="0" spc="-5" dirty="0">
                <a:solidFill>
                  <a:srgbClr val="0C9B74"/>
                </a:solidFill>
                <a:latin typeface="Constantia"/>
                <a:cs typeface="Constantia"/>
              </a:rPr>
              <a:t>внимание!</a:t>
            </a:r>
            <a:endParaRPr sz="60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72128" y="2929127"/>
            <a:ext cx="4072128" cy="321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654812"/>
            <a:ext cx="8016240" cy="5257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4689" marR="568325" indent="-1334135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onstantia"/>
                <a:cs typeface="Constantia"/>
              </a:rPr>
              <a:t>Основные </a:t>
            </a:r>
            <a:r>
              <a:rPr sz="2600" b="1" spc="-5" dirty="0">
                <a:latin typeface="Constantia"/>
                <a:cs typeface="Constantia"/>
              </a:rPr>
              <a:t>компоненты, </a:t>
            </a:r>
            <a:r>
              <a:rPr sz="2600" b="1" spc="-15" dirty="0">
                <a:latin typeface="Constantia"/>
                <a:cs typeface="Constantia"/>
              </a:rPr>
              <a:t>которые </a:t>
            </a:r>
            <a:r>
              <a:rPr sz="2600" b="1" spc="-30" dirty="0">
                <a:latin typeface="Constantia"/>
                <a:cs typeface="Constantia"/>
              </a:rPr>
              <a:t>входят</a:t>
            </a:r>
            <a:r>
              <a:rPr sz="2600" b="1" spc="-42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в  </a:t>
            </a:r>
            <a:r>
              <a:rPr sz="2600" b="1" spc="-10" dirty="0">
                <a:latin typeface="Constantia"/>
                <a:cs typeface="Constantia"/>
              </a:rPr>
              <a:t>процесс обучения</a:t>
            </a:r>
            <a:r>
              <a:rPr sz="2600" b="1" spc="-22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грамоте: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сформированность </a:t>
            </a:r>
            <a:r>
              <a:rPr sz="2600" spc="-10" dirty="0">
                <a:latin typeface="Constantia"/>
                <a:cs typeface="Constantia"/>
              </a:rPr>
              <a:t>звуковой </a:t>
            </a:r>
            <a:r>
              <a:rPr sz="2600" spc="-5" dirty="0">
                <a:latin typeface="Constantia"/>
                <a:cs typeface="Constantia"/>
              </a:rPr>
              <a:t>стороны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речи;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сформированность фонематических</a:t>
            </a:r>
            <a:r>
              <a:rPr sz="2600" spc="-2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процессов;</a:t>
            </a:r>
            <a:endParaRPr sz="2600">
              <a:latin typeface="Constantia"/>
              <a:cs typeface="Constantia"/>
            </a:endParaRPr>
          </a:p>
          <a:p>
            <a:pPr marL="286385" marR="35750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готовность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к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звукобуквенному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анализу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и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синтезу  </a:t>
            </a:r>
            <a:r>
              <a:rPr sz="2600" spc="-20" dirty="0">
                <a:latin typeface="Constantia"/>
                <a:cs typeface="Constantia"/>
              </a:rPr>
              <a:t>звукового </a:t>
            </a:r>
            <a:r>
              <a:rPr sz="2600" spc="-15" dirty="0">
                <a:latin typeface="Constantia"/>
                <a:cs typeface="Constantia"/>
              </a:rPr>
              <a:t>состава</a:t>
            </a:r>
            <a:r>
              <a:rPr sz="2600" spc="-2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речи;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знакомство </a:t>
            </a:r>
            <a:r>
              <a:rPr sz="2600" dirty="0">
                <a:latin typeface="Constantia"/>
                <a:cs typeface="Constantia"/>
              </a:rPr>
              <a:t>с </a:t>
            </a:r>
            <a:r>
              <a:rPr sz="2600" spc="-5" dirty="0">
                <a:latin typeface="Constantia"/>
                <a:cs typeface="Constantia"/>
              </a:rPr>
              <a:t>терминами: "звук", </a:t>
            </a:r>
            <a:r>
              <a:rPr sz="2600" spc="-10" dirty="0">
                <a:latin typeface="Constantia"/>
                <a:cs typeface="Constantia"/>
              </a:rPr>
              <a:t>"слог", "слово",  "предложение", </a:t>
            </a:r>
            <a:r>
              <a:rPr sz="2600" spc="-5" dirty="0">
                <a:latin typeface="Constantia"/>
                <a:cs typeface="Constantia"/>
              </a:rPr>
              <a:t>звуки </a:t>
            </a:r>
            <a:r>
              <a:rPr sz="2600" spc="-30" dirty="0">
                <a:latin typeface="Constantia"/>
                <a:cs typeface="Constantia"/>
              </a:rPr>
              <a:t>гласные, согласные,</a:t>
            </a:r>
            <a:r>
              <a:rPr sz="2600" spc="-2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твердые,  </a:t>
            </a:r>
            <a:r>
              <a:rPr sz="2600" spc="-5" dirty="0">
                <a:latin typeface="Constantia"/>
                <a:cs typeface="Constantia"/>
              </a:rPr>
              <a:t>мягкие, </a:t>
            </a:r>
            <a:r>
              <a:rPr sz="2600" spc="-35" dirty="0">
                <a:latin typeface="Constantia"/>
                <a:cs typeface="Constantia"/>
              </a:rPr>
              <a:t>глухие,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звонкие.</a:t>
            </a:r>
            <a:endParaRPr sz="2600">
              <a:latin typeface="Constantia"/>
              <a:cs typeface="Constantia"/>
            </a:endParaRPr>
          </a:p>
          <a:p>
            <a:pPr marL="286385" marR="52514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умение </a:t>
            </a:r>
            <a:r>
              <a:rPr sz="2600" spc="-20" dirty="0">
                <a:latin typeface="Constantia"/>
                <a:cs typeface="Constantia"/>
              </a:rPr>
              <a:t>работать </a:t>
            </a:r>
            <a:r>
              <a:rPr sz="2600" spc="-30" dirty="0">
                <a:latin typeface="Constantia"/>
                <a:cs typeface="Constantia"/>
              </a:rPr>
              <a:t>со </a:t>
            </a:r>
            <a:r>
              <a:rPr sz="2600" spc="-10" dirty="0">
                <a:latin typeface="Constantia"/>
                <a:cs typeface="Constantia"/>
              </a:rPr>
              <a:t>схемой</a:t>
            </a:r>
            <a:r>
              <a:rPr sz="2600" spc="-4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слова, предложения,  </a:t>
            </a:r>
            <a:r>
              <a:rPr sz="2600" spc="-5" dirty="0">
                <a:latin typeface="Constantia"/>
                <a:cs typeface="Constantia"/>
              </a:rPr>
              <a:t>разрезной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азбукой;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владение </a:t>
            </a:r>
            <a:r>
              <a:rPr sz="2600" spc="-5" dirty="0">
                <a:latin typeface="Constantia"/>
                <a:cs typeface="Constantia"/>
              </a:rPr>
              <a:t>навыками </a:t>
            </a:r>
            <a:r>
              <a:rPr sz="2600" spc="-20" dirty="0">
                <a:latin typeface="Constantia"/>
                <a:cs typeface="Constantia"/>
              </a:rPr>
              <a:t>послогового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чтения.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05046" y="793241"/>
            <a:ext cx="9626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latin typeface="Constantia"/>
                <a:cs typeface="Constantia"/>
              </a:rPr>
              <a:t>Р</a:t>
            </a:r>
            <a:r>
              <a:rPr sz="3200" dirty="0">
                <a:latin typeface="Constantia"/>
                <a:cs typeface="Constantia"/>
              </a:rPr>
              <a:t>ечь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11064" y="1281430"/>
            <a:ext cx="861694" cy="719455"/>
          </a:xfrm>
          <a:custGeom>
            <a:avLst/>
            <a:gdLst/>
            <a:ahLst/>
            <a:cxnLst/>
            <a:rect l="l" t="t" r="r" b="b"/>
            <a:pathLst>
              <a:path w="861695" h="719455">
                <a:moveTo>
                  <a:pt x="762253" y="689737"/>
                </a:moveTo>
                <a:lnTo>
                  <a:pt x="758951" y="692023"/>
                </a:lnTo>
                <a:lnTo>
                  <a:pt x="758444" y="695452"/>
                </a:lnTo>
                <a:lnTo>
                  <a:pt x="757809" y="698881"/>
                </a:lnTo>
                <a:lnTo>
                  <a:pt x="760095" y="702183"/>
                </a:lnTo>
                <a:lnTo>
                  <a:pt x="763651" y="702818"/>
                </a:lnTo>
                <a:lnTo>
                  <a:pt x="861313" y="719201"/>
                </a:lnTo>
                <a:lnTo>
                  <a:pt x="860161" y="716026"/>
                </a:lnTo>
                <a:lnTo>
                  <a:pt x="847598" y="716026"/>
                </a:lnTo>
                <a:lnTo>
                  <a:pt x="829523" y="700962"/>
                </a:lnTo>
                <a:lnTo>
                  <a:pt x="765683" y="690245"/>
                </a:lnTo>
                <a:lnTo>
                  <a:pt x="762253" y="689737"/>
                </a:lnTo>
                <a:close/>
              </a:path>
              <a:path w="861695" h="719455">
                <a:moveTo>
                  <a:pt x="829523" y="700962"/>
                </a:moveTo>
                <a:lnTo>
                  <a:pt x="847598" y="716026"/>
                </a:lnTo>
                <a:lnTo>
                  <a:pt x="849814" y="713359"/>
                </a:lnTo>
                <a:lnTo>
                  <a:pt x="845693" y="713359"/>
                </a:lnTo>
                <a:lnTo>
                  <a:pt x="841951" y="703049"/>
                </a:lnTo>
                <a:lnTo>
                  <a:pt x="829523" y="700962"/>
                </a:lnTo>
                <a:close/>
              </a:path>
              <a:path w="861695" h="719455">
                <a:moveTo>
                  <a:pt x="822706" y="621030"/>
                </a:moveTo>
                <a:lnTo>
                  <a:pt x="819403" y="622300"/>
                </a:lnTo>
                <a:lnTo>
                  <a:pt x="816101" y="623443"/>
                </a:lnTo>
                <a:lnTo>
                  <a:pt x="814451" y="627126"/>
                </a:lnTo>
                <a:lnTo>
                  <a:pt x="815594" y="630428"/>
                </a:lnTo>
                <a:lnTo>
                  <a:pt x="837643" y="691179"/>
                </a:lnTo>
                <a:lnTo>
                  <a:pt x="855726" y="706247"/>
                </a:lnTo>
                <a:lnTo>
                  <a:pt x="847598" y="716026"/>
                </a:lnTo>
                <a:lnTo>
                  <a:pt x="860161" y="716026"/>
                </a:lnTo>
                <a:lnTo>
                  <a:pt x="827532" y="626110"/>
                </a:lnTo>
                <a:lnTo>
                  <a:pt x="826388" y="622808"/>
                </a:lnTo>
                <a:lnTo>
                  <a:pt x="822706" y="621030"/>
                </a:lnTo>
                <a:close/>
              </a:path>
              <a:path w="861695" h="719455">
                <a:moveTo>
                  <a:pt x="841951" y="703049"/>
                </a:moveTo>
                <a:lnTo>
                  <a:pt x="845693" y="713359"/>
                </a:lnTo>
                <a:lnTo>
                  <a:pt x="852677" y="704850"/>
                </a:lnTo>
                <a:lnTo>
                  <a:pt x="841951" y="703049"/>
                </a:lnTo>
                <a:close/>
              </a:path>
              <a:path w="861695" h="719455">
                <a:moveTo>
                  <a:pt x="837643" y="691179"/>
                </a:moveTo>
                <a:lnTo>
                  <a:pt x="841951" y="703049"/>
                </a:lnTo>
                <a:lnTo>
                  <a:pt x="852677" y="704850"/>
                </a:lnTo>
                <a:lnTo>
                  <a:pt x="845693" y="713359"/>
                </a:lnTo>
                <a:lnTo>
                  <a:pt x="849814" y="713359"/>
                </a:lnTo>
                <a:lnTo>
                  <a:pt x="855726" y="706247"/>
                </a:lnTo>
                <a:lnTo>
                  <a:pt x="837643" y="691179"/>
                </a:lnTo>
                <a:close/>
              </a:path>
              <a:path w="861695" h="719455">
                <a:moveTo>
                  <a:pt x="8127" y="0"/>
                </a:moveTo>
                <a:lnTo>
                  <a:pt x="0" y="9652"/>
                </a:lnTo>
                <a:lnTo>
                  <a:pt x="829523" y="700962"/>
                </a:lnTo>
                <a:lnTo>
                  <a:pt x="841951" y="703049"/>
                </a:lnTo>
                <a:lnTo>
                  <a:pt x="837643" y="691179"/>
                </a:lnTo>
                <a:lnTo>
                  <a:pt x="8127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7371" y="1352422"/>
            <a:ext cx="932180" cy="577215"/>
          </a:xfrm>
          <a:custGeom>
            <a:avLst/>
            <a:gdLst/>
            <a:ahLst/>
            <a:cxnLst/>
            <a:rect l="l" t="t" r="r" b="b"/>
            <a:pathLst>
              <a:path w="932179" h="577214">
                <a:moveTo>
                  <a:pt x="52197" y="485266"/>
                </a:moveTo>
                <a:lnTo>
                  <a:pt x="48387" y="486537"/>
                </a:lnTo>
                <a:lnTo>
                  <a:pt x="46736" y="489585"/>
                </a:lnTo>
                <a:lnTo>
                  <a:pt x="0" y="576961"/>
                </a:lnTo>
                <a:lnTo>
                  <a:pt x="49530" y="575817"/>
                </a:lnTo>
                <a:lnTo>
                  <a:pt x="13969" y="575817"/>
                </a:lnTo>
                <a:lnTo>
                  <a:pt x="7365" y="565023"/>
                </a:lnTo>
                <a:lnTo>
                  <a:pt x="27309" y="552747"/>
                </a:lnTo>
                <a:lnTo>
                  <a:pt x="57912" y="495553"/>
                </a:lnTo>
                <a:lnTo>
                  <a:pt x="59562" y="492505"/>
                </a:lnTo>
                <a:lnTo>
                  <a:pt x="58419" y="488696"/>
                </a:lnTo>
                <a:lnTo>
                  <a:pt x="55244" y="487044"/>
                </a:lnTo>
                <a:lnTo>
                  <a:pt x="52197" y="485266"/>
                </a:lnTo>
                <a:close/>
              </a:path>
              <a:path w="932179" h="577214">
                <a:moveTo>
                  <a:pt x="27309" y="552747"/>
                </a:moveTo>
                <a:lnTo>
                  <a:pt x="7365" y="565023"/>
                </a:lnTo>
                <a:lnTo>
                  <a:pt x="13969" y="575817"/>
                </a:lnTo>
                <a:lnTo>
                  <a:pt x="17891" y="573404"/>
                </a:lnTo>
                <a:lnTo>
                  <a:pt x="16255" y="573404"/>
                </a:lnTo>
                <a:lnTo>
                  <a:pt x="10540" y="564006"/>
                </a:lnTo>
                <a:lnTo>
                  <a:pt x="21418" y="563756"/>
                </a:lnTo>
                <a:lnTo>
                  <a:pt x="27309" y="552747"/>
                </a:lnTo>
                <a:close/>
              </a:path>
              <a:path w="932179" h="577214">
                <a:moveTo>
                  <a:pt x="102235" y="561848"/>
                </a:moveTo>
                <a:lnTo>
                  <a:pt x="98805" y="561975"/>
                </a:lnTo>
                <a:lnTo>
                  <a:pt x="34044" y="563465"/>
                </a:lnTo>
                <a:lnTo>
                  <a:pt x="13969" y="575817"/>
                </a:lnTo>
                <a:lnTo>
                  <a:pt x="49530" y="575817"/>
                </a:lnTo>
                <a:lnTo>
                  <a:pt x="99060" y="574675"/>
                </a:lnTo>
                <a:lnTo>
                  <a:pt x="102615" y="574548"/>
                </a:lnTo>
                <a:lnTo>
                  <a:pt x="105282" y="571626"/>
                </a:lnTo>
                <a:lnTo>
                  <a:pt x="105155" y="564641"/>
                </a:lnTo>
                <a:lnTo>
                  <a:pt x="102235" y="561848"/>
                </a:lnTo>
                <a:close/>
              </a:path>
              <a:path w="932179" h="577214">
                <a:moveTo>
                  <a:pt x="21418" y="563756"/>
                </a:moveTo>
                <a:lnTo>
                  <a:pt x="10540" y="564006"/>
                </a:lnTo>
                <a:lnTo>
                  <a:pt x="16255" y="573404"/>
                </a:lnTo>
                <a:lnTo>
                  <a:pt x="21418" y="563756"/>
                </a:lnTo>
                <a:close/>
              </a:path>
              <a:path w="932179" h="577214">
                <a:moveTo>
                  <a:pt x="34044" y="563465"/>
                </a:moveTo>
                <a:lnTo>
                  <a:pt x="21418" y="563756"/>
                </a:lnTo>
                <a:lnTo>
                  <a:pt x="16255" y="573404"/>
                </a:lnTo>
                <a:lnTo>
                  <a:pt x="17891" y="573404"/>
                </a:lnTo>
                <a:lnTo>
                  <a:pt x="34044" y="563465"/>
                </a:lnTo>
                <a:close/>
              </a:path>
              <a:path w="932179" h="577214">
                <a:moveTo>
                  <a:pt x="925322" y="0"/>
                </a:moveTo>
                <a:lnTo>
                  <a:pt x="27309" y="552747"/>
                </a:lnTo>
                <a:lnTo>
                  <a:pt x="21418" y="563756"/>
                </a:lnTo>
                <a:lnTo>
                  <a:pt x="34044" y="563465"/>
                </a:lnTo>
                <a:lnTo>
                  <a:pt x="932052" y="10922"/>
                </a:lnTo>
                <a:lnTo>
                  <a:pt x="925322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76601" y="1939543"/>
            <a:ext cx="1089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onstantia"/>
                <a:cs typeface="Constantia"/>
              </a:rPr>
              <a:t>устная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66003" y="2010917"/>
            <a:ext cx="1969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письм</a:t>
            </a:r>
            <a:r>
              <a:rPr sz="2800" dirty="0">
                <a:latin typeface="Constantia"/>
                <a:cs typeface="Constantia"/>
              </a:rPr>
              <a:t>е</a:t>
            </a:r>
            <a:r>
              <a:rPr sz="2800" spc="-10" dirty="0">
                <a:latin typeface="Constantia"/>
                <a:cs typeface="Constantia"/>
              </a:rPr>
              <a:t>н</a:t>
            </a:r>
            <a:r>
              <a:rPr sz="2800" dirty="0">
                <a:latin typeface="Constantia"/>
                <a:cs typeface="Constantia"/>
              </a:rPr>
              <a:t>н</a:t>
            </a:r>
            <a:r>
              <a:rPr sz="2800" spc="-20" dirty="0">
                <a:latin typeface="Constantia"/>
                <a:cs typeface="Constantia"/>
              </a:rPr>
              <a:t>а</a:t>
            </a:r>
            <a:r>
              <a:rPr sz="2800" spc="-5" dirty="0">
                <a:latin typeface="Constantia"/>
                <a:cs typeface="Constantia"/>
              </a:rPr>
              <a:t>я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63694" y="1286255"/>
            <a:ext cx="103505" cy="714375"/>
          </a:xfrm>
          <a:custGeom>
            <a:avLst/>
            <a:gdLst/>
            <a:ahLst/>
            <a:cxnLst/>
            <a:rect l="l" t="t" r="r" b="b"/>
            <a:pathLst>
              <a:path w="103504" h="714375">
                <a:moveTo>
                  <a:pt x="7111" y="618236"/>
                </a:moveTo>
                <a:lnTo>
                  <a:pt x="4063" y="620014"/>
                </a:lnTo>
                <a:lnTo>
                  <a:pt x="1142" y="621792"/>
                </a:lnTo>
                <a:lnTo>
                  <a:pt x="0" y="625602"/>
                </a:lnTo>
                <a:lnTo>
                  <a:pt x="51561" y="714375"/>
                </a:lnTo>
                <a:lnTo>
                  <a:pt x="58941" y="701802"/>
                </a:lnTo>
                <a:lnTo>
                  <a:pt x="45211" y="701802"/>
                </a:lnTo>
                <a:lnTo>
                  <a:pt x="45267" y="678330"/>
                </a:lnTo>
                <a:lnTo>
                  <a:pt x="11048" y="619252"/>
                </a:lnTo>
                <a:lnTo>
                  <a:pt x="7111" y="618236"/>
                </a:lnTo>
                <a:close/>
              </a:path>
              <a:path w="103504" h="714375">
                <a:moveTo>
                  <a:pt x="45267" y="678330"/>
                </a:moveTo>
                <a:lnTo>
                  <a:pt x="45211" y="701802"/>
                </a:lnTo>
                <a:lnTo>
                  <a:pt x="57911" y="701802"/>
                </a:lnTo>
                <a:lnTo>
                  <a:pt x="57919" y="698627"/>
                </a:lnTo>
                <a:lnTo>
                  <a:pt x="46100" y="698627"/>
                </a:lnTo>
                <a:lnTo>
                  <a:pt x="51593" y="689252"/>
                </a:lnTo>
                <a:lnTo>
                  <a:pt x="45267" y="678330"/>
                </a:lnTo>
                <a:close/>
              </a:path>
              <a:path w="103504" h="714375">
                <a:moveTo>
                  <a:pt x="96392" y="618490"/>
                </a:moveTo>
                <a:lnTo>
                  <a:pt x="92455" y="619506"/>
                </a:lnTo>
                <a:lnTo>
                  <a:pt x="57992" y="678330"/>
                </a:lnTo>
                <a:lnTo>
                  <a:pt x="57911" y="701802"/>
                </a:lnTo>
                <a:lnTo>
                  <a:pt x="58941" y="701802"/>
                </a:lnTo>
                <a:lnTo>
                  <a:pt x="103504" y="625856"/>
                </a:lnTo>
                <a:lnTo>
                  <a:pt x="102488" y="622046"/>
                </a:lnTo>
                <a:lnTo>
                  <a:pt x="96392" y="618490"/>
                </a:lnTo>
                <a:close/>
              </a:path>
              <a:path w="103504" h="714375">
                <a:moveTo>
                  <a:pt x="51593" y="689252"/>
                </a:moveTo>
                <a:lnTo>
                  <a:pt x="46100" y="698627"/>
                </a:lnTo>
                <a:lnTo>
                  <a:pt x="57022" y="698627"/>
                </a:lnTo>
                <a:lnTo>
                  <a:pt x="51593" y="689252"/>
                </a:lnTo>
                <a:close/>
              </a:path>
              <a:path w="103504" h="714375">
                <a:moveTo>
                  <a:pt x="57967" y="678373"/>
                </a:moveTo>
                <a:lnTo>
                  <a:pt x="51593" y="689252"/>
                </a:lnTo>
                <a:lnTo>
                  <a:pt x="57022" y="698627"/>
                </a:lnTo>
                <a:lnTo>
                  <a:pt x="57919" y="698627"/>
                </a:lnTo>
                <a:lnTo>
                  <a:pt x="57967" y="678373"/>
                </a:lnTo>
                <a:close/>
              </a:path>
              <a:path w="103504" h="714375">
                <a:moveTo>
                  <a:pt x="59562" y="0"/>
                </a:moveTo>
                <a:lnTo>
                  <a:pt x="46862" y="0"/>
                </a:lnTo>
                <a:lnTo>
                  <a:pt x="45408" y="618236"/>
                </a:lnTo>
                <a:lnTo>
                  <a:pt x="45292" y="678373"/>
                </a:lnTo>
                <a:lnTo>
                  <a:pt x="51593" y="689252"/>
                </a:lnTo>
                <a:lnTo>
                  <a:pt x="57967" y="678373"/>
                </a:lnTo>
                <a:lnTo>
                  <a:pt x="59562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71950" y="2010917"/>
            <a:ext cx="9442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onstantia"/>
                <a:cs typeface="Constantia"/>
              </a:rPr>
              <a:t>слово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90541" y="2523744"/>
            <a:ext cx="103505" cy="406400"/>
          </a:xfrm>
          <a:custGeom>
            <a:avLst/>
            <a:gdLst/>
            <a:ahLst/>
            <a:cxnLst/>
            <a:rect l="l" t="t" r="r" b="b"/>
            <a:pathLst>
              <a:path w="103504" h="406400">
                <a:moveTo>
                  <a:pt x="7112" y="310133"/>
                </a:moveTo>
                <a:lnTo>
                  <a:pt x="1016" y="313689"/>
                </a:lnTo>
                <a:lnTo>
                  <a:pt x="0" y="317500"/>
                </a:lnTo>
                <a:lnTo>
                  <a:pt x="51562" y="406272"/>
                </a:lnTo>
                <a:lnTo>
                  <a:pt x="58941" y="393700"/>
                </a:lnTo>
                <a:lnTo>
                  <a:pt x="45212" y="393700"/>
                </a:lnTo>
                <a:lnTo>
                  <a:pt x="45257" y="370211"/>
                </a:lnTo>
                <a:lnTo>
                  <a:pt x="11049" y="311150"/>
                </a:lnTo>
                <a:lnTo>
                  <a:pt x="7112" y="310133"/>
                </a:lnTo>
                <a:close/>
              </a:path>
              <a:path w="103504" h="406400">
                <a:moveTo>
                  <a:pt x="45257" y="370211"/>
                </a:moveTo>
                <a:lnTo>
                  <a:pt x="45212" y="393700"/>
                </a:lnTo>
                <a:lnTo>
                  <a:pt x="57912" y="393700"/>
                </a:lnTo>
                <a:lnTo>
                  <a:pt x="57918" y="390525"/>
                </a:lnTo>
                <a:lnTo>
                  <a:pt x="46100" y="390525"/>
                </a:lnTo>
                <a:lnTo>
                  <a:pt x="51589" y="381143"/>
                </a:lnTo>
                <a:lnTo>
                  <a:pt x="45257" y="370211"/>
                </a:lnTo>
                <a:close/>
              </a:path>
              <a:path w="103504" h="406400">
                <a:moveTo>
                  <a:pt x="96393" y="310388"/>
                </a:moveTo>
                <a:lnTo>
                  <a:pt x="92456" y="311403"/>
                </a:lnTo>
                <a:lnTo>
                  <a:pt x="90678" y="314325"/>
                </a:lnTo>
                <a:lnTo>
                  <a:pt x="57984" y="370211"/>
                </a:lnTo>
                <a:lnTo>
                  <a:pt x="57912" y="393700"/>
                </a:lnTo>
                <a:lnTo>
                  <a:pt x="58941" y="393700"/>
                </a:lnTo>
                <a:lnTo>
                  <a:pt x="101727" y="320801"/>
                </a:lnTo>
                <a:lnTo>
                  <a:pt x="103378" y="317753"/>
                </a:lnTo>
                <a:lnTo>
                  <a:pt x="102362" y="313816"/>
                </a:lnTo>
                <a:lnTo>
                  <a:pt x="99441" y="312038"/>
                </a:lnTo>
                <a:lnTo>
                  <a:pt x="96393" y="310388"/>
                </a:lnTo>
                <a:close/>
              </a:path>
              <a:path w="103504" h="406400">
                <a:moveTo>
                  <a:pt x="51589" y="381143"/>
                </a:moveTo>
                <a:lnTo>
                  <a:pt x="46100" y="390525"/>
                </a:lnTo>
                <a:lnTo>
                  <a:pt x="57023" y="390525"/>
                </a:lnTo>
                <a:lnTo>
                  <a:pt x="51589" y="381143"/>
                </a:lnTo>
                <a:close/>
              </a:path>
              <a:path w="103504" h="406400">
                <a:moveTo>
                  <a:pt x="57957" y="370257"/>
                </a:moveTo>
                <a:lnTo>
                  <a:pt x="51589" y="381143"/>
                </a:lnTo>
                <a:lnTo>
                  <a:pt x="57023" y="390525"/>
                </a:lnTo>
                <a:lnTo>
                  <a:pt x="57918" y="390525"/>
                </a:lnTo>
                <a:lnTo>
                  <a:pt x="57957" y="370257"/>
                </a:lnTo>
                <a:close/>
              </a:path>
              <a:path w="103504" h="406400">
                <a:moveTo>
                  <a:pt x="58674" y="0"/>
                </a:moveTo>
                <a:lnTo>
                  <a:pt x="45974" y="0"/>
                </a:lnTo>
                <a:lnTo>
                  <a:pt x="45373" y="310133"/>
                </a:lnTo>
                <a:lnTo>
                  <a:pt x="45284" y="370257"/>
                </a:lnTo>
                <a:lnTo>
                  <a:pt x="51589" y="381143"/>
                </a:lnTo>
                <a:lnTo>
                  <a:pt x="57957" y="370257"/>
                </a:lnTo>
                <a:lnTo>
                  <a:pt x="58674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78193" y="2500883"/>
            <a:ext cx="103505" cy="500380"/>
          </a:xfrm>
          <a:custGeom>
            <a:avLst/>
            <a:gdLst/>
            <a:ahLst/>
            <a:cxnLst/>
            <a:rect l="l" t="t" r="r" b="b"/>
            <a:pathLst>
              <a:path w="103504" h="500380">
                <a:moveTo>
                  <a:pt x="7111" y="403860"/>
                </a:moveTo>
                <a:lnTo>
                  <a:pt x="1015" y="407415"/>
                </a:lnTo>
                <a:lnTo>
                  <a:pt x="0" y="411352"/>
                </a:lnTo>
                <a:lnTo>
                  <a:pt x="1777" y="414274"/>
                </a:lnTo>
                <a:lnTo>
                  <a:pt x="51434" y="500125"/>
                </a:lnTo>
                <a:lnTo>
                  <a:pt x="58814" y="487552"/>
                </a:lnTo>
                <a:lnTo>
                  <a:pt x="45084" y="487425"/>
                </a:lnTo>
                <a:lnTo>
                  <a:pt x="45164" y="463830"/>
                </a:lnTo>
                <a:lnTo>
                  <a:pt x="12631" y="407796"/>
                </a:lnTo>
                <a:lnTo>
                  <a:pt x="11049" y="404875"/>
                </a:lnTo>
                <a:lnTo>
                  <a:pt x="7111" y="403860"/>
                </a:lnTo>
                <a:close/>
              </a:path>
              <a:path w="103504" h="500380">
                <a:moveTo>
                  <a:pt x="45164" y="463830"/>
                </a:moveTo>
                <a:lnTo>
                  <a:pt x="45084" y="487425"/>
                </a:lnTo>
                <a:lnTo>
                  <a:pt x="57784" y="487552"/>
                </a:lnTo>
                <a:lnTo>
                  <a:pt x="57796" y="484250"/>
                </a:lnTo>
                <a:lnTo>
                  <a:pt x="45974" y="484250"/>
                </a:lnTo>
                <a:lnTo>
                  <a:pt x="51530" y="474792"/>
                </a:lnTo>
                <a:lnTo>
                  <a:pt x="45164" y="463830"/>
                </a:lnTo>
                <a:close/>
              </a:path>
              <a:path w="103504" h="500380">
                <a:moveTo>
                  <a:pt x="96392" y="404240"/>
                </a:moveTo>
                <a:lnTo>
                  <a:pt x="92455" y="405129"/>
                </a:lnTo>
                <a:lnTo>
                  <a:pt x="57864" y="464010"/>
                </a:lnTo>
                <a:lnTo>
                  <a:pt x="57784" y="487552"/>
                </a:lnTo>
                <a:lnTo>
                  <a:pt x="58814" y="487552"/>
                </a:lnTo>
                <a:lnTo>
                  <a:pt x="103377" y="411606"/>
                </a:lnTo>
                <a:lnTo>
                  <a:pt x="102361" y="407796"/>
                </a:lnTo>
                <a:lnTo>
                  <a:pt x="99440" y="406018"/>
                </a:lnTo>
                <a:lnTo>
                  <a:pt x="96392" y="404240"/>
                </a:lnTo>
                <a:close/>
              </a:path>
              <a:path w="103504" h="500380">
                <a:moveTo>
                  <a:pt x="51530" y="474792"/>
                </a:moveTo>
                <a:lnTo>
                  <a:pt x="45974" y="484250"/>
                </a:lnTo>
                <a:lnTo>
                  <a:pt x="57023" y="484250"/>
                </a:lnTo>
                <a:lnTo>
                  <a:pt x="51530" y="474792"/>
                </a:lnTo>
                <a:close/>
              </a:path>
              <a:path w="103504" h="500380">
                <a:moveTo>
                  <a:pt x="57864" y="464010"/>
                </a:moveTo>
                <a:lnTo>
                  <a:pt x="51530" y="474792"/>
                </a:lnTo>
                <a:lnTo>
                  <a:pt x="57023" y="484250"/>
                </a:lnTo>
                <a:lnTo>
                  <a:pt x="57796" y="484250"/>
                </a:lnTo>
                <a:lnTo>
                  <a:pt x="57864" y="464010"/>
                </a:lnTo>
                <a:close/>
              </a:path>
              <a:path w="103504" h="500380">
                <a:moveTo>
                  <a:pt x="59435" y="0"/>
                </a:moveTo>
                <a:lnTo>
                  <a:pt x="46735" y="0"/>
                </a:lnTo>
                <a:lnTo>
                  <a:pt x="45368" y="403860"/>
                </a:lnTo>
                <a:lnTo>
                  <a:pt x="45269" y="464010"/>
                </a:lnTo>
                <a:lnTo>
                  <a:pt x="51530" y="474792"/>
                </a:lnTo>
                <a:lnTo>
                  <a:pt x="57864" y="464010"/>
                </a:lnTo>
                <a:lnTo>
                  <a:pt x="59435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34436" y="2570988"/>
            <a:ext cx="103505" cy="643255"/>
          </a:xfrm>
          <a:custGeom>
            <a:avLst/>
            <a:gdLst/>
            <a:ahLst/>
            <a:cxnLst/>
            <a:rect l="l" t="t" r="r" b="b"/>
            <a:pathLst>
              <a:path w="103505" h="643255">
                <a:moveTo>
                  <a:pt x="7112" y="546862"/>
                </a:moveTo>
                <a:lnTo>
                  <a:pt x="4063" y="548513"/>
                </a:lnTo>
                <a:lnTo>
                  <a:pt x="1015" y="550290"/>
                </a:lnTo>
                <a:lnTo>
                  <a:pt x="0" y="554227"/>
                </a:lnTo>
                <a:lnTo>
                  <a:pt x="1650" y="557276"/>
                </a:lnTo>
                <a:lnTo>
                  <a:pt x="51435" y="643001"/>
                </a:lnTo>
                <a:lnTo>
                  <a:pt x="58814" y="630427"/>
                </a:lnTo>
                <a:lnTo>
                  <a:pt x="45085" y="630301"/>
                </a:lnTo>
                <a:lnTo>
                  <a:pt x="45146" y="606872"/>
                </a:lnTo>
                <a:lnTo>
                  <a:pt x="10921" y="547877"/>
                </a:lnTo>
                <a:lnTo>
                  <a:pt x="7112" y="546862"/>
                </a:lnTo>
                <a:close/>
              </a:path>
              <a:path w="103505" h="643255">
                <a:moveTo>
                  <a:pt x="45146" y="606872"/>
                </a:moveTo>
                <a:lnTo>
                  <a:pt x="45085" y="630301"/>
                </a:lnTo>
                <a:lnTo>
                  <a:pt x="57785" y="630427"/>
                </a:lnTo>
                <a:lnTo>
                  <a:pt x="57793" y="627126"/>
                </a:lnTo>
                <a:lnTo>
                  <a:pt x="45974" y="627126"/>
                </a:lnTo>
                <a:lnTo>
                  <a:pt x="51469" y="617771"/>
                </a:lnTo>
                <a:lnTo>
                  <a:pt x="45146" y="606872"/>
                </a:lnTo>
                <a:close/>
              </a:path>
              <a:path w="103505" h="643255">
                <a:moveTo>
                  <a:pt x="96265" y="546988"/>
                </a:moveTo>
                <a:lnTo>
                  <a:pt x="92456" y="548004"/>
                </a:lnTo>
                <a:lnTo>
                  <a:pt x="57872" y="606872"/>
                </a:lnTo>
                <a:lnTo>
                  <a:pt x="57785" y="630427"/>
                </a:lnTo>
                <a:lnTo>
                  <a:pt x="58814" y="630427"/>
                </a:lnTo>
                <a:lnTo>
                  <a:pt x="103377" y="554482"/>
                </a:lnTo>
                <a:lnTo>
                  <a:pt x="102362" y="550545"/>
                </a:lnTo>
                <a:lnTo>
                  <a:pt x="96265" y="546988"/>
                </a:lnTo>
                <a:close/>
              </a:path>
              <a:path w="103505" h="643255">
                <a:moveTo>
                  <a:pt x="51469" y="617771"/>
                </a:moveTo>
                <a:lnTo>
                  <a:pt x="45974" y="627126"/>
                </a:lnTo>
                <a:lnTo>
                  <a:pt x="56895" y="627126"/>
                </a:lnTo>
                <a:lnTo>
                  <a:pt x="51469" y="617771"/>
                </a:lnTo>
                <a:close/>
              </a:path>
              <a:path w="103505" h="643255">
                <a:moveTo>
                  <a:pt x="57846" y="606916"/>
                </a:moveTo>
                <a:lnTo>
                  <a:pt x="51469" y="617771"/>
                </a:lnTo>
                <a:lnTo>
                  <a:pt x="56895" y="627126"/>
                </a:lnTo>
                <a:lnTo>
                  <a:pt x="57793" y="627126"/>
                </a:lnTo>
                <a:lnTo>
                  <a:pt x="57846" y="606916"/>
                </a:lnTo>
                <a:close/>
              </a:path>
              <a:path w="103505" h="643255">
                <a:moveTo>
                  <a:pt x="59436" y="0"/>
                </a:moveTo>
                <a:lnTo>
                  <a:pt x="46736" y="0"/>
                </a:lnTo>
                <a:lnTo>
                  <a:pt x="45294" y="550290"/>
                </a:lnTo>
                <a:lnTo>
                  <a:pt x="45172" y="606916"/>
                </a:lnTo>
                <a:lnTo>
                  <a:pt x="51469" y="617771"/>
                </a:lnTo>
                <a:lnTo>
                  <a:pt x="57846" y="606916"/>
                </a:lnTo>
                <a:lnTo>
                  <a:pt x="59436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20154" y="3297173"/>
            <a:ext cx="10077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latin typeface="Constantia"/>
                <a:cs typeface="Constantia"/>
              </a:rPr>
              <a:t>б</a:t>
            </a:r>
            <a:r>
              <a:rPr sz="2800" spc="-10" dirty="0">
                <a:latin typeface="Constantia"/>
                <a:cs typeface="Constantia"/>
              </a:rPr>
              <a:t>уквы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8375" y="2868294"/>
            <a:ext cx="2197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предл</a:t>
            </a:r>
            <a:r>
              <a:rPr sz="2800" spc="-70" dirty="0">
                <a:latin typeface="Constantia"/>
                <a:cs typeface="Constantia"/>
              </a:rPr>
              <a:t>о</a:t>
            </a:r>
            <a:r>
              <a:rPr sz="2800" spc="-65" dirty="0">
                <a:latin typeface="Constantia"/>
                <a:cs typeface="Constantia"/>
              </a:rPr>
              <a:t>ж</a:t>
            </a:r>
            <a:r>
              <a:rPr sz="2800" spc="-5" dirty="0">
                <a:latin typeface="Constantia"/>
                <a:cs typeface="Constantia"/>
              </a:rPr>
              <a:t>е</a:t>
            </a:r>
            <a:r>
              <a:rPr sz="2800" dirty="0">
                <a:latin typeface="Constantia"/>
                <a:cs typeface="Constantia"/>
              </a:rPr>
              <a:t>н</a:t>
            </a:r>
            <a:r>
              <a:rPr sz="2800" spc="-5" dirty="0">
                <a:latin typeface="Constantia"/>
                <a:cs typeface="Constantia"/>
              </a:rPr>
              <a:t>ие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7750" y="3297173"/>
            <a:ext cx="936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зву</a:t>
            </a:r>
            <a:r>
              <a:rPr sz="2800" spc="-15" dirty="0">
                <a:latin typeface="Constantia"/>
                <a:cs typeface="Constantia"/>
              </a:rPr>
              <a:t>к</a:t>
            </a:r>
            <a:r>
              <a:rPr sz="2800" spc="-5" dirty="0">
                <a:latin typeface="Constantia"/>
                <a:cs typeface="Constantia"/>
              </a:rPr>
              <a:t>и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92065" y="3357371"/>
            <a:ext cx="103505" cy="857250"/>
          </a:xfrm>
          <a:custGeom>
            <a:avLst/>
            <a:gdLst/>
            <a:ahLst/>
            <a:cxnLst/>
            <a:rect l="l" t="t" r="r" b="b"/>
            <a:pathLst>
              <a:path w="103504" h="857250">
                <a:moveTo>
                  <a:pt x="7112" y="761110"/>
                </a:moveTo>
                <a:lnTo>
                  <a:pt x="1016" y="764666"/>
                </a:lnTo>
                <a:lnTo>
                  <a:pt x="0" y="768603"/>
                </a:lnTo>
                <a:lnTo>
                  <a:pt x="1778" y="771525"/>
                </a:lnTo>
                <a:lnTo>
                  <a:pt x="51562" y="857250"/>
                </a:lnTo>
                <a:lnTo>
                  <a:pt x="58922" y="844676"/>
                </a:lnTo>
                <a:lnTo>
                  <a:pt x="45212" y="844676"/>
                </a:lnTo>
                <a:lnTo>
                  <a:pt x="45257" y="821189"/>
                </a:lnTo>
                <a:lnTo>
                  <a:pt x="11049" y="762126"/>
                </a:lnTo>
                <a:lnTo>
                  <a:pt x="7112" y="761110"/>
                </a:lnTo>
                <a:close/>
              </a:path>
              <a:path w="103504" h="857250">
                <a:moveTo>
                  <a:pt x="45257" y="821189"/>
                </a:moveTo>
                <a:lnTo>
                  <a:pt x="45212" y="844676"/>
                </a:lnTo>
                <a:lnTo>
                  <a:pt x="57912" y="844676"/>
                </a:lnTo>
                <a:lnTo>
                  <a:pt x="57918" y="841501"/>
                </a:lnTo>
                <a:lnTo>
                  <a:pt x="46100" y="841501"/>
                </a:lnTo>
                <a:lnTo>
                  <a:pt x="51589" y="832120"/>
                </a:lnTo>
                <a:lnTo>
                  <a:pt x="45257" y="821189"/>
                </a:lnTo>
                <a:close/>
              </a:path>
              <a:path w="103504" h="857250">
                <a:moveTo>
                  <a:pt x="96393" y="761364"/>
                </a:moveTo>
                <a:lnTo>
                  <a:pt x="92456" y="762380"/>
                </a:lnTo>
                <a:lnTo>
                  <a:pt x="90678" y="765301"/>
                </a:lnTo>
                <a:lnTo>
                  <a:pt x="57983" y="821189"/>
                </a:lnTo>
                <a:lnTo>
                  <a:pt x="57912" y="844676"/>
                </a:lnTo>
                <a:lnTo>
                  <a:pt x="58922" y="844676"/>
                </a:lnTo>
                <a:lnTo>
                  <a:pt x="103378" y="768730"/>
                </a:lnTo>
                <a:lnTo>
                  <a:pt x="102362" y="764920"/>
                </a:lnTo>
                <a:lnTo>
                  <a:pt x="99441" y="763142"/>
                </a:lnTo>
                <a:lnTo>
                  <a:pt x="96393" y="761364"/>
                </a:lnTo>
                <a:close/>
              </a:path>
              <a:path w="103504" h="857250">
                <a:moveTo>
                  <a:pt x="51589" y="832120"/>
                </a:moveTo>
                <a:lnTo>
                  <a:pt x="46100" y="841501"/>
                </a:lnTo>
                <a:lnTo>
                  <a:pt x="57023" y="841501"/>
                </a:lnTo>
                <a:lnTo>
                  <a:pt x="51589" y="832120"/>
                </a:lnTo>
                <a:close/>
              </a:path>
              <a:path w="103504" h="857250">
                <a:moveTo>
                  <a:pt x="57957" y="821233"/>
                </a:moveTo>
                <a:lnTo>
                  <a:pt x="51589" y="832120"/>
                </a:lnTo>
                <a:lnTo>
                  <a:pt x="57023" y="841501"/>
                </a:lnTo>
                <a:lnTo>
                  <a:pt x="57918" y="841501"/>
                </a:lnTo>
                <a:lnTo>
                  <a:pt x="57957" y="821233"/>
                </a:lnTo>
                <a:close/>
              </a:path>
              <a:path w="103504" h="857250">
                <a:moveTo>
                  <a:pt x="59562" y="0"/>
                </a:moveTo>
                <a:lnTo>
                  <a:pt x="46862" y="0"/>
                </a:lnTo>
                <a:lnTo>
                  <a:pt x="45375" y="761110"/>
                </a:lnTo>
                <a:lnTo>
                  <a:pt x="45283" y="821233"/>
                </a:lnTo>
                <a:lnTo>
                  <a:pt x="51589" y="832120"/>
                </a:lnTo>
                <a:lnTo>
                  <a:pt x="57957" y="821233"/>
                </a:lnTo>
                <a:lnTo>
                  <a:pt x="59562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39005" y="4297426"/>
            <a:ext cx="878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Constantia"/>
                <a:cs typeface="Constantia"/>
              </a:rPr>
              <a:t>т</a:t>
            </a:r>
            <a:r>
              <a:rPr sz="2800" spc="-5" dirty="0">
                <a:latin typeface="Constantia"/>
                <a:cs typeface="Constantia"/>
              </a:rPr>
              <a:t>е</a:t>
            </a:r>
            <a:r>
              <a:rPr sz="2800" spc="-75" dirty="0">
                <a:latin typeface="Constantia"/>
                <a:cs typeface="Constantia"/>
              </a:rPr>
              <a:t>к</a:t>
            </a:r>
            <a:r>
              <a:rPr sz="2800" spc="-10" dirty="0">
                <a:latin typeface="Constantia"/>
                <a:cs typeface="Constantia"/>
              </a:rPr>
              <a:t>ст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150876"/>
            <a:ext cx="8822436" cy="644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4745" y="864183"/>
            <a:ext cx="1216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nstantia"/>
                <a:cs typeface="Constantia"/>
              </a:rPr>
              <a:t>Зву</a:t>
            </a:r>
            <a:r>
              <a:rPr sz="3200" b="1" spc="-10" dirty="0">
                <a:latin typeface="Constantia"/>
                <a:cs typeface="Constantia"/>
              </a:rPr>
              <a:t>к</a:t>
            </a:r>
            <a:r>
              <a:rPr sz="3200" b="1" dirty="0">
                <a:latin typeface="Constantia"/>
                <a:cs typeface="Constantia"/>
              </a:rPr>
              <a:t>и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5458" y="864183"/>
            <a:ext cx="12947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85" dirty="0">
                <a:latin typeface="Constantia"/>
                <a:cs typeface="Constantia"/>
              </a:rPr>
              <a:t>Б</a:t>
            </a:r>
            <a:r>
              <a:rPr sz="3200" spc="-5" dirty="0">
                <a:latin typeface="Constantia"/>
                <a:cs typeface="Constantia"/>
              </a:rPr>
              <a:t>уквы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65139" y="1355089"/>
            <a:ext cx="514350" cy="1003300"/>
          </a:xfrm>
          <a:custGeom>
            <a:avLst/>
            <a:gdLst/>
            <a:ahLst/>
            <a:cxnLst/>
            <a:rect l="l" t="t" r="r" b="b"/>
            <a:pathLst>
              <a:path w="514350" h="1003300">
                <a:moveTo>
                  <a:pt x="9651" y="897127"/>
                </a:moveTo>
                <a:lnTo>
                  <a:pt x="6096" y="897255"/>
                </a:lnTo>
                <a:lnTo>
                  <a:pt x="2666" y="897509"/>
                </a:lnTo>
                <a:lnTo>
                  <a:pt x="0" y="900557"/>
                </a:lnTo>
                <a:lnTo>
                  <a:pt x="253" y="903986"/>
                </a:lnTo>
                <a:lnTo>
                  <a:pt x="6476" y="1002919"/>
                </a:lnTo>
                <a:lnTo>
                  <a:pt x="19345" y="994537"/>
                </a:lnTo>
                <a:lnTo>
                  <a:pt x="17780" y="994537"/>
                </a:lnTo>
                <a:lnTo>
                  <a:pt x="6476" y="988822"/>
                </a:lnTo>
                <a:lnTo>
                  <a:pt x="16937" y="967965"/>
                </a:lnTo>
                <a:lnTo>
                  <a:pt x="12826" y="903224"/>
                </a:lnTo>
                <a:lnTo>
                  <a:pt x="12700" y="899795"/>
                </a:lnTo>
                <a:lnTo>
                  <a:pt x="9651" y="897127"/>
                </a:lnTo>
                <a:close/>
              </a:path>
              <a:path w="514350" h="1003300">
                <a:moveTo>
                  <a:pt x="16937" y="967965"/>
                </a:moveTo>
                <a:lnTo>
                  <a:pt x="6476" y="988822"/>
                </a:lnTo>
                <a:lnTo>
                  <a:pt x="17780" y="994537"/>
                </a:lnTo>
                <a:lnTo>
                  <a:pt x="19436" y="991235"/>
                </a:lnTo>
                <a:lnTo>
                  <a:pt x="18414" y="991235"/>
                </a:lnTo>
                <a:lnTo>
                  <a:pt x="8636" y="986409"/>
                </a:lnTo>
                <a:lnTo>
                  <a:pt x="17731" y="980470"/>
                </a:lnTo>
                <a:lnTo>
                  <a:pt x="16937" y="967965"/>
                </a:lnTo>
                <a:close/>
              </a:path>
              <a:path w="514350" h="1003300">
                <a:moveTo>
                  <a:pt x="85471" y="936244"/>
                </a:moveTo>
                <a:lnTo>
                  <a:pt x="28295" y="973573"/>
                </a:lnTo>
                <a:lnTo>
                  <a:pt x="17780" y="994537"/>
                </a:lnTo>
                <a:lnTo>
                  <a:pt x="19345" y="994537"/>
                </a:lnTo>
                <a:lnTo>
                  <a:pt x="92456" y="946912"/>
                </a:lnTo>
                <a:lnTo>
                  <a:pt x="93218" y="942975"/>
                </a:lnTo>
                <a:lnTo>
                  <a:pt x="89408" y="937133"/>
                </a:lnTo>
                <a:lnTo>
                  <a:pt x="85471" y="936244"/>
                </a:lnTo>
                <a:close/>
              </a:path>
              <a:path w="514350" h="1003300">
                <a:moveTo>
                  <a:pt x="17731" y="980470"/>
                </a:moveTo>
                <a:lnTo>
                  <a:pt x="8636" y="986409"/>
                </a:lnTo>
                <a:lnTo>
                  <a:pt x="18414" y="991235"/>
                </a:lnTo>
                <a:lnTo>
                  <a:pt x="17731" y="980470"/>
                </a:lnTo>
                <a:close/>
              </a:path>
              <a:path w="514350" h="1003300">
                <a:moveTo>
                  <a:pt x="28295" y="973573"/>
                </a:moveTo>
                <a:lnTo>
                  <a:pt x="17731" y="980470"/>
                </a:lnTo>
                <a:lnTo>
                  <a:pt x="18414" y="991235"/>
                </a:lnTo>
                <a:lnTo>
                  <a:pt x="19436" y="991235"/>
                </a:lnTo>
                <a:lnTo>
                  <a:pt x="28295" y="973573"/>
                </a:lnTo>
                <a:close/>
              </a:path>
              <a:path w="514350" h="1003300">
                <a:moveTo>
                  <a:pt x="502412" y="0"/>
                </a:moveTo>
                <a:lnTo>
                  <a:pt x="16937" y="967965"/>
                </a:lnTo>
                <a:lnTo>
                  <a:pt x="17731" y="980470"/>
                </a:lnTo>
                <a:lnTo>
                  <a:pt x="28295" y="973573"/>
                </a:lnTo>
                <a:lnTo>
                  <a:pt x="513841" y="5587"/>
                </a:lnTo>
                <a:lnTo>
                  <a:pt x="502412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6127" y="1424813"/>
            <a:ext cx="507365" cy="860425"/>
          </a:xfrm>
          <a:custGeom>
            <a:avLst/>
            <a:gdLst/>
            <a:ahLst/>
            <a:cxnLst/>
            <a:rect l="l" t="t" r="r" b="b"/>
            <a:pathLst>
              <a:path w="507364" h="860425">
                <a:moveTo>
                  <a:pt x="10033" y="755014"/>
                </a:moveTo>
                <a:lnTo>
                  <a:pt x="2921" y="755014"/>
                </a:lnTo>
                <a:lnTo>
                  <a:pt x="127" y="757809"/>
                </a:lnTo>
                <a:lnTo>
                  <a:pt x="0" y="860425"/>
                </a:lnTo>
                <a:lnTo>
                  <a:pt x="13528" y="852804"/>
                </a:lnTo>
                <a:lnTo>
                  <a:pt x="11811" y="852804"/>
                </a:lnTo>
                <a:lnTo>
                  <a:pt x="889" y="846327"/>
                </a:lnTo>
                <a:lnTo>
                  <a:pt x="12732" y="826090"/>
                </a:lnTo>
                <a:lnTo>
                  <a:pt x="12827" y="757809"/>
                </a:lnTo>
                <a:lnTo>
                  <a:pt x="10033" y="755014"/>
                </a:lnTo>
                <a:close/>
              </a:path>
              <a:path w="507364" h="860425">
                <a:moveTo>
                  <a:pt x="12732" y="826090"/>
                </a:moveTo>
                <a:lnTo>
                  <a:pt x="889" y="846327"/>
                </a:lnTo>
                <a:lnTo>
                  <a:pt x="11811" y="852804"/>
                </a:lnTo>
                <a:lnTo>
                  <a:pt x="13668" y="849629"/>
                </a:lnTo>
                <a:lnTo>
                  <a:pt x="12700" y="849629"/>
                </a:lnTo>
                <a:lnTo>
                  <a:pt x="3175" y="844041"/>
                </a:lnTo>
                <a:lnTo>
                  <a:pt x="12715" y="838673"/>
                </a:lnTo>
                <a:lnTo>
                  <a:pt x="12732" y="826090"/>
                </a:lnTo>
                <a:close/>
              </a:path>
              <a:path w="507364" h="860425">
                <a:moveTo>
                  <a:pt x="83185" y="798957"/>
                </a:moveTo>
                <a:lnTo>
                  <a:pt x="80137" y="800735"/>
                </a:lnTo>
                <a:lnTo>
                  <a:pt x="23695" y="832495"/>
                </a:lnTo>
                <a:lnTo>
                  <a:pt x="11811" y="852804"/>
                </a:lnTo>
                <a:lnTo>
                  <a:pt x="13528" y="852804"/>
                </a:lnTo>
                <a:lnTo>
                  <a:pt x="86360" y="811784"/>
                </a:lnTo>
                <a:lnTo>
                  <a:pt x="89408" y="810133"/>
                </a:lnTo>
                <a:lnTo>
                  <a:pt x="90424" y="806196"/>
                </a:lnTo>
                <a:lnTo>
                  <a:pt x="88773" y="803148"/>
                </a:lnTo>
                <a:lnTo>
                  <a:pt x="86995" y="800100"/>
                </a:lnTo>
                <a:lnTo>
                  <a:pt x="83185" y="798957"/>
                </a:lnTo>
                <a:close/>
              </a:path>
              <a:path w="507364" h="860425">
                <a:moveTo>
                  <a:pt x="12715" y="838673"/>
                </a:moveTo>
                <a:lnTo>
                  <a:pt x="3175" y="844041"/>
                </a:lnTo>
                <a:lnTo>
                  <a:pt x="12700" y="849629"/>
                </a:lnTo>
                <a:lnTo>
                  <a:pt x="12715" y="838673"/>
                </a:lnTo>
                <a:close/>
              </a:path>
              <a:path w="507364" h="860425">
                <a:moveTo>
                  <a:pt x="23695" y="832495"/>
                </a:moveTo>
                <a:lnTo>
                  <a:pt x="12715" y="838673"/>
                </a:lnTo>
                <a:lnTo>
                  <a:pt x="12700" y="849629"/>
                </a:lnTo>
                <a:lnTo>
                  <a:pt x="13668" y="849629"/>
                </a:lnTo>
                <a:lnTo>
                  <a:pt x="23695" y="832495"/>
                </a:lnTo>
                <a:close/>
              </a:path>
              <a:path w="507364" h="860425">
                <a:moveTo>
                  <a:pt x="496189" y="0"/>
                </a:moveTo>
                <a:lnTo>
                  <a:pt x="12732" y="826090"/>
                </a:lnTo>
                <a:lnTo>
                  <a:pt x="12715" y="838673"/>
                </a:lnTo>
                <a:lnTo>
                  <a:pt x="23695" y="832495"/>
                </a:lnTo>
                <a:lnTo>
                  <a:pt x="507111" y="6350"/>
                </a:lnTo>
                <a:lnTo>
                  <a:pt x="496189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" y="2286000"/>
            <a:ext cx="1856231" cy="1929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5169" y="1425194"/>
            <a:ext cx="441325" cy="860425"/>
          </a:xfrm>
          <a:custGeom>
            <a:avLst/>
            <a:gdLst/>
            <a:ahLst/>
            <a:cxnLst/>
            <a:rect l="l" t="t" r="r" b="b"/>
            <a:pathLst>
              <a:path w="441325" h="860425">
                <a:moveTo>
                  <a:pt x="355473" y="793241"/>
                </a:moveTo>
                <a:lnTo>
                  <a:pt x="351536" y="794130"/>
                </a:lnTo>
                <a:lnTo>
                  <a:pt x="349631" y="797051"/>
                </a:lnTo>
                <a:lnTo>
                  <a:pt x="347599" y="799972"/>
                </a:lnTo>
                <a:lnTo>
                  <a:pt x="348488" y="803909"/>
                </a:lnTo>
                <a:lnTo>
                  <a:pt x="434339" y="860043"/>
                </a:lnTo>
                <a:lnTo>
                  <a:pt x="434878" y="851661"/>
                </a:lnTo>
                <a:lnTo>
                  <a:pt x="423037" y="851661"/>
                </a:lnTo>
                <a:lnTo>
                  <a:pt x="412554" y="830697"/>
                </a:lnTo>
                <a:lnTo>
                  <a:pt x="358394" y="795273"/>
                </a:lnTo>
                <a:lnTo>
                  <a:pt x="355473" y="793241"/>
                </a:lnTo>
                <a:close/>
              </a:path>
              <a:path w="441325" h="860425">
                <a:moveTo>
                  <a:pt x="412554" y="830697"/>
                </a:moveTo>
                <a:lnTo>
                  <a:pt x="423037" y="851661"/>
                </a:lnTo>
                <a:lnTo>
                  <a:pt x="429641" y="848359"/>
                </a:lnTo>
                <a:lnTo>
                  <a:pt x="422401" y="848359"/>
                </a:lnTo>
                <a:lnTo>
                  <a:pt x="423101" y="837595"/>
                </a:lnTo>
                <a:lnTo>
                  <a:pt x="412554" y="830697"/>
                </a:lnTo>
                <a:close/>
              </a:path>
              <a:path w="441325" h="860425">
                <a:moveTo>
                  <a:pt x="431292" y="754252"/>
                </a:moveTo>
                <a:lnTo>
                  <a:pt x="428244" y="756919"/>
                </a:lnTo>
                <a:lnTo>
                  <a:pt x="428117" y="760348"/>
                </a:lnTo>
                <a:lnTo>
                  <a:pt x="423927" y="824870"/>
                </a:lnTo>
                <a:lnTo>
                  <a:pt x="434467" y="845946"/>
                </a:lnTo>
                <a:lnTo>
                  <a:pt x="423037" y="851661"/>
                </a:lnTo>
                <a:lnTo>
                  <a:pt x="434878" y="851661"/>
                </a:lnTo>
                <a:lnTo>
                  <a:pt x="440753" y="760348"/>
                </a:lnTo>
                <a:lnTo>
                  <a:pt x="440944" y="757681"/>
                </a:lnTo>
                <a:lnTo>
                  <a:pt x="438276" y="754633"/>
                </a:lnTo>
                <a:lnTo>
                  <a:pt x="434848" y="754379"/>
                </a:lnTo>
                <a:lnTo>
                  <a:pt x="431292" y="754252"/>
                </a:lnTo>
                <a:close/>
              </a:path>
              <a:path w="441325" h="860425">
                <a:moveTo>
                  <a:pt x="423101" y="837595"/>
                </a:moveTo>
                <a:lnTo>
                  <a:pt x="422401" y="848359"/>
                </a:lnTo>
                <a:lnTo>
                  <a:pt x="432181" y="843533"/>
                </a:lnTo>
                <a:lnTo>
                  <a:pt x="423101" y="837595"/>
                </a:lnTo>
                <a:close/>
              </a:path>
              <a:path w="441325" h="860425">
                <a:moveTo>
                  <a:pt x="423927" y="824870"/>
                </a:moveTo>
                <a:lnTo>
                  <a:pt x="423101" y="837595"/>
                </a:lnTo>
                <a:lnTo>
                  <a:pt x="432181" y="843533"/>
                </a:lnTo>
                <a:lnTo>
                  <a:pt x="422401" y="848359"/>
                </a:lnTo>
                <a:lnTo>
                  <a:pt x="429641" y="848359"/>
                </a:lnTo>
                <a:lnTo>
                  <a:pt x="434467" y="845946"/>
                </a:lnTo>
                <a:lnTo>
                  <a:pt x="423927" y="824870"/>
                </a:lnTo>
                <a:close/>
              </a:path>
              <a:path w="441325" h="860425">
                <a:moveTo>
                  <a:pt x="11430" y="0"/>
                </a:moveTo>
                <a:lnTo>
                  <a:pt x="0" y="5587"/>
                </a:lnTo>
                <a:lnTo>
                  <a:pt x="412554" y="830697"/>
                </a:lnTo>
                <a:lnTo>
                  <a:pt x="423101" y="837595"/>
                </a:lnTo>
                <a:lnTo>
                  <a:pt x="423927" y="824870"/>
                </a:lnTo>
                <a:lnTo>
                  <a:pt x="11430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9156" y="1424939"/>
            <a:ext cx="509270" cy="932180"/>
          </a:xfrm>
          <a:custGeom>
            <a:avLst/>
            <a:gdLst/>
            <a:ahLst/>
            <a:cxnLst/>
            <a:rect l="l" t="t" r="r" b="b"/>
            <a:pathLst>
              <a:path w="509270" h="932180">
                <a:moveTo>
                  <a:pt x="424688" y="867410"/>
                </a:moveTo>
                <a:lnTo>
                  <a:pt x="420877" y="868299"/>
                </a:lnTo>
                <a:lnTo>
                  <a:pt x="418973" y="871347"/>
                </a:lnTo>
                <a:lnTo>
                  <a:pt x="417195" y="874395"/>
                </a:lnTo>
                <a:lnTo>
                  <a:pt x="418084" y="878205"/>
                </a:lnTo>
                <a:lnTo>
                  <a:pt x="421132" y="880110"/>
                </a:lnTo>
                <a:lnTo>
                  <a:pt x="505714" y="931799"/>
                </a:lnTo>
                <a:lnTo>
                  <a:pt x="505985" y="923671"/>
                </a:lnTo>
                <a:lnTo>
                  <a:pt x="494157" y="923671"/>
                </a:lnTo>
                <a:lnTo>
                  <a:pt x="483050" y="903048"/>
                </a:lnTo>
                <a:lnTo>
                  <a:pt x="427736" y="869188"/>
                </a:lnTo>
                <a:lnTo>
                  <a:pt x="424688" y="867410"/>
                </a:lnTo>
                <a:close/>
              </a:path>
              <a:path w="509270" h="932180">
                <a:moveTo>
                  <a:pt x="483050" y="903048"/>
                </a:moveTo>
                <a:lnTo>
                  <a:pt x="494157" y="923671"/>
                </a:lnTo>
                <a:lnTo>
                  <a:pt x="500101" y="920496"/>
                </a:lnTo>
                <a:lnTo>
                  <a:pt x="493395" y="920496"/>
                </a:lnTo>
                <a:lnTo>
                  <a:pt x="493755" y="909601"/>
                </a:lnTo>
                <a:lnTo>
                  <a:pt x="483050" y="903048"/>
                </a:lnTo>
                <a:close/>
              </a:path>
              <a:path w="509270" h="932180">
                <a:moveTo>
                  <a:pt x="499364" y="826008"/>
                </a:moveTo>
                <a:lnTo>
                  <a:pt x="496443" y="828801"/>
                </a:lnTo>
                <a:lnTo>
                  <a:pt x="494173" y="896977"/>
                </a:lnTo>
                <a:lnTo>
                  <a:pt x="505333" y="917701"/>
                </a:lnTo>
                <a:lnTo>
                  <a:pt x="494157" y="923671"/>
                </a:lnTo>
                <a:lnTo>
                  <a:pt x="505985" y="923671"/>
                </a:lnTo>
                <a:lnTo>
                  <a:pt x="509143" y="829183"/>
                </a:lnTo>
                <a:lnTo>
                  <a:pt x="506475" y="826262"/>
                </a:lnTo>
                <a:lnTo>
                  <a:pt x="499364" y="826008"/>
                </a:lnTo>
                <a:close/>
              </a:path>
              <a:path w="509270" h="932180">
                <a:moveTo>
                  <a:pt x="493755" y="909601"/>
                </a:moveTo>
                <a:lnTo>
                  <a:pt x="493395" y="920496"/>
                </a:lnTo>
                <a:lnTo>
                  <a:pt x="503047" y="915288"/>
                </a:lnTo>
                <a:lnTo>
                  <a:pt x="493755" y="909601"/>
                </a:lnTo>
                <a:close/>
              </a:path>
              <a:path w="509270" h="932180">
                <a:moveTo>
                  <a:pt x="494173" y="896977"/>
                </a:moveTo>
                <a:lnTo>
                  <a:pt x="493755" y="909601"/>
                </a:lnTo>
                <a:lnTo>
                  <a:pt x="503047" y="915288"/>
                </a:lnTo>
                <a:lnTo>
                  <a:pt x="493395" y="920496"/>
                </a:lnTo>
                <a:lnTo>
                  <a:pt x="500101" y="920496"/>
                </a:lnTo>
                <a:lnTo>
                  <a:pt x="505333" y="917701"/>
                </a:lnTo>
                <a:lnTo>
                  <a:pt x="494173" y="896977"/>
                </a:lnTo>
                <a:close/>
              </a:path>
              <a:path w="509270" h="932180">
                <a:moveTo>
                  <a:pt x="11175" y="0"/>
                </a:moveTo>
                <a:lnTo>
                  <a:pt x="0" y="6096"/>
                </a:lnTo>
                <a:lnTo>
                  <a:pt x="483050" y="903048"/>
                </a:lnTo>
                <a:lnTo>
                  <a:pt x="493755" y="909601"/>
                </a:lnTo>
                <a:lnTo>
                  <a:pt x="494173" y="896977"/>
                </a:lnTo>
                <a:lnTo>
                  <a:pt x="11175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4372" y="2142744"/>
            <a:ext cx="1671827" cy="2089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8744" y="2500883"/>
            <a:ext cx="2001012" cy="1786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29628" y="2429255"/>
            <a:ext cx="1999487" cy="2071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786383"/>
            <a:ext cx="8281416" cy="5739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301" y="891616"/>
            <a:ext cx="403415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-10" dirty="0">
                <a:latin typeface="Constantia"/>
                <a:cs typeface="Constantia"/>
              </a:rPr>
              <a:t>ЙОТИРОВАННЫЕ</a:t>
            </a:r>
            <a:r>
              <a:rPr sz="2600" b="0" spc="-90" dirty="0">
                <a:latin typeface="Constantia"/>
                <a:cs typeface="Constantia"/>
              </a:rPr>
              <a:t> </a:t>
            </a:r>
            <a:r>
              <a:rPr sz="2600" b="0" spc="-20" dirty="0">
                <a:latin typeface="Constantia"/>
                <a:cs typeface="Constantia"/>
              </a:rPr>
              <a:t>ЗВУКИ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288" y="1838705"/>
            <a:ext cx="8032115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35" dirty="0">
                <a:latin typeface="Constantia"/>
                <a:cs typeface="Constantia"/>
              </a:rPr>
              <a:t>гласные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буквы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е,</a:t>
            </a:r>
            <a:r>
              <a:rPr sz="2400" b="1" spc="-6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ё,</a:t>
            </a:r>
            <a:r>
              <a:rPr sz="2400" b="1" spc="-50" dirty="0">
                <a:latin typeface="Constantia"/>
                <a:cs typeface="Constantia"/>
              </a:rPr>
              <a:t> </a:t>
            </a:r>
            <a:r>
              <a:rPr sz="2400" b="1" spc="-35" dirty="0">
                <a:latin typeface="Constantia"/>
                <a:cs typeface="Constantia"/>
              </a:rPr>
              <a:t>ю,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я</a:t>
            </a:r>
            <a:r>
              <a:rPr sz="2400" b="1" spc="-4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обозначают</a:t>
            </a:r>
            <a:r>
              <a:rPr sz="2400" spc="-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два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звука,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если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они  </a:t>
            </a:r>
            <a:r>
              <a:rPr sz="2400" spc="-15" dirty="0">
                <a:latin typeface="Constantia"/>
                <a:cs typeface="Constantia"/>
              </a:rPr>
              <a:t>стоят:</a:t>
            </a:r>
            <a:endParaRPr sz="2400">
              <a:latin typeface="Constantia"/>
              <a:cs typeface="Constantia"/>
            </a:endParaRPr>
          </a:p>
          <a:p>
            <a:pPr marL="358775" indent="-34671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8775" algn="l"/>
                <a:tab pos="359410" algn="l"/>
              </a:tabLst>
            </a:pPr>
            <a:r>
              <a:rPr sz="2400" dirty="0">
                <a:latin typeface="Constantia"/>
                <a:cs typeface="Constantia"/>
              </a:rPr>
              <a:t>в </a:t>
            </a:r>
            <a:r>
              <a:rPr sz="2400" spc="-20" dirty="0">
                <a:latin typeface="Constantia"/>
                <a:cs typeface="Constantia"/>
              </a:rPr>
              <a:t>начале </a:t>
            </a:r>
            <a:r>
              <a:rPr sz="2400" spc="-10" dirty="0">
                <a:latin typeface="Constantia"/>
                <a:cs typeface="Constantia"/>
              </a:rPr>
              <a:t>слова </a:t>
            </a:r>
            <a:r>
              <a:rPr sz="2400" spc="-50" dirty="0">
                <a:latin typeface="Constantia"/>
                <a:cs typeface="Constantia"/>
              </a:rPr>
              <a:t>(юг, </a:t>
            </a:r>
            <a:r>
              <a:rPr sz="2400" dirty="0">
                <a:latin typeface="Constantia"/>
                <a:cs typeface="Constantia"/>
              </a:rPr>
              <a:t>яма,</a:t>
            </a:r>
            <a:r>
              <a:rPr sz="2400" spc="-229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Емеля);</a:t>
            </a:r>
            <a:endParaRPr sz="2400">
              <a:latin typeface="Constantia"/>
              <a:cs typeface="Constantia"/>
            </a:endParaRPr>
          </a:p>
          <a:p>
            <a:pPr marL="287020" marR="1086485" indent="-274955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0" dirty="0">
                <a:latin typeface="Constantia"/>
                <a:cs typeface="Constantia"/>
              </a:rPr>
              <a:t>после </a:t>
            </a:r>
            <a:r>
              <a:rPr sz="2400" spc="-35" dirty="0">
                <a:latin typeface="Constantia"/>
                <a:cs typeface="Constantia"/>
              </a:rPr>
              <a:t>гласных </a:t>
            </a:r>
            <a:r>
              <a:rPr sz="2400" spc="-5" dirty="0">
                <a:latin typeface="Constantia"/>
                <a:cs typeface="Constantia"/>
              </a:rPr>
              <a:t>(заявка, </a:t>
            </a:r>
            <a:r>
              <a:rPr sz="2400" spc="-25" dirty="0">
                <a:latin typeface="Constantia"/>
                <a:cs typeface="Constantia"/>
              </a:rPr>
              <a:t>приют, </a:t>
            </a:r>
            <a:r>
              <a:rPr sz="2400" spc="-20" dirty="0">
                <a:latin typeface="Constantia"/>
                <a:cs typeface="Constantia"/>
              </a:rPr>
              <a:t>Пелагея), </a:t>
            </a:r>
            <a:r>
              <a:rPr sz="2400" dirty="0">
                <a:latin typeface="Constantia"/>
                <a:cs typeface="Constantia"/>
              </a:rPr>
              <a:t>а</a:t>
            </a:r>
            <a:r>
              <a:rPr sz="2400" spc="-2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могут  </a:t>
            </a:r>
            <a:r>
              <a:rPr sz="2400" spc="-20" dirty="0">
                <a:latin typeface="Constantia"/>
                <a:cs typeface="Constantia"/>
              </a:rPr>
              <a:t>обозначать один </a:t>
            </a:r>
            <a:r>
              <a:rPr sz="2400" dirty="0">
                <a:latin typeface="Constantia"/>
                <a:cs typeface="Constantia"/>
              </a:rPr>
              <a:t>звук, </a:t>
            </a:r>
            <a:r>
              <a:rPr sz="2400" spc="-10" dirty="0">
                <a:latin typeface="Constantia"/>
                <a:cs typeface="Constantia"/>
              </a:rPr>
              <a:t>после</a:t>
            </a:r>
            <a:r>
              <a:rPr sz="2400" spc="-33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согласного;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0" dirty="0">
                <a:latin typeface="Constantia"/>
                <a:cs typeface="Constantia"/>
              </a:rPr>
              <a:t>после букв </a:t>
            </a:r>
            <a:r>
              <a:rPr sz="2400" spc="-25" dirty="0">
                <a:latin typeface="Constantia"/>
                <a:cs typeface="Constantia"/>
              </a:rPr>
              <a:t>Ь, </a:t>
            </a:r>
            <a:r>
              <a:rPr sz="2400" dirty="0">
                <a:latin typeface="Constantia"/>
                <a:cs typeface="Constantia"/>
              </a:rPr>
              <a:t>Ъ </a:t>
            </a:r>
            <a:r>
              <a:rPr sz="2400" spc="-10" dirty="0">
                <a:latin typeface="Constantia"/>
                <a:cs typeface="Constantia"/>
              </a:rPr>
              <a:t>(вьюга,</a:t>
            </a:r>
            <a:r>
              <a:rPr sz="2400" spc="-1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въезд).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34355" y="332231"/>
            <a:ext cx="2378963" cy="1584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488" y="4500371"/>
            <a:ext cx="7431023" cy="21686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6127" y="2357627"/>
            <a:ext cx="5643372" cy="3072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4061" y="1082167"/>
            <a:ext cx="65062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5050" marR="5080" indent="-2292985">
              <a:lnSpc>
                <a:spcPct val="100000"/>
              </a:lnSpc>
              <a:spcBef>
                <a:spcPts val="95"/>
              </a:spcBef>
              <a:tabLst>
                <a:tab pos="2435225" algn="l"/>
              </a:tabLst>
            </a:pPr>
            <a:r>
              <a:rPr sz="2800" spc="-10" dirty="0">
                <a:latin typeface="Constantia"/>
                <a:cs typeface="Constantia"/>
              </a:rPr>
              <a:t>Мягкий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знак		и </a:t>
            </a:r>
            <a:r>
              <a:rPr sz="2800" spc="-20" dirty="0">
                <a:latin typeface="Constantia"/>
                <a:cs typeface="Constantia"/>
              </a:rPr>
              <a:t>твёрдый </a:t>
            </a:r>
            <a:r>
              <a:rPr sz="2800" spc="-5" dirty="0">
                <a:latin typeface="Constantia"/>
                <a:cs typeface="Constantia"/>
              </a:rPr>
              <a:t>знак -</a:t>
            </a:r>
            <a:r>
              <a:rPr sz="2800" spc="-254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буква,  </a:t>
            </a:r>
            <a:r>
              <a:rPr sz="2800" spc="-5" dirty="0">
                <a:latin typeface="Constantia"/>
                <a:cs typeface="Constantia"/>
              </a:rPr>
              <a:t>а не</a:t>
            </a:r>
            <a:r>
              <a:rPr sz="2800" spc="-2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звук!!!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280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Мастер-класс для педагогов «Особенности построения НОД  по подготовке детей</vt:lpstr>
      <vt:lpstr>Грамота – это овладение умением читать и писать  тексты. Излагать свои мысли в письменной форме,  понимать при чтении не только значение отдельных слов и предложений, но и смысл текста,  то есть овладение письменной речью.</vt:lpstr>
      <vt:lpstr>Презентация PowerPoint</vt:lpstr>
      <vt:lpstr>Речь</vt:lpstr>
      <vt:lpstr>Презентация PowerPoint</vt:lpstr>
      <vt:lpstr>Буквы</vt:lpstr>
      <vt:lpstr>Презентация PowerPoint</vt:lpstr>
      <vt:lpstr>ЙОТИРОВАННЫЕ ЗВУКИ</vt:lpstr>
      <vt:lpstr>Мягкий знак  и твёрдый знак - буква,  а не звук!!!</vt:lpstr>
      <vt:lpstr>Звуко-буквенный разбор характеризует слоговую, звуковую структуру слова и анализирует его графический состав.</vt:lpstr>
      <vt:lpstr>Презентация PowerPoint</vt:lpstr>
      <vt:lpstr>Презентация PowerPoint</vt:lpstr>
      <vt:lpstr>Деление слов на слоги</vt:lpstr>
      <vt:lpstr>Соотнеси картинку со схемой слова</vt:lpstr>
      <vt:lpstr>Схемы предложения</vt:lpstr>
      <vt:lpstr>Составьте схему предложения по опорным картинкам.</vt:lpstr>
      <vt:lpstr>Игры с буквами</vt:lpstr>
      <vt:lpstr>Презентация PowerPoint</vt:lpstr>
      <vt:lpstr>Рекомендации по обучению  грамоте детей.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Пользователь</cp:lastModifiedBy>
  <cp:revision>1</cp:revision>
  <dcterms:created xsi:type="dcterms:W3CDTF">2019-10-29T13:30:32Z</dcterms:created>
  <dcterms:modified xsi:type="dcterms:W3CDTF">2019-10-29T13:32:35Z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2019-10-29T00:00:00Z</vt:filetime>
  </property>
</Properties>
</file>