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24E"/>
    <a:srgbClr val="22728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4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8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0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3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7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3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2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5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4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5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Я гражданин России!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Интеллектуальная игра 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8" y="4797152"/>
            <a:ext cx="2232248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mael.ru/UserFiles/Image/51214111602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335"/>
            <a:ext cx="3086236" cy="23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7768" y="908720"/>
            <a:ext cx="8229600" cy="1143000"/>
          </a:xfrm>
        </p:spPr>
        <p:txBody>
          <a:bodyPr/>
          <a:lstStyle/>
          <a:p>
            <a:r>
              <a:rPr lang="ru-RU" dirty="0"/>
              <a:t>Назови термин </a:t>
            </a:r>
            <a:r>
              <a:rPr lang="ru-RU" dirty="0" smtClean="0"/>
              <a:t>4 балла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73380"/>
            <a:ext cx="8208911" cy="4536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…- это </a:t>
            </a:r>
            <a:r>
              <a:rPr lang="ru-RU" sz="2800" b="1" dirty="0"/>
              <a:t>выборная должность главы государства или территориально-административного образования либо председателя коллегиального органа, общественного объединения или коммерческой организации, а в некоторых странах </a:t>
            </a:r>
            <a:r>
              <a:rPr lang="ru-RU" sz="2800" b="1" dirty="0" smtClean="0"/>
              <a:t>— </a:t>
            </a:r>
            <a:r>
              <a:rPr lang="ru-RU" sz="2800" b="1" dirty="0"/>
              <a:t>также пожизненный титул лица, занимавшего такую должность в прошлом.</a:t>
            </a:r>
          </a:p>
          <a:p>
            <a:endParaRPr lang="ru-RU" sz="2800" b="1" dirty="0"/>
          </a:p>
          <a:p>
            <a:r>
              <a:rPr lang="ru-RU" sz="2800" b="1" dirty="0" smtClean="0"/>
              <a:t>Правильный ответ: президент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6165304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Вернуться назад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9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942" y="1124744"/>
            <a:ext cx="8229600" cy="1143000"/>
          </a:xfrm>
        </p:spPr>
        <p:txBody>
          <a:bodyPr/>
          <a:lstStyle/>
          <a:p>
            <a:r>
              <a:rPr lang="ru-RU" dirty="0" smtClean="0"/>
              <a:t>Найди ошибку 1 балл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2060849"/>
            <a:ext cx="7920880" cy="4392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Государственная власть является </a:t>
            </a:r>
            <a:r>
              <a:rPr lang="ru-RU" dirty="0" smtClean="0"/>
              <a:t>открытой, </a:t>
            </a:r>
            <a:r>
              <a:rPr lang="ru-RU" dirty="0"/>
              <a:t>т. е. верховной, по отношению ко всем организациям и лицам внутри страны, а также независимой, самостоятельной по отношению к иным государствам. Государство — официальный представитель </a:t>
            </a:r>
            <a:r>
              <a:rPr lang="ru-RU" dirty="0" smtClean="0"/>
              <a:t>президента, </a:t>
            </a:r>
            <a:r>
              <a:rPr lang="ru-RU" dirty="0"/>
              <a:t>всех его членов, именуемых гражданами.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Правильный ответ: </a:t>
            </a:r>
            <a:r>
              <a:rPr lang="ru-RU" b="1" dirty="0" smtClean="0"/>
              <a:t>открытой – суверенной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президента- всего общества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6093296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Вернуться назад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lang="ru-RU" dirty="0"/>
              <a:t>Найди ошибку </a:t>
            </a:r>
            <a:r>
              <a:rPr lang="ru-RU" dirty="0" smtClean="0"/>
              <a:t>2 балла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916833"/>
            <a:ext cx="8784976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Российское гражданство приобретается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b="1" dirty="0" smtClean="0"/>
              <a:t>По </a:t>
            </a:r>
            <a:r>
              <a:rPr lang="ru-RU" b="1" dirty="0"/>
              <a:t>рождению;</a:t>
            </a:r>
          </a:p>
          <a:p>
            <a:r>
              <a:rPr lang="ru-RU" sz="3000" b="1" dirty="0" smtClean="0"/>
              <a:t>В результате вступления в брак с гражданином РФ;</a:t>
            </a:r>
            <a:endParaRPr lang="ru-RU" sz="3000" b="1" dirty="0"/>
          </a:p>
          <a:p>
            <a:r>
              <a:rPr lang="ru-RU" b="1" dirty="0" smtClean="0"/>
              <a:t>В результате </a:t>
            </a:r>
            <a:r>
              <a:rPr lang="ru-RU" b="1" dirty="0"/>
              <a:t>восстановления в гражданстве;</a:t>
            </a:r>
          </a:p>
          <a:p>
            <a:r>
              <a:rPr lang="ru-RU" b="1" dirty="0" smtClean="0"/>
              <a:t>В результате переезда в Россию.</a:t>
            </a:r>
            <a:endParaRPr lang="ru-RU" b="1" dirty="0"/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Правильный ответ</a:t>
            </a:r>
            <a:r>
              <a:rPr lang="ru-RU" b="1" dirty="0"/>
              <a:t>: </a:t>
            </a:r>
            <a:r>
              <a:rPr lang="ru-RU" dirty="0"/>
              <a:t>вступления в брак с гражданином </a:t>
            </a:r>
            <a:r>
              <a:rPr lang="ru-RU" dirty="0" smtClean="0"/>
              <a:t>РФ - приема </a:t>
            </a:r>
            <a:r>
              <a:rPr lang="ru-RU" dirty="0"/>
              <a:t>в гражданство</a:t>
            </a:r>
          </a:p>
          <a:p>
            <a:pPr marL="0" indent="0">
              <a:buNone/>
            </a:pPr>
            <a:r>
              <a:rPr lang="ru-RU" dirty="0"/>
              <a:t>В результате переезда в </a:t>
            </a:r>
            <a:r>
              <a:rPr lang="ru-RU" dirty="0" smtClean="0"/>
              <a:t>Россию - </a:t>
            </a:r>
            <a:r>
              <a:rPr lang="ru-RU" dirty="0"/>
              <a:t>по иным основаниям, предусмотренным Законом о гражданстве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6205954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Вернуться назад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/>
          <a:lstStyle/>
          <a:p>
            <a:r>
              <a:rPr lang="ru-RU" dirty="0"/>
              <a:t>Найди ошибку </a:t>
            </a:r>
            <a:r>
              <a:rPr lang="ru-RU" dirty="0" smtClean="0"/>
              <a:t>3 балла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61185" cy="43490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Личный статус президента </a:t>
            </a:r>
            <a:r>
              <a:rPr lang="ru-RU" dirty="0"/>
              <a:t>различается в разных государствах. В частности, существенные отличия имеются в определении положения президента в системе разделения властей. В некоторых государствах (в том числе и в России) президент является главой государства и при этом </a:t>
            </a:r>
            <a:r>
              <a:rPr lang="ru-RU" dirty="0" smtClean="0"/>
              <a:t>относится </a:t>
            </a:r>
            <a:r>
              <a:rPr lang="ru-RU" dirty="0"/>
              <a:t>к какой-то одной ветви власти — исполнительной, законодательной или судебной.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Правильный </a:t>
            </a:r>
            <a:r>
              <a:rPr lang="ru-RU" b="1" dirty="0" smtClean="0"/>
              <a:t>ответ: </a:t>
            </a:r>
            <a:r>
              <a:rPr lang="ru-RU" b="1" dirty="0" smtClean="0"/>
              <a:t>Личный статус- </a:t>
            </a:r>
            <a:r>
              <a:rPr lang="ru-RU" b="1" dirty="0" smtClean="0"/>
              <a:t>Конституционно-правовой </a:t>
            </a:r>
            <a:r>
              <a:rPr lang="ru-RU" b="1" dirty="0"/>
              <a:t>статус </a:t>
            </a:r>
          </a:p>
          <a:p>
            <a:pPr marL="0" indent="0">
              <a:buNone/>
            </a:pPr>
            <a:r>
              <a:rPr lang="ru-RU" b="1" dirty="0" smtClean="0"/>
              <a:t>Относится- не </a:t>
            </a:r>
            <a:r>
              <a:rPr lang="ru-RU" b="1" dirty="0"/>
              <a:t>относится 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5949280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Вернуться назад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/>
          <a:lstStyle/>
          <a:p>
            <a:r>
              <a:rPr lang="ru-RU" dirty="0"/>
              <a:t>Найди ошибку </a:t>
            </a:r>
            <a:r>
              <a:rPr lang="ru-RU" dirty="0" smtClean="0"/>
              <a:t>4 балла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276872"/>
            <a:ext cx="7617169" cy="420498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Значения </a:t>
            </a:r>
            <a:r>
              <a:rPr lang="ru-RU" dirty="0"/>
              <a:t>цветов флага России: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Красный цвет </a:t>
            </a:r>
            <a:r>
              <a:rPr lang="ru-RU" dirty="0" smtClean="0"/>
              <a:t>означает </a:t>
            </a:r>
            <a:r>
              <a:rPr lang="ru-RU" dirty="0"/>
              <a:t>мир, чистоту, непорочность, совершенство;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Синий </a:t>
            </a:r>
            <a:r>
              <a:rPr lang="ru-RU" dirty="0">
                <a:solidFill>
                  <a:srgbClr val="FF0000"/>
                </a:solidFill>
              </a:rPr>
              <a:t>цвет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символ </a:t>
            </a:r>
            <a:r>
              <a:rPr lang="ru-RU" dirty="0"/>
              <a:t>веры и верности, постоянства</a:t>
            </a:r>
            <a:r>
              <a:rPr lang="ru-RU" dirty="0" smtClean="0"/>
              <a:t>; </a:t>
            </a:r>
            <a:r>
              <a:rPr lang="ru-RU" dirty="0" smtClean="0">
                <a:solidFill>
                  <a:srgbClr val="FF0000"/>
                </a:solidFill>
              </a:rPr>
              <a:t>Белый цвет  </a:t>
            </a:r>
            <a:r>
              <a:rPr lang="ru-RU" dirty="0"/>
              <a:t>символизирует энергию, силу, кровь, пролитую за Отечество.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Правильный </a:t>
            </a:r>
            <a:r>
              <a:rPr lang="ru-RU" b="1" dirty="0"/>
              <a:t>ответ: </a:t>
            </a:r>
            <a:r>
              <a:rPr lang="ru-RU" dirty="0"/>
              <a:t>Красный цвет </a:t>
            </a:r>
            <a:r>
              <a:rPr lang="ru-RU" dirty="0" smtClean="0"/>
              <a:t>-Белый </a:t>
            </a:r>
            <a:r>
              <a:rPr lang="ru-RU" dirty="0"/>
              <a:t>цвет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Белый </a:t>
            </a:r>
            <a:r>
              <a:rPr lang="ru-RU" dirty="0" smtClean="0"/>
              <a:t>цвет- Красный </a:t>
            </a:r>
            <a:r>
              <a:rPr lang="ru-RU" dirty="0"/>
              <a:t>цвет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5877272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Вернуться назад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9950" y="1052736"/>
            <a:ext cx="8229600" cy="1143000"/>
          </a:xfrm>
        </p:spPr>
        <p:txBody>
          <a:bodyPr/>
          <a:lstStyle/>
          <a:p>
            <a:r>
              <a:rPr lang="ru-RU" dirty="0" smtClean="0"/>
              <a:t>Верны ли суждения 1 балл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7" y="2204864"/>
            <a:ext cx="8136905" cy="46531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А</a:t>
            </a:r>
            <a:r>
              <a:rPr lang="ru-RU" dirty="0"/>
              <a:t>. </a:t>
            </a:r>
            <a:r>
              <a:rPr lang="ru-RU" dirty="0" smtClean="0"/>
              <a:t>Гражданское  </a:t>
            </a:r>
            <a:r>
              <a:rPr lang="ru-RU" dirty="0"/>
              <a:t>общество  включает  в  </a:t>
            </a:r>
            <a:r>
              <a:rPr lang="ru-RU" dirty="0" smtClean="0"/>
              <a:t>себя совокупность организованных инициатив граждан в </a:t>
            </a:r>
            <a:r>
              <a:rPr lang="ru-RU" dirty="0"/>
              <a:t>различных областях их жизнедеятельности.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Б. </a:t>
            </a:r>
            <a:r>
              <a:rPr lang="ru-RU" dirty="0" smtClean="0"/>
              <a:t>Институты  </a:t>
            </a:r>
            <a:r>
              <a:rPr lang="ru-RU" dirty="0"/>
              <a:t>гражданского  общества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формируются  по  инициативе  власти,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подчиняясь во всем распоряжениям чиновников.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1) </a:t>
            </a:r>
            <a:r>
              <a:rPr lang="ru-RU" dirty="0" smtClean="0"/>
              <a:t>верно </a:t>
            </a:r>
            <a:r>
              <a:rPr lang="ru-RU" dirty="0"/>
              <a:t>только 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2) </a:t>
            </a:r>
            <a:r>
              <a:rPr lang="ru-RU" dirty="0" smtClean="0"/>
              <a:t>верно </a:t>
            </a:r>
            <a:r>
              <a:rPr lang="ru-RU" dirty="0"/>
              <a:t>только Б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3) </a:t>
            </a:r>
            <a:r>
              <a:rPr lang="ru-RU" dirty="0" smtClean="0"/>
              <a:t>верны </a:t>
            </a:r>
            <a:r>
              <a:rPr lang="ru-RU" dirty="0"/>
              <a:t>оба суждения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4) </a:t>
            </a:r>
            <a:r>
              <a:rPr lang="ru-RU" dirty="0" smtClean="0"/>
              <a:t>оба </a:t>
            </a:r>
            <a:r>
              <a:rPr lang="ru-RU" dirty="0"/>
              <a:t>суждения неверны</a:t>
            </a:r>
            <a:endParaRPr lang="ru-RU" dirty="0" smtClean="0"/>
          </a:p>
          <a:p>
            <a:r>
              <a:rPr lang="ru-RU" b="1" dirty="0" smtClean="0"/>
              <a:t>Правильный ответ</a:t>
            </a:r>
            <a:r>
              <a:rPr lang="ru-RU" b="1" dirty="0" smtClean="0"/>
              <a:t>: 1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6093296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Вернуться назад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1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lang="ru-RU" dirty="0"/>
              <a:t>Верны ли суждения </a:t>
            </a:r>
            <a:r>
              <a:rPr lang="ru-RU" dirty="0" smtClean="0"/>
              <a:t>2 балла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8208911" cy="44930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А. </a:t>
            </a:r>
            <a:r>
              <a:rPr lang="ru-RU" dirty="0" smtClean="0"/>
              <a:t>Политика  </a:t>
            </a:r>
            <a:r>
              <a:rPr lang="ru-RU" dirty="0"/>
              <a:t>представляет  собой  инструмент  сознательного  регулирования </a:t>
            </a:r>
          </a:p>
          <a:p>
            <a:pPr marL="0" indent="0">
              <a:buNone/>
            </a:pPr>
            <a:r>
              <a:rPr lang="ru-RU" dirty="0"/>
              <a:t>общества.</a:t>
            </a:r>
          </a:p>
          <a:p>
            <a:pPr marL="0" indent="0">
              <a:buNone/>
            </a:pPr>
            <a:r>
              <a:rPr lang="ru-RU" dirty="0"/>
              <a:t>Б. </a:t>
            </a:r>
            <a:r>
              <a:rPr lang="ru-RU" dirty="0" smtClean="0"/>
              <a:t>Любой </a:t>
            </a:r>
            <a:r>
              <a:rPr lang="ru-RU" dirty="0"/>
              <a:t>вопрос может стать политическим, если в определенных условиях он </a:t>
            </a:r>
          </a:p>
          <a:p>
            <a:pPr marL="0" indent="0">
              <a:buNone/>
            </a:pPr>
            <a:r>
              <a:rPr lang="ru-RU" dirty="0"/>
              <a:t>затрагивает интересы </a:t>
            </a:r>
            <a:r>
              <a:rPr lang="ru-RU" dirty="0" err="1"/>
              <a:t>вс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его общества.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dirty="0" smtClean="0"/>
              <a:t>верно только </a:t>
            </a:r>
            <a:r>
              <a:rPr lang="ru-RU" dirty="0"/>
              <a:t>А </a:t>
            </a:r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dirty="0" smtClean="0"/>
              <a:t>верно </a:t>
            </a:r>
            <a:r>
              <a:rPr lang="ru-RU" dirty="0"/>
              <a:t>только Б</a:t>
            </a:r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dirty="0" smtClean="0"/>
              <a:t>верны </a:t>
            </a:r>
            <a:r>
              <a:rPr lang="ru-RU" dirty="0"/>
              <a:t>оба суждения </a:t>
            </a:r>
          </a:p>
          <a:p>
            <a:pPr marL="0" indent="0">
              <a:buNone/>
            </a:pPr>
            <a:r>
              <a:rPr lang="ru-RU" dirty="0"/>
              <a:t>4) </a:t>
            </a:r>
            <a:r>
              <a:rPr lang="ru-RU" dirty="0" smtClean="0"/>
              <a:t>оба </a:t>
            </a:r>
            <a:r>
              <a:rPr lang="ru-RU" dirty="0"/>
              <a:t>суждения неверны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Правильный ответ: </a:t>
            </a:r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5805264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Вернуться назад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/>
          <a:lstStyle/>
          <a:p>
            <a:r>
              <a:rPr lang="ru-RU" dirty="0"/>
              <a:t>Верны ли суждения </a:t>
            </a:r>
            <a:r>
              <a:rPr lang="ru-RU" dirty="0" smtClean="0"/>
              <a:t>3 балла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59" y="2248347"/>
            <a:ext cx="7833193" cy="4493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Верны ли следующие суждения о государстве?</a:t>
            </a:r>
          </a:p>
          <a:p>
            <a:pPr marL="0" indent="0">
              <a:buNone/>
            </a:pPr>
            <a:r>
              <a:rPr lang="ru-RU" sz="2400" dirty="0"/>
              <a:t>А. В любом государстве существует верховенство права.</a:t>
            </a:r>
          </a:p>
          <a:p>
            <a:pPr marL="0" indent="0">
              <a:buNone/>
            </a:pPr>
            <a:r>
              <a:rPr lang="ru-RU" sz="2400" dirty="0"/>
              <a:t>Б. В правовом государстве гражданин и власть ответственны друг перед другом.</a:t>
            </a:r>
          </a:p>
          <a:p>
            <a:pPr marL="0" indent="0">
              <a:buNone/>
            </a:pPr>
            <a:r>
              <a:rPr lang="ru-RU" sz="2400" dirty="0"/>
              <a:t>1) верно только А</a:t>
            </a:r>
          </a:p>
          <a:p>
            <a:pPr marL="0" indent="0">
              <a:buNone/>
            </a:pPr>
            <a:r>
              <a:rPr lang="ru-RU" sz="2400" dirty="0"/>
              <a:t>2) верно только Б</a:t>
            </a:r>
          </a:p>
          <a:p>
            <a:pPr marL="0" indent="0">
              <a:buNone/>
            </a:pPr>
            <a:r>
              <a:rPr lang="ru-RU" sz="2400" dirty="0"/>
              <a:t>3) верны оба суждения</a:t>
            </a:r>
          </a:p>
          <a:p>
            <a:pPr marL="0" indent="0">
              <a:buNone/>
            </a:pPr>
            <a:r>
              <a:rPr lang="ru-RU" sz="2400" dirty="0"/>
              <a:t>4) оба суждения неверны</a:t>
            </a:r>
          </a:p>
          <a:p>
            <a:pPr marL="0" indent="0">
              <a:buNone/>
            </a:pPr>
            <a:r>
              <a:rPr lang="ru-RU" b="1" dirty="0" smtClean="0"/>
              <a:t>Правильный </a:t>
            </a:r>
            <a:r>
              <a:rPr lang="ru-RU" b="1" dirty="0" smtClean="0"/>
              <a:t>ответ: </a:t>
            </a: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5445224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Вернуться назад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ru-RU" dirty="0"/>
              <a:t>Верны ли суждения </a:t>
            </a:r>
            <a:r>
              <a:rPr lang="ru-RU" dirty="0" smtClean="0"/>
              <a:t>4 балла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3" y="2248347"/>
            <a:ext cx="7977209" cy="42769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А. Задачей любого современного государства является защита интересов страны на международной арене.</a:t>
            </a:r>
          </a:p>
          <a:p>
            <a:pPr marL="0" indent="0">
              <a:buNone/>
            </a:pPr>
            <a:r>
              <a:rPr lang="ru-RU" dirty="0"/>
              <a:t>Б. Задачей любого современного государства является завоевание новых территорий и борьба за сферы влияния в мире.</a:t>
            </a:r>
          </a:p>
          <a:p>
            <a:pPr marL="0" indent="0">
              <a:buNone/>
            </a:pPr>
            <a:r>
              <a:rPr lang="ru-RU" dirty="0"/>
              <a:t>1) верно только А</a:t>
            </a:r>
          </a:p>
          <a:p>
            <a:pPr marL="0" indent="0">
              <a:buNone/>
            </a:pPr>
            <a:r>
              <a:rPr lang="ru-RU" dirty="0"/>
              <a:t>2) верно только Б</a:t>
            </a:r>
          </a:p>
          <a:p>
            <a:pPr marL="0" indent="0">
              <a:buNone/>
            </a:pPr>
            <a:r>
              <a:rPr lang="ru-RU" dirty="0"/>
              <a:t>3) верны оба суждения</a:t>
            </a:r>
          </a:p>
          <a:p>
            <a:pPr marL="0" indent="0">
              <a:buNone/>
            </a:pPr>
            <a:r>
              <a:rPr lang="ru-RU" dirty="0"/>
              <a:t>4) оба суждения неверны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Правильный ответ</a:t>
            </a:r>
            <a:r>
              <a:rPr lang="ru-RU" b="1" dirty="0" smtClean="0"/>
              <a:t>: </a:t>
            </a:r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5805264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Вернуться назад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ru-RU" b="1" dirty="0" smtClean="0"/>
              <a:t>Таблица заданий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737030"/>
              </p:ext>
            </p:extLst>
          </p:nvPr>
        </p:nvGraphicFramePr>
        <p:xfrm>
          <a:off x="1043608" y="2492896"/>
          <a:ext cx="6768752" cy="3479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6184"/>
                <a:gridCol w="1224136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балл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2балла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балла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балла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smtClean="0">
                          <a:solidFill>
                            <a:srgbClr val="FFFF00"/>
                          </a:solidFill>
                        </a:rPr>
                        <a:t>Выбери</a:t>
                      </a:r>
                      <a:r>
                        <a:rPr lang="ru-RU" sz="2000" b="1" baseline="0" smtClean="0">
                          <a:solidFill>
                            <a:srgbClr val="FFFF00"/>
                          </a:solidFill>
                        </a:rPr>
                        <a:t> правильный ответ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3D12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3D12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3D12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3D12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3D124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Назови термин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272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  <a:hlinkClick r:id="rId6" action="ppaction://hlinksldjump"/>
                        </a:rPr>
                        <a:t>1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2272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  <a:hlinkClick r:id="rId7" action="ppaction://hlinksldjump"/>
                        </a:rPr>
                        <a:t>2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2272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  <a:hlinkClick r:id="rId8" action="ppaction://hlinksldjump"/>
                        </a:rPr>
                        <a:t>3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2272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  <a:hlinkClick r:id="rId9" action="ppaction://hlinksldjump"/>
                        </a:rPr>
                        <a:t>4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22728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Найди ошибку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3300"/>
                          </a:solidFill>
                          <a:hlinkClick r:id="rId10" action="ppaction://hlinksldjump"/>
                        </a:rPr>
                        <a:t>1</a:t>
                      </a:r>
                      <a:endParaRPr lang="ru-RU" sz="4000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3300"/>
                          </a:solidFill>
                          <a:hlinkClick r:id="rId11" action="ppaction://hlinksldjump"/>
                        </a:rPr>
                        <a:t>2</a:t>
                      </a:r>
                      <a:endParaRPr lang="ru-RU" sz="4000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3300"/>
                          </a:solidFill>
                          <a:hlinkClick r:id="rId12" action="ppaction://hlinksldjump"/>
                        </a:rPr>
                        <a:t>3</a:t>
                      </a:r>
                      <a:endParaRPr lang="ru-RU" sz="4000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3300"/>
                          </a:solidFill>
                          <a:hlinkClick r:id="rId13" action="ppaction://hlinksldjump"/>
                        </a:rPr>
                        <a:t>4</a:t>
                      </a:r>
                      <a:endParaRPr lang="ru-RU" sz="4000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Верны ли суждения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4" action="ppaction://hlinksldjump"/>
                        </a:rPr>
                        <a:t>1</a:t>
                      </a:r>
                      <a:endParaRPr lang="ru-RU" sz="4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5" action="ppaction://hlinksldjump"/>
                        </a:rPr>
                        <a:t>2</a:t>
                      </a:r>
                      <a:endParaRPr lang="ru-RU" sz="4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6" action="ppaction://hlinksldjump"/>
                        </a:rPr>
                        <a:t>3</a:t>
                      </a:r>
                      <a:endParaRPr lang="ru-RU" sz="4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7" action="ppaction://hlinksldjump"/>
                        </a:rPr>
                        <a:t>4</a:t>
                      </a:r>
                      <a:endParaRPr lang="ru-RU" sz="4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1997391" cy="12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1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/>
          <a:lstStyle/>
          <a:p>
            <a:r>
              <a:rPr lang="ru-RU" dirty="0" smtClean="0"/>
              <a:t>Выбери правильный ответ 1 балл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 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sz="4000" b="1" dirty="0"/>
              <a:t>В каком символе России есть двуглавый орел?</a:t>
            </a:r>
          </a:p>
          <a:p>
            <a:pPr marL="0" indent="0">
              <a:buNone/>
            </a:pPr>
            <a:r>
              <a:rPr lang="ru-RU" dirty="0"/>
              <a:t> 	 	 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4600" dirty="0"/>
              <a:t>А</a:t>
            </a:r>
            <a:r>
              <a:rPr lang="ru-RU" sz="4600" dirty="0" smtClean="0"/>
              <a:t>) Флаг</a:t>
            </a:r>
            <a:r>
              <a:rPr lang="ru-RU" sz="4600" dirty="0"/>
              <a:t>	 	</a:t>
            </a:r>
          </a:p>
          <a:p>
            <a:pPr marL="0" indent="0">
              <a:buNone/>
            </a:pPr>
            <a:r>
              <a:rPr lang="ru-RU" sz="4600" dirty="0"/>
              <a:t>	</a:t>
            </a:r>
            <a:r>
              <a:rPr lang="ru-RU" sz="4600" dirty="0" smtClean="0"/>
              <a:t>Б) Герб </a:t>
            </a:r>
            <a:r>
              <a:rPr lang="ru-RU" sz="4600" dirty="0"/>
              <a:t>	 	</a:t>
            </a:r>
          </a:p>
          <a:p>
            <a:pPr marL="0" indent="0">
              <a:buNone/>
            </a:pPr>
            <a:r>
              <a:rPr lang="ru-RU" sz="4600" dirty="0"/>
              <a:t>	</a:t>
            </a:r>
            <a:r>
              <a:rPr lang="ru-RU" sz="4600" dirty="0" smtClean="0"/>
              <a:t>В) Гимн </a:t>
            </a:r>
            <a:r>
              <a:rPr lang="ru-RU" sz="4600" dirty="0"/>
              <a:t>	 	</a:t>
            </a:r>
          </a:p>
          <a:p>
            <a:pPr marL="0" indent="0">
              <a:buNone/>
            </a:pPr>
            <a:r>
              <a:rPr lang="ru-RU" sz="4600" dirty="0"/>
              <a:t>	</a:t>
            </a:r>
            <a:r>
              <a:rPr lang="ru-RU" sz="4600" dirty="0" smtClean="0"/>
              <a:t>Г) Знамя </a:t>
            </a:r>
            <a:endParaRPr lang="ru-RU" sz="4600" dirty="0"/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 smtClean="0"/>
              <a:t>Правильный ответ </a:t>
            </a:r>
            <a:r>
              <a:rPr lang="ru-RU" dirty="0" smtClean="0"/>
              <a:t>:  Б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5805264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Вернуться 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57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6263" cy="986636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Выбери правильный </a:t>
            </a:r>
            <a:r>
              <a:rPr lang="ru-RU" dirty="0" smtClean="0"/>
              <a:t>ответ 2 балла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 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sz="4500" b="1" dirty="0"/>
              <a:t>Герб России изображается:</a:t>
            </a:r>
          </a:p>
          <a:p>
            <a:pPr marL="0" indent="0">
              <a:buNone/>
            </a:pPr>
            <a:r>
              <a:rPr lang="ru-RU" sz="4500" b="1" dirty="0"/>
              <a:t>А. На паспорте гражданина страны.</a:t>
            </a:r>
          </a:p>
          <a:p>
            <a:pPr marL="0" indent="0">
              <a:buNone/>
            </a:pPr>
            <a:r>
              <a:rPr lang="ru-RU" sz="4500" b="1" dirty="0"/>
              <a:t>Б. на денежных знаках России.</a:t>
            </a:r>
          </a:p>
          <a:p>
            <a:pPr marL="0" indent="0">
              <a:buNone/>
            </a:pPr>
            <a:r>
              <a:rPr lang="ru-RU" dirty="0"/>
              <a:t> 	 	 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4500" dirty="0" smtClean="0"/>
              <a:t>А)Верно </a:t>
            </a:r>
            <a:r>
              <a:rPr lang="ru-RU" sz="4500" dirty="0"/>
              <a:t>только </a:t>
            </a:r>
            <a:r>
              <a:rPr lang="ru-RU" sz="4500" dirty="0" smtClean="0"/>
              <a:t>А</a:t>
            </a:r>
            <a:r>
              <a:rPr lang="ru-RU" sz="4500" dirty="0"/>
              <a:t>	 	</a:t>
            </a:r>
          </a:p>
          <a:p>
            <a:pPr marL="0" indent="0">
              <a:buNone/>
            </a:pPr>
            <a:r>
              <a:rPr lang="ru-RU" sz="4500" dirty="0"/>
              <a:t>	</a:t>
            </a:r>
            <a:r>
              <a:rPr lang="ru-RU" sz="4500" dirty="0" smtClean="0"/>
              <a:t>Б)Верно </a:t>
            </a:r>
            <a:r>
              <a:rPr lang="ru-RU" sz="4500" dirty="0"/>
              <a:t>только </a:t>
            </a:r>
            <a:r>
              <a:rPr lang="ru-RU" sz="4500" dirty="0" smtClean="0"/>
              <a:t>Б</a:t>
            </a:r>
            <a:r>
              <a:rPr lang="ru-RU" sz="4500" dirty="0"/>
              <a:t>	 	</a:t>
            </a:r>
          </a:p>
          <a:p>
            <a:pPr marL="0" indent="0">
              <a:buNone/>
            </a:pPr>
            <a:r>
              <a:rPr lang="ru-RU" sz="4500" dirty="0"/>
              <a:t>	</a:t>
            </a:r>
            <a:r>
              <a:rPr lang="ru-RU" sz="4500" dirty="0" smtClean="0"/>
              <a:t>В)Оба </a:t>
            </a:r>
            <a:r>
              <a:rPr lang="ru-RU" sz="4500" dirty="0"/>
              <a:t>ответа </a:t>
            </a:r>
            <a:r>
              <a:rPr lang="ru-RU" sz="4500" dirty="0" smtClean="0"/>
              <a:t>верны</a:t>
            </a:r>
            <a:r>
              <a:rPr lang="ru-RU" sz="4500" dirty="0"/>
              <a:t>	 	</a:t>
            </a:r>
          </a:p>
          <a:p>
            <a:pPr marL="0" indent="0">
              <a:buNone/>
            </a:pPr>
            <a:r>
              <a:rPr lang="ru-RU" sz="4500" dirty="0"/>
              <a:t>	</a:t>
            </a:r>
            <a:r>
              <a:rPr lang="ru-RU" sz="4500" dirty="0" smtClean="0"/>
              <a:t>Г)Нет </a:t>
            </a:r>
            <a:r>
              <a:rPr lang="ru-RU" sz="4500" dirty="0"/>
              <a:t>верного ответа </a:t>
            </a:r>
            <a:r>
              <a:rPr lang="ru-RU" sz="4500" dirty="0" smtClean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3600" dirty="0" smtClean="0"/>
              <a:t>Правильный ответ: </a:t>
            </a:r>
            <a:r>
              <a:rPr lang="ru-RU" sz="3600" dirty="0" smtClean="0"/>
              <a:t>В                                      </a:t>
            </a:r>
            <a:r>
              <a:rPr lang="ru-RU" sz="3600" dirty="0" smtClean="0">
                <a:solidFill>
                  <a:prstClr val="black"/>
                </a:solidFill>
                <a:hlinkClick r:id="rId2" action="ppaction://hlinksldjump"/>
              </a:rPr>
              <a:t>Вернуться </a:t>
            </a:r>
            <a:r>
              <a:rPr lang="ru-RU" sz="3600" dirty="0">
                <a:solidFill>
                  <a:prstClr val="black"/>
                </a:solidFill>
                <a:hlinkClick r:id="rId2" action="ppaction://hlinksldjump"/>
              </a:rPr>
              <a:t>назад</a:t>
            </a:r>
            <a:endParaRPr lang="ru-RU" sz="3600" dirty="0">
              <a:solidFill>
                <a:prstClr val="black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2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09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Выбери правильный ответ </a:t>
            </a:r>
            <a:r>
              <a:rPr lang="ru-RU" dirty="0" smtClean="0"/>
              <a:t>3 балла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Словосочетание «субъект Российской Федерации» означает</a:t>
            </a:r>
            <a:r>
              <a:rPr lang="ru-RU" b="1" dirty="0" smtClean="0"/>
              <a:t>:</a:t>
            </a:r>
            <a:r>
              <a:rPr lang="ru-RU" b="1" dirty="0"/>
              <a:t>	 	 	</a:t>
            </a:r>
          </a:p>
          <a:p>
            <a:pPr marL="0" indent="0">
              <a:buNone/>
            </a:pPr>
            <a:r>
              <a:rPr lang="ru-RU" b="1" dirty="0" smtClean="0"/>
              <a:t>А) Полноправный участник</a:t>
            </a:r>
            <a:r>
              <a:rPr lang="ru-RU" b="1" dirty="0"/>
              <a:t>	 	 	</a:t>
            </a:r>
          </a:p>
          <a:p>
            <a:pPr marL="0" indent="0">
              <a:buNone/>
            </a:pPr>
            <a:r>
              <a:rPr lang="ru-RU" b="1" dirty="0" smtClean="0"/>
              <a:t>Б) Независимая территория</a:t>
            </a:r>
            <a:r>
              <a:rPr lang="ru-RU" b="1" dirty="0"/>
              <a:t>	 	 	</a:t>
            </a:r>
          </a:p>
          <a:p>
            <a:pPr marL="0" indent="0">
              <a:buNone/>
            </a:pPr>
            <a:r>
              <a:rPr lang="ru-RU" b="1" dirty="0" smtClean="0"/>
              <a:t>В) Колониальное </a:t>
            </a:r>
            <a:r>
              <a:rPr lang="ru-RU" b="1" dirty="0"/>
              <a:t>владение</a:t>
            </a:r>
          </a:p>
          <a:p>
            <a:pPr marL="0" indent="0">
              <a:buNone/>
            </a:pPr>
            <a:r>
              <a:rPr lang="ru-RU" b="1" dirty="0" smtClean="0"/>
              <a:t>Г) Автономная </a:t>
            </a:r>
            <a:r>
              <a:rPr lang="ru-RU" b="1" dirty="0"/>
              <a:t>единица</a:t>
            </a:r>
            <a:endParaRPr lang="ru-RU" b="1" dirty="0" smtClean="0"/>
          </a:p>
          <a:p>
            <a:r>
              <a:rPr lang="ru-RU" b="1" dirty="0" smtClean="0"/>
              <a:t>Правильный </a:t>
            </a:r>
            <a:r>
              <a:rPr lang="ru-RU" b="1" dirty="0" smtClean="0"/>
              <a:t>ответ: </a:t>
            </a:r>
            <a:r>
              <a:rPr lang="ru-RU" b="1" dirty="0" smtClean="0"/>
              <a:t>Г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5733256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Вернуться 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0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Выбери правильный ответ </a:t>
            </a:r>
            <a:r>
              <a:rPr lang="ru-RU" dirty="0" smtClean="0"/>
              <a:t>4 балла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486916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ru-RU" b="1" dirty="0"/>
              <a:t>Паспорт гражданина Российской Федерации: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ru-RU" b="1" dirty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b="1" dirty="0"/>
              <a:t>а) подростки получают в 14 лет</a:t>
            </a:r>
            <a:r>
              <a:rPr lang="ru-RU" b="1" dirty="0" smtClean="0"/>
              <a:t>;</a:t>
            </a:r>
            <a:endParaRPr lang="ru-RU" b="1" dirty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b="1" dirty="0"/>
              <a:t>б) не меняется на протяжении всей жизни</a:t>
            </a:r>
            <a:r>
              <a:rPr lang="ru-RU" b="1" dirty="0" smtClean="0"/>
              <a:t>;</a:t>
            </a:r>
            <a:endParaRPr lang="ru-RU" b="1" dirty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b="1" dirty="0"/>
              <a:t>в) выдаётся органом внутренних дел</a:t>
            </a:r>
            <a:r>
              <a:rPr lang="ru-RU" b="1" dirty="0" smtClean="0"/>
              <a:t>;</a:t>
            </a:r>
            <a:endParaRPr lang="ru-RU" b="1" dirty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b="1" dirty="0"/>
              <a:t>г) удостоверяет личность человека</a:t>
            </a:r>
            <a:r>
              <a:rPr lang="ru-RU" b="1" dirty="0" smtClean="0"/>
              <a:t>;</a:t>
            </a:r>
            <a:endParaRPr lang="ru-RU" b="1" dirty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b="1" dirty="0"/>
              <a:t>д) подлежит замене в 20 и 45 лет. </a:t>
            </a:r>
            <a:endParaRPr lang="ru-RU" b="1" dirty="0" smtClean="0"/>
          </a:p>
          <a:p>
            <a:pPr marL="0" lvl="0" indent="0">
              <a:spcBef>
                <a:spcPts val="0"/>
              </a:spcBef>
              <a:buClrTx/>
              <a:buNone/>
            </a:pPr>
            <a:endParaRPr lang="ru-RU" b="1" dirty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400" b="1" dirty="0" smtClean="0"/>
              <a:t>Правильный </a:t>
            </a:r>
            <a:r>
              <a:rPr lang="ru-RU" sz="2400" b="1" dirty="0"/>
              <a:t>ответ: </a:t>
            </a:r>
            <a:r>
              <a:rPr lang="ru-RU" sz="2400" b="1" dirty="0" smtClean="0"/>
              <a:t>а, г, д                                                </a:t>
            </a:r>
            <a:r>
              <a:rPr lang="ru-RU" sz="1800" dirty="0" smtClean="0">
                <a:solidFill>
                  <a:prstClr val="black"/>
                </a:solidFill>
                <a:hlinkClick r:id="rId2" action="ppaction://hlinksldjump"/>
              </a:rPr>
              <a:t>Вернуться </a:t>
            </a:r>
            <a:r>
              <a:rPr lang="ru-RU" sz="1800" dirty="0">
                <a:solidFill>
                  <a:prstClr val="black"/>
                </a:solidFill>
                <a:hlinkClick r:id="rId2" action="ppaction://hlinksldjump"/>
              </a:rPr>
              <a:t>назад</a:t>
            </a:r>
            <a:endParaRPr lang="ru-RU" sz="1800" dirty="0">
              <a:solidFill>
                <a:prstClr val="black"/>
              </a:solidFill>
            </a:endParaRP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8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701" y="1052736"/>
            <a:ext cx="8229600" cy="1143000"/>
          </a:xfrm>
        </p:spPr>
        <p:txBody>
          <a:bodyPr/>
          <a:lstStyle/>
          <a:p>
            <a:r>
              <a:rPr lang="ru-RU" dirty="0" smtClean="0"/>
              <a:t>Назови термин 1 балл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…- это организация </a:t>
            </a:r>
            <a:r>
              <a:rPr lang="ru-RU" dirty="0"/>
              <a:t>политической власти, осуществляющая управление обществом и обеспечивающая в нем порядок и стабильность</a:t>
            </a:r>
            <a:r>
              <a:rPr lang="ru-RU" dirty="0" smtClean="0"/>
              <a:t>.</a:t>
            </a:r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Правильный ответ: </a:t>
            </a:r>
            <a:r>
              <a:rPr lang="ru-RU" b="1" dirty="0" smtClean="0"/>
              <a:t>Государство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6021288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Вернуться назад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1958" y="908720"/>
            <a:ext cx="8229600" cy="1143000"/>
          </a:xfrm>
        </p:spPr>
        <p:txBody>
          <a:bodyPr/>
          <a:lstStyle/>
          <a:p>
            <a:r>
              <a:rPr lang="ru-RU" dirty="0"/>
              <a:t>Назови термин </a:t>
            </a:r>
            <a:r>
              <a:rPr lang="ru-RU" dirty="0" smtClean="0"/>
              <a:t>2 балла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dirty="0"/>
              <a:t>Государство выполняет </a:t>
            </a:r>
            <a:r>
              <a:rPr lang="ru-RU" dirty="0" smtClean="0"/>
              <a:t>….функции</a:t>
            </a:r>
            <a:r>
              <a:rPr lang="ru-RU" dirty="0"/>
              <a:t>, среди которых — хозяйственная, стабилизационная, координационная, социальная и др. Существуют и </a:t>
            </a:r>
            <a:r>
              <a:rPr lang="ru-RU" dirty="0" smtClean="0"/>
              <a:t>… функции</a:t>
            </a:r>
            <a:r>
              <a:rPr lang="ru-RU" dirty="0"/>
              <a:t>, важнейшими из которых являются обеспечение обороны и налаживание международного сотрудничества.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Правильный </a:t>
            </a:r>
            <a:r>
              <a:rPr lang="ru-RU" b="1" dirty="0" smtClean="0"/>
              <a:t>ответ: внутренние</a:t>
            </a:r>
            <a:r>
              <a:rPr lang="ru-RU" b="1" dirty="0"/>
              <a:t>, внешние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6021288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Вернуться назад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9950" y="1124744"/>
            <a:ext cx="8229600" cy="1143000"/>
          </a:xfrm>
        </p:spPr>
        <p:txBody>
          <a:bodyPr/>
          <a:lstStyle/>
          <a:p>
            <a:r>
              <a:rPr lang="ru-RU" dirty="0"/>
              <a:t>Назови термин </a:t>
            </a:r>
            <a:r>
              <a:rPr lang="ru-RU" dirty="0" smtClean="0"/>
              <a:t>3 балла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4148" y="2233188"/>
            <a:ext cx="7745505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…- это устойчивая </a:t>
            </a:r>
            <a:r>
              <a:rPr lang="ru-RU" sz="3600" dirty="0"/>
              <a:t>правовая связь человека и государства, выражающаяся в наличии взаимных прав, обязанностей и </a:t>
            </a:r>
            <a:r>
              <a:rPr lang="ru-RU" sz="3600" dirty="0" smtClean="0"/>
              <a:t>ответственности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b="1" dirty="0" smtClean="0"/>
              <a:t>Правильный ответ: </a:t>
            </a:r>
            <a:r>
              <a:rPr lang="ru-RU" b="1" dirty="0" smtClean="0"/>
              <a:t>Гражданство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5877272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2" action="ppaction://hlinksldjump"/>
              </a:rPr>
              <a:t>Вернуться назад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771</Words>
  <Application>Microsoft Office PowerPoint</Application>
  <PresentationFormat>Экран (4:3)</PresentationFormat>
  <Paragraphs>163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Я гражданин России!</vt:lpstr>
      <vt:lpstr>Таблица заданий</vt:lpstr>
      <vt:lpstr>Выбери правильный ответ 1 балл</vt:lpstr>
      <vt:lpstr>Выбери правильный ответ 2 балла</vt:lpstr>
      <vt:lpstr>Выбери правильный ответ 3 балла</vt:lpstr>
      <vt:lpstr>Выбери правильный ответ 4 балла</vt:lpstr>
      <vt:lpstr>Назови термин 1 балл</vt:lpstr>
      <vt:lpstr>Назови термин 2 балла</vt:lpstr>
      <vt:lpstr>Назови термин 3 балла</vt:lpstr>
      <vt:lpstr>Назови термин 4 балла</vt:lpstr>
      <vt:lpstr>Найди ошибку 1 балл</vt:lpstr>
      <vt:lpstr>Найди ошибку 2 балла</vt:lpstr>
      <vt:lpstr>Найди ошибку 3 балла</vt:lpstr>
      <vt:lpstr>Найди ошибку 4 балла</vt:lpstr>
      <vt:lpstr>Верны ли суждения 1 балл</vt:lpstr>
      <vt:lpstr>Верны ли суждения 2 балла</vt:lpstr>
      <vt:lpstr>Верны ли суждения 3 балла</vt:lpstr>
      <vt:lpstr>Верны ли суждения 4 балла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по теме:</dc:title>
  <dc:creator>Елена Струкова</dc:creator>
  <cp:lastModifiedBy>Елена Струкова</cp:lastModifiedBy>
  <cp:revision>22</cp:revision>
  <dcterms:created xsi:type="dcterms:W3CDTF">2015-06-10T15:43:13Z</dcterms:created>
  <dcterms:modified xsi:type="dcterms:W3CDTF">2015-10-18T19:37:31Z</dcterms:modified>
</cp:coreProperties>
</file>