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1" r:id="rId2"/>
    <p:sldId id="273" r:id="rId3"/>
    <p:sldId id="290" r:id="rId4"/>
    <p:sldId id="289" r:id="rId5"/>
    <p:sldId id="291" r:id="rId6"/>
    <p:sldId id="292" r:id="rId7"/>
    <p:sldId id="270" r:id="rId8"/>
    <p:sldId id="258" r:id="rId9"/>
    <p:sldId id="274" r:id="rId10"/>
    <p:sldId id="283" r:id="rId11"/>
    <p:sldId id="275" r:id="rId12"/>
    <p:sldId id="280" r:id="rId13"/>
    <p:sldId id="279" r:id="rId14"/>
    <p:sldId id="278" r:id="rId15"/>
    <p:sldId id="281" r:id="rId16"/>
    <p:sldId id="284" r:id="rId17"/>
    <p:sldId id="282" r:id="rId18"/>
    <p:sldId id="285" r:id="rId19"/>
    <p:sldId id="287" r:id="rId20"/>
    <p:sldId id="286" r:id="rId21"/>
    <p:sldId id="277" r:id="rId22"/>
    <p:sldId id="288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127130-679E-4FC0-88F7-BF9CA46AFFB2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C72F9D-3B95-4A90-BC80-91D76535B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127130-679E-4FC0-88F7-BF9CA46AFFB2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C72F9D-3B95-4A90-BC80-91D76535B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127130-679E-4FC0-88F7-BF9CA46AFFB2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C72F9D-3B95-4A90-BC80-91D76535B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127130-679E-4FC0-88F7-BF9CA46AFFB2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C72F9D-3B95-4A90-BC80-91D76535B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127130-679E-4FC0-88F7-BF9CA46AFFB2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C72F9D-3B95-4A90-BC80-91D76535B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127130-679E-4FC0-88F7-BF9CA46AFFB2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C72F9D-3B95-4A90-BC80-91D76535B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127130-679E-4FC0-88F7-BF9CA46AFFB2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C72F9D-3B95-4A90-BC80-91D76535B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127130-679E-4FC0-88F7-BF9CA46AFFB2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C72F9D-3B95-4A90-BC80-91D76535B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127130-679E-4FC0-88F7-BF9CA46AFFB2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C72F9D-3B95-4A90-BC80-91D76535B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127130-679E-4FC0-88F7-BF9CA46AFFB2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C72F9D-3B95-4A90-BC80-91D76535B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127130-679E-4FC0-88F7-BF9CA46AFFB2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C72F9D-3B95-4A90-BC80-91D76535BD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C127130-679E-4FC0-88F7-BF9CA46AFFB2}" type="datetimeFigureOut">
              <a:rPr lang="ru-RU" smtClean="0"/>
              <a:pPr/>
              <a:t>19.06.2013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AC72F9D-3B95-4A90-BC80-91D76535B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kal.r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kal.r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kal.r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kal.r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kal.r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kal.r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slide" Target="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nna\Pictures\Картинки\happychildhood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285728"/>
            <a:ext cx="5368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МОНОТИПИЯ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500702"/>
            <a:ext cx="742952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cap="none" spc="0" dirty="0" smtClean="0">
                <a:ln/>
                <a:solidFill>
                  <a:srgbClr val="660066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Аникина Анна Владимировна</a:t>
            </a:r>
          </a:p>
          <a:p>
            <a:r>
              <a:rPr lang="ru-RU" sz="2400" b="1" dirty="0" smtClean="0">
                <a:ln/>
                <a:solidFill>
                  <a:srgbClr val="660066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Педагог дополнительного образования</a:t>
            </a:r>
          </a:p>
          <a:p>
            <a:r>
              <a:rPr lang="ru-RU" sz="2400" b="1" cap="none" spc="0" dirty="0" smtClean="0">
                <a:ln/>
                <a:solidFill>
                  <a:srgbClr val="660066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Кружок «Рисование»</a:t>
            </a:r>
          </a:p>
          <a:p>
            <a:endParaRPr lang="ru-RU" sz="2400" b="1" cap="none" spc="0" dirty="0" smtClean="0">
              <a:ln/>
              <a:solidFill>
                <a:srgbClr val="7030A0"/>
              </a:solidFill>
              <a:effectLst/>
            </a:endParaRPr>
          </a:p>
          <a:p>
            <a:endParaRPr lang="ru-RU" sz="2400" b="1" cap="none" spc="0" dirty="0">
              <a:ln/>
              <a:solidFill>
                <a:srgbClr val="7030A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nna\Pictures\Шаблоны, фоны\Рисунок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2285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357166"/>
            <a:ext cx="41167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Приступаем к работе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57082" t="46919" r="1562" b="9222"/>
          <a:stretch>
            <a:fillRect/>
          </a:stretch>
        </p:blipFill>
        <p:spPr bwMode="auto">
          <a:xfrm>
            <a:off x="4643438" y="1714488"/>
            <a:ext cx="250033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28596" y="1643050"/>
            <a:ext cx="43577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Материалы: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акварель, гуашь, темпера, акрил, масляные краски и т.д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.;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тушь, гелиевые ручки для отрисовки; валик.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Поверхность: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бумага, картон, пластик, оргалит, фанера, стекло, холст, дерево, камень.</a:t>
            </a:r>
          </a:p>
        </p:txBody>
      </p:sp>
      <p:pic>
        <p:nvPicPr>
          <p:cNvPr id="11" name="Рисунок 10" descr="материалы и инструменты для изготовления моготипии могут быть самыми разнообразными!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1785926"/>
            <a:ext cx="169545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nna\Pictures\Шаблоны, фоны\Рисунок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2285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pic>
        <p:nvPicPr>
          <p:cNvPr id="8" name="Рисунок 7" descr="http://s016.radikal.ru/i335/1102/7e/e29b93896d05.jpg">
            <a:hlinkClick r:id="rId3" tgtFrame="&quot;_blank&quot;"/>
          </p:cNvPr>
          <p:cNvPicPr/>
          <p:nvPr/>
        </p:nvPicPr>
        <p:blipFill>
          <a:blip r:embed="rId4"/>
          <a:srcRect b="4225"/>
          <a:stretch>
            <a:fillRect/>
          </a:stretch>
        </p:blipFill>
        <p:spPr bwMode="auto">
          <a:xfrm>
            <a:off x="428596" y="1142984"/>
            <a:ext cx="421484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29058" y="285728"/>
            <a:ext cx="14782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 1</a:t>
            </a:r>
            <a:endParaRPr lang="ru-RU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4786322"/>
            <a:ext cx="842968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Краски разводим водой до полужидкого состояния  ( не весь пузырек, а верхний слой).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1" name="Рисунок 10" descr="http://s19.radikal.ru/i192/1102/2f/72086d5fa9ae.jpg">
            <a:hlinkClick r:id="rId3" tgtFrame="&quot;_blank&quot;"/>
          </p:cNvPr>
          <p:cNvPicPr/>
          <p:nvPr/>
        </p:nvPicPr>
        <p:blipFill>
          <a:blip r:embed="rId5"/>
          <a:srcRect b="5555"/>
          <a:stretch>
            <a:fillRect/>
          </a:stretch>
        </p:blipFill>
        <p:spPr bwMode="auto">
          <a:xfrm>
            <a:off x="5072066" y="1071546"/>
            <a:ext cx="371477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nna\Pictures\Шаблоны, фоны\Рисунок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2285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285728"/>
            <a:ext cx="14782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 2</a:t>
            </a:r>
            <a:endParaRPr lang="ru-RU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5072075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Наносим краску на стекло (достаточно быстро, чтобы они не высыхали, и относительно плотным слоем) руками, кистями, пальцами.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://s58.radikal.ru/i159/1102/f5/d55d66930e3a.jpg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14422"/>
            <a:ext cx="411957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 l="51471" t="3922" r="4411" b="52941"/>
          <a:stretch>
            <a:fillRect/>
          </a:stretch>
        </p:blipFill>
        <p:spPr bwMode="auto">
          <a:xfrm>
            <a:off x="4929190" y="1214422"/>
            <a:ext cx="364333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nna\Pictures\Шаблоны, фоны\Рисунок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2285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285728"/>
            <a:ext cx="14782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 3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550070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2343" r="2343" b="3125"/>
          <a:stretch>
            <a:fillRect/>
          </a:stretch>
        </p:blipFill>
        <p:spPr bwMode="auto">
          <a:xfrm>
            <a:off x="214282" y="285728"/>
            <a:ext cx="871543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nna\Pictures\Шаблоны, фоны\Рисунок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2285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0033" y="5500702"/>
            <a:ext cx="8429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Самый ответственный! Аккуратно начинаем отрывать бумагу от стекла, держа ее за верхний угол.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285728"/>
            <a:ext cx="14782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 4</a:t>
            </a:r>
            <a:endParaRPr lang="ru-RU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 l="51470" t="1471" r="1471" b="51471"/>
          <a:stretch>
            <a:fillRect/>
          </a:stretch>
        </p:blipFill>
        <p:spPr bwMode="auto">
          <a:xfrm>
            <a:off x="2428860" y="1071546"/>
            <a:ext cx="442915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nna\Pictures\Шаблоны, фоны\Рисунок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2285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285728"/>
            <a:ext cx="14782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 5</a:t>
            </a:r>
            <a:endParaRPr lang="ru-RU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i041.radikal.ru/1102/db/100cf667cf67.jpg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071546"/>
            <a:ext cx="514353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44598" y="5429264"/>
            <a:ext cx="8799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Далее – самое интересное! Рассматриваем со всех сторон получившиеся отпечатки и находим для них образы для дальнейшей отрисовки.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nna\Pictures\Шаблоны, фоны\Рисунок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2285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285728"/>
            <a:ext cx="14782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 5</a:t>
            </a:r>
            <a:endParaRPr lang="ru-RU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4598" y="5429264"/>
            <a:ext cx="8799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Присматриваемся,  наверняка возникнут отличные идеи!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://i018.radikal.ru/1102/9f/7a7c5faae5c1.jpg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643050"/>
            <a:ext cx="435771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s001.radikal.ru/i194/1102/43/d7539689bd61.jpg">
            <a:hlinkClick r:id="rId3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1571612"/>
            <a:ext cx="4167174" cy="3376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nna\Pictures\Шаблоны, фоны\Рисунок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2285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0033" y="5500702"/>
            <a:ext cx="8429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285728"/>
            <a:ext cx="14782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 6</a:t>
            </a:r>
            <a:endParaRPr lang="ru-RU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25781" t="3125"/>
          <a:stretch>
            <a:fillRect/>
          </a:stretch>
        </p:blipFill>
        <p:spPr bwMode="auto">
          <a:xfrm>
            <a:off x="642910" y="928670"/>
            <a:ext cx="4857783" cy="475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4282" y="5786454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Доработка: допечатываем, дорисовываем, наклеиваем детали.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://www.kalyakimalyaki.ru/img_base/2009/pimg_657_257.jpg"/>
          <p:cNvPicPr/>
          <p:nvPr/>
        </p:nvPicPr>
        <p:blipFill>
          <a:blip r:embed="rId4"/>
          <a:srcRect r="50000" b="3779"/>
          <a:stretch>
            <a:fillRect/>
          </a:stretch>
        </p:blipFill>
        <p:spPr bwMode="auto">
          <a:xfrm>
            <a:off x="5857884" y="1000108"/>
            <a:ext cx="285752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nna\Pictures\Шаблоны, фоны\Рисунок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2285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0033" y="5500702"/>
            <a:ext cx="8429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285728"/>
            <a:ext cx="14782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 6</a:t>
            </a:r>
            <a:endParaRPr lang="ru-RU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5357826"/>
            <a:ext cx="86439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Последовательно нанести основные контуры, затем заполнить неокрашенное пространство черным (ближе к основным линиям рисунка - полностью, а дальше - только обвести и подчеркнуть детали - пятнышки).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://s49.radikal.ru/i125/1102/97/1b6963ecf834.jpg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000108"/>
            <a:ext cx="6096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s007.radikal.ru/i302/1102/12/0faa59e8ca62.jpg">
            <a:hlinkClick r:id="rId3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1000108"/>
            <a:ext cx="6167438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i053.radikal.ru/1102/82/a2bb3406ebe4.jpg">
            <a:hlinkClick r:id="rId3" tgtFrame="&quot;_blank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1000108"/>
            <a:ext cx="6167438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nna\Pictures\Шаблоны, фоны\Рисунок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2285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pic>
        <p:nvPicPr>
          <p:cNvPr id="5" name="Рисунок 4" descr="http://i058.radikal.ru/1102/fc/c37b1cbe261b.jpg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271587"/>
            <a:ext cx="6096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071.radikal.ru/1102/0e/058f2696dc2d.jpg">
            <a:hlinkClick r:id="rId3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1276350"/>
            <a:ext cx="6096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015.radikal.ru/i333/1102/4d/8ff1513dbbb5.jpg">
            <a:hlinkClick r:id="rId3" tgtFrame="&quot;_blank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381000"/>
            <a:ext cx="6286544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nna\Pictures\Шаблоны, фоны\Рисунок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2285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14290"/>
            <a:ext cx="8786842" cy="686341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«Развитие творческих способностей ребенка посредством нетрадиционной техники изображения - монотипии».</a:t>
            </a:r>
            <a:endParaRPr lang="ru-RU" sz="2000" b="1" cap="none" spc="50" dirty="0" smtClean="0">
              <a:ln w="11430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cap="none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знакомство педагогических работников с использованием нетрадиционной техники рисования на занятиях по рисованию с детьми младшего школьного возраста; продемонстрировать технику монотипии и эффективные приемы работы  в данной технике на занятиях декоративно-прикладного творчества; создать условия для профессионального совершенствования, формировать индивидуальный стиль творческой деятельности в процессе опытно - экспериментальной работы.</a:t>
            </a:r>
            <a:endParaRPr lang="ru-RU" sz="2000" b="1" cap="none" spc="50" dirty="0" smtClean="0">
              <a:ln w="11430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передача учителем-мастером своего опыта на примере конкретного занятия  путем прямого и комментированного показа последовательности действий, методов, приемов и форм педагогической деятельности;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совместная отработка методических подходов учителя-мастера и приемов решения поставленной в программе мастер-класса задачи;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познакомить педагогов –участников мастер - класса с особенностями работы с детьми по ознакомлению с нетрадиционной техникой изображения; показать практическую значимость занятий по декоративно-прикладному искусству, исходя из собственного опыта и наработок. </a:t>
            </a:r>
          </a:p>
          <a:p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nna\Pictures\Шаблоны, фоны\Рисунок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2285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0033" y="5500702"/>
            <a:ext cx="8429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285728"/>
            <a:ext cx="14782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 6</a:t>
            </a:r>
            <a:endParaRPr lang="ru-RU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5357826"/>
            <a:ext cx="8643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Оформить работу.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 l="57032" t="55208" r="2343"/>
          <a:stretch>
            <a:fillRect/>
          </a:stretch>
        </p:blipFill>
        <p:spPr bwMode="auto">
          <a:xfrm>
            <a:off x="714348" y="1500174"/>
            <a:ext cx="3714776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 l="34375" t="11458" r="37500" b="44792"/>
          <a:stretch>
            <a:fillRect/>
          </a:stretch>
        </p:blipFill>
        <p:spPr bwMode="auto">
          <a:xfrm>
            <a:off x="5214942" y="1500174"/>
            <a:ext cx="257176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Anna\Pictures\Иконки\1263819504_311kjf8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2717" t="36957" r="63044" b="35326"/>
          <a:stretch>
            <a:fillRect/>
          </a:stretch>
        </p:blipFill>
        <p:spPr bwMode="auto">
          <a:xfrm>
            <a:off x="7572396" y="5500702"/>
            <a:ext cx="1235457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nna\Pictures\Шаблоны, фоны\Рисунок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2285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8593" t="7291" r="6250" b="5208"/>
          <a:stretch>
            <a:fillRect/>
          </a:stretch>
        </p:blipFill>
        <p:spPr bwMode="auto">
          <a:xfrm>
            <a:off x="785786" y="500042"/>
            <a:ext cx="778674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nna\Pictures\Шаблоны, фоны\Рисунок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00364" y="357166"/>
            <a:ext cx="22573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Источники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2285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1428736"/>
            <a:ext cx="79296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Ольга Мовчан. «Развиваем воображение».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Иванова Ирина Михайловна. «Использование нетрадиционных техник на занятиях изобразительному искусству», Мастер-класс, г. Кемерово.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Г.С. Альтшуллер. «Использование нетрадиционных техник рисования в изобразительной и декоративно-прикладной деятельности».</a:t>
            </a:r>
          </a:p>
          <a:p>
            <a:pPr algn="ctr">
              <a:buFont typeface="Wingdings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nna\Pictures\Картинки\happychildhood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nna\Pictures\Шаблоны, фоны\Рисунок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2285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1142984"/>
            <a:ext cx="77867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Изобразительное искусство  - наиболее эмоциональная сфера деятельности детей. Сочетание и применение различных форм техники в художественных работах, помогают развивать пространство и воображение, раскрывают художественные и творческие способности ребенка.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nna\Pictures\Шаблоны, фоны\Рисунок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2285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14290"/>
            <a:ext cx="87154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Нетрадиционные техники и способы рисования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714356"/>
            <a:ext cx="857256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Печать от руки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(прием рисования ладонью)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Прорисовывание пальцем, кистью по мокрой поверхности листа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Рисование методом тычка с помощью жесткой кисти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Набрызг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Коллаж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Рисование гуашью, разведенной молоком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Рисование красками по мыльной поверхности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Ниткография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Печать различными предметами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Пуантилизм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(изображение точками)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Флоротипия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(печать листочками, лепестками растений)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Изображение при помощи восковых мелков и акварели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Граттаж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Рисование по смятой бумаге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Монотипия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nna\Pictures\Шаблоны, фоны\Рисунок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2285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7159" y="500042"/>
            <a:ext cx="85011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Мнотипия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(«моно» - один, «типус» - отпечаток, оттиск, касание, образ)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вид печатной графики, в которой с каждой пластины можно получить один только отпечаток.</a:t>
            </a:r>
          </a:p>
          <a:p>
            <a:pPr algn="just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Техника монотипии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заключается в нанесении красок кистью от руки на гладкую поверхность (металл, стекло, пластик и др.)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nna\Pictures\Шаблоны, фоны\Рисунок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5" name="Рисунок 4" descr="http://www.kalyakimalyaki.ru/img_base/2009/pimg_656_25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642918"/>
            <a:ext cx="757242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kalyakimalyaki.ru/img_base/2009/pimg_652_25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642918"/>
            <a:ext cx="757242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 (699x685, 804Kb)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642918"/>
            <a:ext cx="757242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 (700x687, 294Kb)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571480"/>
            <a:ext cx="7572428" cy="5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nna\Pictures\Шаблоны, фоны\Рисунок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00364" y="357166"/>
            <a:ext cx="22952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Из истории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2285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29032" t="36747" r="53658" b="21051"/>
          <a:stretch>
            <a:fillRect/>
          </a:stretch>
        </p:blipFill>
        <p:spPr bwMode="auto">
          <a:xfrm>
            <a:off x="2714612" y="2428868"/>
            <a:ext cx="371477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14282" y="1071546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Технике более 300 лет, но впервые стала применяться в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веке итальянским художником Джованни Кастильоне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278" t="25807" r="42013" b="185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nna\Pictures\Шаблоны, фоны\Рисунок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2285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357166"/>
            <a:ext cx="34852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Примерные темы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1214422"/>
            <a:ext cx="314951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Пестрое лето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Эти летние дожди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Бабочка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было у моря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Солнце в море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Подводное царство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Млечному Пути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Унылая пора…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Северное сияние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Карнавал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Цветы в вазе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Сказочный лес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Разные страны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071546"/>
            <a:ext cx="31242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286124"/>
            <a:ext cx="21240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286124"/>
            <a:ext cx="314324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1071546"/>
            <a:ext cx="2143140" cy="205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721</TotalTime>
  <Words>600</Words>
  <Application>Microsoft Office PowerPoint</Application>
  <PresentationFormat>Экран (4:3)</PresentationFormat>
  <Paragraphs>76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Anna</dc:creator>
  <cp:lastModifiedBy>Anna</cp:lastModifiedBy>
  <cp:revision>338</cp:revision>
  <dcterms:created xsi:type="dcterms:W3CDTF">2013-06-17T09:55:09Z</dcterms:created>
  <dcterms:modified xsi:type="dcterms:W3CDTF">2013-06-19T15:28:35Z</dcterms:modified>
</cp:coreProperties>
</file>