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38A458-4731-4A39-8D72-D2FDA19F43A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28D5DE-AFF6-4A67-A202-946ABB20A7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Урок по выжиганию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( 5 класс)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Ермолаев Андрей Александрович</a:t>
            </a:r>
            <a:br>
              <a:rPr lang="ru-RU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</a:rPr>
              <a:t>Гимназия №5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г. Саратов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http://www.yaplakal.com/pics/pics_original/7/8/0/458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1767009" cy="226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6872808" cy="6858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209529"/>
          </a:xfrm>
        </p:spPr>
        <p:txBody>
          <a:bodyPr>
            <a:noAutofit/>
          </a:bodyPr>
          <a:lstStyle/>
          <a:p>
            <a:r>
              <a:rPr lang="ru-RU" sz="2000" b="1" i="1" dirty="0"/>
              <a:t>Предметные:</a:t>
            </a:r>
            <a:endParaRPr lang="ru-RU" sz="2000" dirty="0"/>
          </a:p>
          <a:p>
            <a:pPr lvl="0"/>
            <a:r>
              <a:rPr lang="ru-RU" sz="2000" i="1" dirty="0"/>
              <a:t>оценивание технологических свойств материалов </a:t>
            </a:r>
            <a:endParaRPr lang="ru-RU" sz="2000" dirty="0"/>
          </a:p>
          <a:p>
            <a:pPr lvl="0"/>
            <a:r>
              <a:rPr lang="ru-RU" sz="2000" i="1" dirty="0"/>
              <a:t>умение подбирать инструмент и оборудование</a:t>
            </a:r>
            <a:r>
              <a:rPr lang="ru-RU" sz="2000" i="1" dirty="0" smtClean="0"/>
              <a:t>.</a:t>
            </a:r>
            <a:endParaRPr lang="ru-RU" sz="2000" dirty="0"/>
          </a:p>
          <a:p>
            <a:r>
              <a:rPr lang="ru-RU" sz="2000" b="1" i="1" dirty="0"/>
              <a:t>Личностные:</a:t>
            </a:r>
            <a:endParaRPr lang="ru-RU" sz="2000" dirty="0"/>
          </a:p>
          <a:p>
            <a:r>
              <a:rPr lang="ru-RU" sz="2000" i="1" dirty="0"/>
              <a:t>-проявление интереса и активности в выборе решения; </a:t>
            </a:r>
            <a:endParaRPr lang="ru-RU" sz="2000" dirty="0"/>
          </a:p>
          <a:p>
            <a:r>
              <a:rPr lang="ru-RU" sz="2000" i="1" dirty="0"/>
              <a:t>-установление личностного смысла знания.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9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560840" cy="4464496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Метапредметные</a:t>
            </a:r>
            <a:r>
              <a:rPr lang="ru-RU" sz="2800" b="1" i="1" dirty="0"/>
              <a:t>:</a:t>
            </a:r>
            <a:endParaRPr lang="ru-RU" sz="2800" dirty="0"/>
          </a:p>
          <a:p>
            <a:r>
              <a:rPr lang="ru-RU" sz="2800" i="1" dirty="0"/>
              <a:t>-выработка алгоритма технологического творчества в нестандартных ситуациях </a:t>
            </a:r>
            <a:endParaRPr lang="ru-RU" sz="2800" dirty="0"/>
          </a:p>
          <a:p>
            <a:r>
              <a:rPr lang="ru-RU" sz="2800" i="1" dirty="0"/>
              <a:t>-инновационный подход к решению практических задач в процессе моделирования изделия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Межпредметные</a:t>
            </a:r>
            <a:r>
              <a:rPr lang="ru-RU" dirty="0" smtClean="0"/>
              <a:t> связи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Использование знаний из области черчения , геометрии, ИЗО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0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Групповая (Г)</a:t>
            </a:r>
          </a:p>
          <a:p>
            <a:r>
              <a:rPr lang="ru-RU" sz="3600" dirty="0" smtClean="0"/>
              <a:t>Индивидуальная (И)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/>
          <a:lstStyle/>
          <a:p>
            <a:r>
              <a:rPr lang="ru-RU" b="1" i="1" dirty="0"/>
              <a:t>Мотивационно-целевой </a:t>
            </a:r>
            <a:r>
              <a:rPr lang="ru-RU" b="1" i="1" dirty="0" smtClean="0"/>
              <a:t>этап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38718"/>
              </p:ext>
            </p:extLst>
          </p:nvPr>
        </p:nvGraphicFramePr>
        <p:xfrm>
          <a:off x="1115616" y="2564904"/>
          <a:ext cx="6696744" cy="3084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989"/>
                <a:gridCol w="3394755"/>
              </a:tblGrid>
              <a:tr h="231718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800" kern="50" dirty="0">
                          <a:effectLst/>
                        </a:rPr>
                        <a:t>Планируемые результаты</a:t>
                      </a:r>
                      <a:endParaRPr lang="ru-RU" sz="18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18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Предметные</a:t>
                      </a:r>
                      <a:endParaRPr lang="ru-RU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>
                          <a:effectLst/>
                        </a:rPr>
                        <a:t>УУД</a:t>
                      </a:r>
                      <a:endParaRPr lang="ru-RU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480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 smtClean="0">
                          <a:effectLst/>
                        </a:rPr>
                        <a:t>формирование понимания у учащихся связи выполнения домашнего задания  с предстоящей практической работой </a:t>
                      </a:r>
                      <a:endParaRPr lang="ru-RU" sz="1400" kern="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-положительный эмоциональный настрой на урок </a:t>
                      </a: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-помощь учителю в проверки явки на урок</a:t>
                      </a: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-активное слушание учителя</a:t>
                      </a: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-выдвижение предложений о теме урока</a:t>
                      </a: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83044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-повторение ранее изученного материала</a:t>
                      </a:r>
                    </a:p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-контролируют правильность ответов учащихся</a:t>
                      </a:r>
                    </a:p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-взаимоконтроль и внесение корректив в учебно-познавательную деятельность</a:t>
                      </a:r>
                      <a:endParaRPr lang="ru-RU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ru-RU" b="1" i="1" dirty="0"/>
              <a:t>Практический этап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556792"/>
            <a:ext cx="7560840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Инструктаж по технике безопасности</a:t>
            </a:r>
          </a:p>
          <a:p>
            <a:pPr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Работы по выжиганию проводить при наличии на рабочем месте вытяжной вентиляции или только в хорошо проветриваемом помещении.</a:t>
            </a:r>
          </a:p>
          <a:p>
            <a:pPr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Электровыжигатель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включать только с разрешения учителя. Во время перерывов в работе не оставлять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электровыжигатель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включенным.</a:t>
            </a:r>
          </a:p>
          <a:p>
            <a:pPr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Во время работы не наклоняться низко над изделием, сидеть прямо, дышать только носом.</a:t>
            </a:r>
          </a:p>
          <a:p>
            <a:pPr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Чтобы не уставали глаза, каждые 15-20 минут делать небольшие перерывы для отдыха.</a:t>
            </a:r>
          </a:p>
          <a:p>
            <a:pPr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Оберегать руки и одежду от  раскаленного наконечника.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1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848872" cy="9738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Порядок технологических </a:t>
            </a:r>
            <a:r>
              <a:rPr lang="ru-RU" b="1" dirty="0" smtClean="0"/>
              <a:t>операций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2924944"/>
            <a:ext cx="7344816" cy="45365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Выбрать заготовку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500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960" y="1628800"/>
            <a:ext cx="6248400" cy="1566862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i="0" dirty="0">
                <a:solidFill>
                  <a:schemeClr val="tx1"/>
                </a:solidFill>
              </a:rPr>
              <a:t>Зачистить поверхность мелкозернистой шкуркой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6048672" cy="39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326940"/>
            <a:ext cx="7560840" cy="465388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Закрепить рисунок с копировальной бумагой на поверхность </a:t>
            </a:r>
            <a:r>
              <a:rPr lang="ru-RU" sz="2200" b="1" dirty="0" smtClean="0"/>
              <a:t>изделия</a:t>
            </a:r>
            <a:endParaRPr lang="ru-RU" dirty="0"/>
          </a:p>
        </p:txBody>
      </p:sp>
      <p:pic>
        <p:nvPicPr>
          <p:cNvPr id="5122" name="Picture 2" descr="F:\DCIM\101NC1J1\DSC_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544616" cy="37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400800" cy="23496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обвести контурным карандашом</a:t>
            </a:r>
            <a:br>
              <a:rPr lang="ru-RU" b="1" dirty="0"/>
            </a:br>
            <a:r>
              <a:rPr lang="ru-RU" b="1" dirty="0"/>
              <a:t>По скопированному рисунку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084905" cy="3403945"/>
          </a:xfrm>
        </p:spPr>
      </p:pic>
    </p:spTree>
    <p:extLst>
      <p:ext uri="{BB962C8B-B14F-4D97-AF65-F5344CB8AC3E}">
        <p14:creationId xmlns:p14="http://schemas.microsoft.com/office/powerpoint/2010/main" val="13406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/>
              <a:t>I</a:t>
            </a:r>
            <a:r>
              <a:rPr lang="en-US" sz="2000" b="1" dirty="0"/>
              <a:t>. </a:t>
            </a:r>
            <a:r>
              <a:rPr lang="ru-RU" sz="2000" b="1" dirty="0"/>
              <a:t>ДИДАКТИЧЕСКОЕ ОБОСНОВАНИЕ УРОКА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4248472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/>
              <a:t>Цели урока</a:t>
            </a:r>
            <a:r>
              <a:rPr lang="ru-RU" sz="3100" dirty="0" smtClean="0"/>
              <a:t>:</a:t>
            </a:r>
            <a:endParaRPr lang="ru-RU" sz="3100" dirty="0"/>
          </a:p>
          <a:p>
            <a:r>
              <a:rPr lang="ru-RU" sz="2800" b="1" dirty="0"/>
              <a:t>Предметные цели:</a:t>
            </a:r>
            <a:endParaRPr lang="ru-RU" sz="2800" dirty="0"/>
          </a:p>
          <a:p>
            <a:pPr lvl="1"/>
            <a:r>
              <a:rPr lang="ru-RU" sz="1900" dirty="0"/>
              <a:t>Способствовать формированию и развитию умений и навыков </a:t>
            </a:r>
            <a:r>
              <a:rPr lang="ru-RU" sz="1900" dirty="0" smtClean="0"/>
              <a:t>работы с ножовкой, с наждачной бумагой,  </a:t>
            </a:r>
            <a:r>
              <a:rPr lang="ru-RU" sz="1900" dirty="0" err="1" smtClean="0"/>
              <a:t>выжигателем</a:t>
            </a:r>
            <a:r>
              <a:rPr lang="ru-RU" sz="1900" dirty="0" smtClean="0"/>
              <a:t>,  </a:t>
            </a:r>
            <a:r>
              <a:rPr lang="ru-RU" sz="1900" dirty="0"/>
              <a:t>художественной обработки материала</a:t>
            </a:r>
          </a:p>
          <a:p>
            <a:pPr lvl="1"/>
            <a:r>
              <a:rPr lang="ru-RU" sz="1900" dirty="0"/>
              <a:t>Способствовать запоминанию основной терминологии технологических процессов .</a:t>
            </a:r>
          </a:p>
          <a:p>
            <a:pPr lvl="1"/>
            <a:r>
              <a:rPr lang="ru-RU" sz="1900" dirty="0"/>
              <a:t>Способствовать запоминанию цифрового материала как ориентира для понимания количественных характеристик изучаемых объектов и явлений.</a:t>
            </a:r>
          </a:p>
          <a:p>
            <a:pPr lvl="1"/>
            <a:r>
              <a:rPr lang="ru-RU" sz="1900" dirty="0"/>
              <a:t>Способствовать осознанию основного технологического материала.</a:t>
            </a:r>
          </a:p>
          <a:p>
            <a:pPr lvl="1"/>
            <a:r>
              <a:rPr lang="ru-RU" sz="1900" dirty="0"/>
              <a:t>Способствовать формированию представления о художественно-прикладной обработки фанеры</a:t>
            </a:r>
          </a:p>
          <a:p>
            <a:pPr lvl="1"/>
            <a:r>
              <a:rPr lang="ru-RU" sz="1900" dirty="0"/>
              <a:t>Способствовать осознанию существенных признаков понятий, технологических процессов.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416824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Произвести выжигание</a:t>
            </a:r>
            <a:endParaRPr lang="ru-RU" b="1" dirty="0"/>
          </a:p>
        </p:txBody>
      </p:sp>
      <p:pic>
        <p:nvPicPr>
          <p:cNvPr id="6146" name="Picture 2" descr="F:\DCIM\101NC1J1\DSC_2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76664" cy="40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84776" cy="83745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Рефлексивно-оценочный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6984776" cy="36004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Учитель комментирует </a:t>
            </a:r>
            <a:r>
              <a:rPr lang="ru-RU" sz="2400" dirty="0"/>
              <a:t>и объясняет допущенные ошибки</a:t>
            </a:r>
            <a:r>
              <a:rPr lang="ru-RU" sz="2400" dirty="0" smtClean="0"/>
              <a:t>, демонстрируя </a:t>
            </a:r>
            <a:r>
              <a:rPr lang="ru-RU" sz="2400" dirty="0"/>
              <a:t>работы учеников . Акцентирует внимание на конечном результате работы </a:t>
            </a:r>
          </a:p>
          <a:p>
            <a:r>
              <a:rPr lang="ru-RU" sz="2400" dirty="0"/>
              <a:t>объективная и комментированная оценка результатов коллективного и индивидуального труда учащихся на уроке</a:t>
            </a:r>
          </a:p>
          <a:p>
            <a:r>
              <a:rPr lang="ru-RU" sz="2400" dirty="0"/>
              <a:t>-выставление отметок в классный журнал и в дневники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5" name="Picture 3" descr="C:\Users\Андрей\Desktop\1345748708_12-180420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Личностные цели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776864" cy="403244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sz="2200" dirty="0" smtClean="0"/>
              <a:t>Способствовать </a:t>
            </a:r>
            <a:r>
              <a:rPr lang="ru-RU" sz="2200" dirty="0"/>
              <a:t>развитию речи учащихся (обогащение и усложнение словарного запаса новыми техническими словами, ее выразительности и оттенков).</a:t>
            </a:r>
          </a:p>
          <a:p>
            <a:pPr lvl="1"/>
            <a:r>
              <a:rPr lang="ru-RU" sz="2200" dirty="0"/>
              <a:t>Способствовать овладению основными способами мыслительной деятельности учащихся (учить анализировать свою работу, выделять главное при выстраивании технологического процесса, сравнивать свою работу с работой друзей по классу, строить аналогии , обобщать и систематизировать успехи в работе, доказывать и опровергать свою правоту, определять и объяснять технологические понятия при выполнении определённых операций, ставить и разрешать проблемы во время урока).</a:t>
            </a:r>
          </a:p>
          <a:p>
            <a:pPr lvl="1"/>
            <a:r>
              <a:rPr lang="ru-RU" sz="2200" dirty="0"/>
              <a:t>Способность к самооценке своих интеллектуальных для труда в различных сферах.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344816" cy="4608512"/>
          </a:xfrm>
        </p:spPr>
        <p:txBody>
          <a:bodyPr>
            <a:normAutofit fontScale="92500"/>
          </a:bodyPr>
          <a:lstStyle/>
          <a:p>
            <a:pPr lvl="1"/>
            <a:r>
              <a:rPr lang="ru-RU" sz="2200" dirty="0"/>
              <a:t>Способствовать развитию сенсорной сферы учащихся (развитие глазомера, ориентировки в пространстве, точности и тонкости различения цвета, света формы).</a:t>
            </a:r>
          </a:p>
          <a:p>
            <a:pPr lvl="1"/>
            <a:r>
              <a:rPr lang="ru-RU" sz="2200" dirty="0"/>
              <a:t>Способствовать развитию двигательной сферы (овладение моторикой мелких мышц рук при разметке и выпиливании, развивать двигательную сноровку, соразмерность движений при работе).</a:t>
            </a:r>
          </a:p>
          <a:p>
            <a:pPr lvl="1"/>
            <a:r>
              <a:rPr lang="ru-RU" sz="2200" dirty="0"/>
              <a:t>Способствовать формированию и развитию познавательного интереса учащихся к предмету «Технология».</a:t>
            </a:r>
          </a:p>
          <a:p>
            <a:pPr lvl="1"/>
            <a:r>
              <a:rPr lang="ru-RU" sz="2200" dirty="0"/>
              <a:t>Способствовать формированию и развитию самостоятельности учащихся на теории и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400800" cy="1295400"/>
          </a:xfrm>
        </p:spPr>
        <p:txBody>
          <a:bodyPr/>
          <a:lstStyle/>
          <a:p>
            <a:r>
              <a:rPr lang="ru-RU" b="1" i="1" dirty="0" err="1" smtClean="0">
                <a:latin typeface="+mn-lt"/>
              </a:rPr>
              <a:t>Метапредметные</a:t>
            </a:r>
            <a:r>
              <a:rPr lang="ru-RU" b="1" i="1" dirty="0" smtClean="0">
                <a:latin typeface="+mn-lt"/>
              </a:rPr>
              <a:t> цели</a:t>
            </a:r>
            <a:endParaRPr lang="ru-RU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632848" cy="3456384"/>
          </a:xfrm>
        </p:spPr>
        <p:txBody>
          <a:bodyPr>
            <a:normAutofit lnSpcReduction="10000"/>
          </a:bodyPr>
          <a:lstStyle/>
          <a:p>
            <a:pPr lvl="1" algn="l"/>
            <a:r>
              <a:rPr lang="ru-RU" sz="2000" dirty="0" smtClean="0">
                <a:solidFill>
                  <a:schemeClr val="tx1"/>
                </a:solidFill>
              </a:rPr>
              <a:t>Способствовать </a:t>
            </a:r>
            <a:r>
              <a:rPr lang="ru-RU" sz="2000" dirty="0">
                <a:solidFill>
                  <a:schemeClr val="tx1"/>
                </a:solidFill>
              </a:rPr>
              <a:t>формированию и развитию нравственных, трудовых, эстетических, патриотических, экологических, экономических и других качеств личности.</a:t>
            </a:r>
          </a:p>
          <a:p>
            <a:pPr lvl="1" algn="l"/>
            <a:r>
              <a:rPr lang="ru-RU" sz="2000" dirty="0">
                <a:solidFill>
                  <a:schemeClr val="tx1"/>
                </a:solidFill>
              </a:rPr>
              <a:t>Способствовать воспитанию правильного отношения к общечеловеческим ценностям.</a:t>
            </a:r>
          </a:p>
          <a:p>
            <a:pPr lvl="1" algn="l"/>
            <a:r>
              <a:rPr lang="ru-RU" sz="2000" dirty="0">
                <a:solidFill>
                  <a:schemeClr val="tx1"/>
                </a:solidFill>
              </a:rPr>
              <a:t>Выбор для решения познавательных и коммуникативных задач различных источников информации, включая энциклопедии, словари, </a:t>
            </a:r>
            <a:r>
              <a:rPr lang="ru-RU" sz="2000" dirty="0" err="1" smtClean="0">
                <a:solidFill>
                  <a:schemeClr val="tx1"/>
                </a:solidFill>
              </a:rPr>
              <a:t>интернет-ресурсы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 другие базы данных.</a:t>
            </a:r>
          </a:p>
          <a:p>
            <a:pPr lvl="1" algn="l"/>
            <a:r>
              <a:rPr lang="ru-RU" sz="2000" dirty="0">
                <a:solidFill>
                  <a:schemeClr val="tx1"/>
                </a:solidFill>
              </a:rPr>
              <a:t>Соблюдение норм и правил культуры труда в соответствии с технологической культурой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84776" cy="14855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latin typeface="+mn-lt"/>
              </a:rPr>
              <a:t>Профориентационные цели: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0"/>
            <a:ext cx="7488832" cy="30480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2200" dirty="0" smtClean="0"/>
              <a:t>Обобщить </a:t>
            </a:r>
            <a:r>
              <a:rPr lang="ru-RU" sz="2200" dirty="0"/>
              <a:t>у учащихся знания и сферах трудовой деятельности, профессиях, карьере.</a:t>
            </a:r>
          </a:p>
          <a:p>
            <a:pPr lvl="1"/>
            <a:r>
              <a:rPr lang="ru-RU" sz="2200" dirty="0"/>
              <a:t>Способствовать формированию знаний и умений объективно осуществлять самоанализ уровня развития своих профессионально важных качеств и соотносить их с требованиями профессий, сфер трудовой деятельности к человеку.</a:t>
            </a:r>
          </a:p>
          <a:p>
            <a:pPr lvl="1"/>
            <a:r>
              <a:rPr lang="ru-RU" sz="2200" dirty="0" smtClean="0"/>
              <a:t>Воспитывать </a:t>
            </a:r>
            <a:r>
              <a:rPr lang="ru-RU" sz="2200" dirty="0"/>
              <a:t>уважение к работающему человеку.</a:t>
            </a:r>
          </a:p>
          <a:p>
            <a:pPr lvl="1"/>
            <a:r>
              <a:rPr lang="ru-RU" sz="2200" dirty="0"/>
              <a:t>Сформировать представление о профессии столяр, краснодеревщик, декоратор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1341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Методическое оснащение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392488"/>
          </a:xfrm>
        </p:spPr>
        <p:txBody>
          <a:bodyPr>
            <a:normAutofit fontScale="40000" lnSpcReduction="20000"/>
          </a:bodyPr>
          <a:lstStyle/>
          <a:p>
            <a:pPr indent="0">
              <a:buNone/>
            </a:pPr>
            <a:endParaRPr lang="ru-RU" dirty="0"/>
          </a:p>
          <a:p>
            <a:r>
              <a:rPr lang="ru-RU" sz="4500" b="1" i="1" dirty="0"/>
              <a:t>Материально-техническая база:</a:t>
            </a:r>
            <a:endParaRPr lang="ru-RU" sz="4500" dirty="0"/>
          </a:p>
          <a:p>
            <a:r>
              <a:rPr lang="ru-RU" sz="4500" dirty="0"/>
              <a:t>кабинет технологии;</a:t>
            </a:r>
          </a:p>
          <a:p>
            <a:r>
              <a:rPr lang="ru-RU" sz="4500" dirty="0" smtClean="0"/>
              <a:t>мультимедийный </a:t>
            </a:r>
            <a:r>
              <a:rPr lang="ru-RU" sz="4500" dirty="0"/>
              <a:t>проектор;</a:t>
            </a:r>
          </a:p>
          <a:p>
            <a:r>
              <a:rPr lang="ru-RU" sz="4500" dirty="0"/>
              <a:t>экран;</a:t>
            </a:r>
          </a:p>
          <a:p>
            <a:r>
              <a:rPr lang="ru-RU" sz="4500" dirty="0"/>
              <a:t>столярная мастерская;</a:t>
            </a:r>
          </a:p>
          <a:p>
            <a:r>
              <a:rPr lang="ru-RU" sz="4500" dirty="0"/>
              <a:t>верстаки;</a:t>
            </a:r>
          </a:p>
          <a:p>
            <a:r>
              <a:rPr lang="ru-RU" sz="4500" dirty="0" smtClean="0"/>
              <a:t>инструменты</a:t>
            </a:r>
            <a:r>
              <a:rPr lang="ru-RU" sz="4500" dirty="0"/>
              <a:t>, приспособления: карандаш, копировальная бумага, </a:t>
            </a:r>
            <a:r>
              <a:rPr lang="ru-RU" sz="4500" dirty="0" smtClean="0"/>
              <a:t> </a:t>
            </a:r>
            <a:r>
              <a:rPr lang="ru-RU" sz="4500" dirty="0" err="1" smtClean="0"/>
              <a:t>выжигатели</a:t>
            </a:r>
            <a:endParaRPr lang="ru-RU" sz="4500" dirty="0" smtClean="0"/>
          </a:p>
          <a:p>
            <a:r>
              <a:rPr lang="ru-RU" sz="4500" dirty="0" smtClean="0"/>
              <a:t>материалы</a:t>
            </a:r>
            <a:r>
              <a:rPr lang="ru-RU" sz="4500" dirty="0"/>
              <a:t>: бумага, </a:t>
            </a:r>
            <a:r>
              <a:rPr lang="ru-RU" sz="4500" dirty="0" smtClean="0"/>
              <a:t>фанера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36119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800800" cy="46538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Методы обучения:</a:t>
            </a:r>
            <a:r>
              <a:rPr lang="ru-RU" sz="2700" dirty="0"/>
              <a:t> рассказ, беседа, фронтальный опрос, демонстрация наглядных пособий, работа с мультимедийными средствами, практические работы</a:t>
            </a:r>
            <a:br>
              <a:rPr lang="ru-RU" sz="2700" dirty="0"/>
            </a:br>
            <a:r>
              <a:rPr lang="ru-RU" sz="2700" b="1" dirty="0" smtClean="0"/>
              <a:t>Тип урока</a:t>
            </a:r>
            <a:r>
              <a:rPr lang="ru-RU" sz="2700" b="1" dirty="0"/>
              <a:t>:</a:t>
            </a:r>
            <a:r>
              <a:rPr lang="ru-RU" sz="2700" dirty="0"/>
              <a:t> комбинированный</a:t>
            </a:r>
            <a:br>
              <a:rPr lang="ru-RU" sz="2700" dirty="0"/>
            </a:br>
            <a:r>
              <a:rPr lang="ru-RU" sz="2700" b="1" dirty="0"/>
              <a:t>Вид урока:</a:t>
            </a:r>
            <a:r>
              <a:rPr lang="ru-RU" sz="2700" dirty="0"/>
              <a:t> урок-практикум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7272808" cy="49685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i="0" dirty="0">
                <a:solidFill>
                  <a:schemeClr val="tx1"/>
                </a:solidFill>
              </a:rPr>
              <a:t>Личностные УУД</a:t>
            </a:r>
            <a:r>
              <a:rPr lang="ru-RU" sz="6400" b="1" dirty="0">
                <a:solidFill>
                  <a:schemeClr val="tx1"/>
                </a:solidFill>
              </a:rPr>
              <a:t>:</a:t>
            </a:r>
            <a:br>
              <a:rPr lang="ru-RU" sz="6400" b="1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1. профессиональное самоопределение (овладение навыками работы с </a:t>
            </a:r>
            <a:r>
              <a:rPr lang="ru-RU" sz="6000" dirty="0" err="1">
                <a:solidFill>
                  <a:schemeClr val="tx1"/>
                </a:solidFill>
              </a:rPr>
              <a:t>выжигателем</a:t>
            </a:r>
            <a:r>
              <a:rPr lang="ru-RU" sz="6000" dirty="0">
                <a:solidFill>
                  <a:schemeClr val="tx1"/>
                </a:solidFill>
              </a:rPr>
              <a:t>)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2. получение опыта применения технологических знаний и умений в самостоятельной практической деятельности )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3. личная заинтересованность обучающихся в конечном продукте их труда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7200" b="1" i="0" dirty="0">
                <a:solidFill>
                  <a:schemeClr val="tx1"/>
                </a:solidFill>
              </a:rPr>
              <a:t>Регулятивные УУД </a:t>
            </a:r>
            <a:r>
              <a:rPr lang="ru-RU" sz="7200" b="1" i="0" dirty="0" smtClean="0">
                <a:solidFill>
                  <a:schemeClr val="tx1"/>
                </a:solidFill>
              </a:rPr>
              <a:t>: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1. определение </a:t>
            </a:r>
            <a:r>
              <a:rPr lang="ru-RU" sz="6000" dirty="0">
                <a:solidFill>
                  <a:schemeClr val="tx1"/>
                </a:solidFill>
              </a:rPr>
              <a:t>последовательности операций по изготовлению изделия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2.  </a:t>
            </a:r>
            <a:r>
              <a:rPr lang="ru-RU" sz="6000" dirty="0">
                <a:solidFill>
                  <a:schemeClr val="tx1"/>
                </a:solidFill>
              </a:rPr>
              <a:t>выработка критериев оценки продукта изготовления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3. исправление </a:t>
            </a:r>
            <a:r>
              <a:rPr lang="ru-RU" sz="6000" dirty="0">
                <a:solidFill>
                  <a:schemeClr val="tx1"/>
                </a:solidFill>
              </a:rPr>
              <a:t>дефектов изделия без нарушения ее функциональности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4. оценка </a:t>
            </a:r>
            <a:r>
              <a:rPr lang="ru-RU" sz="6000" dirty="0">
                <a:solidFill>
                  <a:schemeClr val="tx1"/>
                </a:solidFill>
              </a:rPr>
              <a:t>обучающимся размеров, чистоты обработки  , эстетики изделия .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7200" b="1" i="0" dirty="0" smtClean="0">
                <a:solidFill>
                  <a:schemeClr val="tx1"/>
                </a:solidFill>
              </a:rPr>
              <a:t>Коммуникативные </a:t>
            </a:r>
            <a:r>
              <a:rPr lang="ru-RU" sz="7200" b="1" i="0" dirty="0">
                <a:solidFill>
                  <a:schemeClr val="tx1"/>
                </a:solidFill>
              </a:rPr>
              <a:t>УУД: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способность отстаивать собственную точку зрения при оценке изделия по совместно выработанным </a:t>
            </a:r>
            <a:r>
              <a:rPr lang="ru-RU" sz="6000" dirty="0" err="1">
                <a:solidFill>
                  <a:schemeClr val="tx1"/>
                </a:solidFill>
              </a:rPr>
              <a:t>дискриптам</a:t>
            </a:r>
            <a:r>
              <a:rPr lang="ru-RU" sz="6000" dirty="0">
                <a:solidFill>
                  <a:schemeClr val="tx1"/>
                </a:solidFill>
              </a:rPr>
              <a:t>.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7200" b="1" i="0" dirty="0">
                <a:solidFill>
                  <a:schemeClr val="tx1"/>
                </a:solidFill>
              </a:rPr>
              <a:t>Познавательные УУД: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оценивать технологические свойства материалов </a:t>
            </a:r>
          </a:p>
        </p:txBody>
      </p:sp>
    </p:spTree>
    <p:extLst>
      <p:ext uri="{BB962C8B-B14F-4D97-AF65-F5344CB8AC3E}">
        <p14:creationId xmlns:p14="http://schemas.microsoft.com/office/powerpoint/2010/main" val="541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678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Урок по выжиганию ( 5 класс)</vt:lpstr>
      <vt:lpstr>I. ДИДАКТИЧЕСКОЕ ОБОСНОВАНИЕ УРОКА</vt:lpstr>
      <vt:lpstr>Личностные цели:</vt:lpstr>
      <vt:lpstr>Презентация PowerPoint</vt:lpstr>
      <vt:lpstr>Метапредметные цели</vt:lpstr>
      <vt:lpstr> Профориентационные цели: </vt:lpstr>
      <vt:lpstr>Методическое оснащение урока: </vt:lpstr>
      <vt:lpstr>Методы обучения: рассказ, беседа, фронтальный опрос, демонстрация наглядных пособий, работа с мультимедийными средствами, практические работы Тип урока: комбинированный Вид урока: урок-практикум </vt:lpstr>
      <vt:lpstr>Презентация PowerPoint</vt:lpstr>
      <vt:lpstr>Планируемые результаты</vt:lpstr>
      <vt:lpstr>Презентация PowerPoint</vt:lpstr>
      <vt:lpstr>Межпредметные связи</vt:lpstr>
      <vt:lpstr>Форма урока</vt:lpstr>
      <vt:lpstr>Этапы урока</vt:lpstr>
      <vt:lpstr>Практический этап </vt:lpstr>
      <vt:lpstr>Порядок технологических операций</vt:lpstr>
      <vt:lpstr>Презентация PowerPoint</vt:lpstr>
      <vt:lpstr> Закрепить рисунок с копировальной бумагой на поверхность изделия</vt:lpstr>
      <vt:lpstr>обвести контурным карандашом По скопированному рисунку   </vt:lpstr>
      <vt:lpstr>Произвести выжигание</vt:lpstr>
      <vt:lpstr>Рефлексивно-оценочный этап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выжиганию ( 5 класс)</dc:title>
  <dc:creator>Андрей</dc:creator>
  <cp:lastModifiedBy>Андрей</cp:lastModifiedBy>
  <cp:revision>10</cp:revision>
  <dcterms:created xsi:type="dcterms:W3CDTF">2014-03-17T15:58:14Z</dcterms:created>
  <dcterms:modified xsi:type="dcterms:W3CDTF">2014-03-17T17:46:37Z</dcterms:modified>
</cp:coreProperties>
</file>