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7" r:id="rId3"/>
    <p:sldId id="258" r:id="rId4"/>
    <p:sldId id="265" r:id="rId5"/>
    <p:sldId id="266" r:id="rId6"/>
    <p:sldId id="259" r:id="rId7"/>
    <p:sldId id="260" r:id="rId8"/>
    <p:sldId id="261" r:id="rId9"/>
    <p:sldId id="262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3" r:id="rId21"/>
    <p:sldId id="28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" initials="h" lastIdx="0" clrIdx="0">
    <p:extLst>
      <p:ext uri="{19B8F6BF-5375-455C-9EA6-DF929625EA0E}">
        <p15:presenceInfo xmlns:p15="http://schemas.microsoft.com/office/powerpoint/2012/main" userId="h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05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10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3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86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92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69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01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8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709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62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26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58FF3-2AB4-4DF4-B359-9894E6E66F4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C0C5B-091A-4229-9F42-47B62F713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367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5NQK-Sm1YY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 r="1238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 rot="20952970">
            <a:off x="584617" y="1799257"/>
            <a:ext cx="9516414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The Very Hungry Caterpillar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6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6000" dirty="0">
                <a:solidFill>
                  <a:schemeClr val="accent5">
                    <a:lumMod val="75000"/>
                  </a:schemeClr>
                </a:solidFill>
              </a:rPr>
              <a:t>«Очень голодная гусеница»</a:t>
            </a:r>
            <a:endParaRPr lang="ru-RU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6885905" y="365125"/>
            <a:ext cx="4886995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/>
              <a:t>МБУ ДО ЦДО «Хоста» г. Сочи</a:t>
            </a:r>
          </a:p>
          <a:p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 rot="21265070">
            <a:off x="7102744" y="5742274"/>
            <a:ext cx="423565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Педагог ДО Жданова Т.В.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 rot="177599">
            <a:off x="3906924" y="4102876"/>
            <a:ext cx="7453655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Мастер-класс для детей 5-8 </a:t>
            </a:r>
            <a:r>
              <a:rPr lang="ru-RU" sz="2800" dirty="0" smtClean="0">
                <a:solidFill>
                  <a:schemeClr val="bg1"/>
                </a:solidFill>
              </a:rPr>
              <a:t>лет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по </a:t>
            </a:r>
            <a:r>
              <a:rPr lang="ru-RU" sz="2800" dirty="0">
                <a:solidFill>
                  <a:schemeClr val="bg1"/>
                </a:solidFill>
              </a:rPr>
              <a:t>мотивам  популярной </a:t>
            </a:r>
            <a:r>
              <a:rPr lang="ru-RU" sz="2800" dirty="0" smtClean="0">
                <a:solidFill>
                  <a:schemeClr val="bg1"/>
                </a:solidFill>
              </a:rPr>
              <a:t>книги </a:t>
            </a:r>
            <a:r>
              <a:rPr lang="ru-RU" sz="2800" dirty="0">
                <a:solidFill>
                  <a:schemeClr val="bg1"/>
                </a:solidFill>
              </a:rPr>
              <a:t>американского писателя и иллюстратора  Эрика </a:t>
            </a:r>
            <a:r>
              <a:rPr lang="ru-RU" sz="2800" dirty="0" smtClean="0">
                <a:solidFill>
                  <a:schemeClr val="bg1"/>
                </a:solidFill>
              </a:rPr>
              <a:t>Карла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7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360608" y="468004"/>
            <a:ext cx="5486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On </a:t>
            </a:r>
            <a:r>
              <a:rPr lang="en-US" sz="2400" dirty="0">
                <a:solidFill>
                  <a:schemeClr val="bg1"/>
                </a:solidFill>
              </a:rPr>
              <a:t>Friday she ate through </a:t>
            </a:r>
            <a:r>
              <a:rPr lang="en-US" sz="2400" dirty="0" smtClean="0">
                <a:solidFill>
                  <a:schemeClr val="bg1"/>
                </a:solidFill>
              </a:rPr>
              <a:t>five  </a:t>
            </a:r>
            <a:r>
              <a:rPr lang="en-US" sz="2400" dirty="0">
                <a:solidFill>
                  <a:schemeClr val="bg1"/>
                </a:solidFill>
              </a:rPr>
              <a:t>oranges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В пятницу она съела пять апельсинов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923" y="2598002"/>
            <a:ext cx="439598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But she was still hungry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>
                <a:solidFill>
                  <a:srgbClr val="C00000"/>
                </a:solidFill>
              </a:rPr>
              <a:t>Но она все еще была голодна</a:t>
            </a:r>
            <a:r>
              <a:rPr lang="ru-RU" sz="2400" i="1" dirty="0" smtClean="0">
                <a:solidFill>
                  <a:srgbClr val="C00000"/>
                </a:solidFill>
              </a:rPr>
              <a:t>.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4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" b="3741"/>
          <a:stretch/>
        </p:blipFill>
        <p:spPr>
          <a:xfrm>
            <a:off x="1" y="-16894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32987" y="42828"/>
            <a:ext cx="344996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</a:rPr>
              <a:t>Saturday she ate through …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В субботу она съела…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627" y="3298522"/>
            <a:ext cx="31725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4.One slice of cheese…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Один кусочек сыра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27031" y="637465"/>
            <a:ext cx="2949263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1. </a:t>
            </a:r>
            <a:r>
              <a:rPr lang="en-US" sz="2000" dirty="0" smtClean="0">
                <a:solidFill>
                  <a:schemeClr val="bg1"/>
                </a:solidFill>
              </a:rPr>
              <a:t>One piece of chocolate cake</a:t>
            </a:r>
            <a:r>
              <a:rPr lang="ru-RU" sz="2000" dirty="0" smtClean="0">
                <a:solidFill>
                  <a:schemeClr val="bg1"/>
                </a:solidFill>
              </a:rPr>
              <a:t>.        </a:t>
            </a:r>
            <a:r>
              <a:rPr lang="ru-RU" sz="2000" i="1" dirty="0" smtClean="0">
                <a:solidFill>
                  <a:srgbClr val="C00000"/>
                </a:solidFill>
              </a:rPr>
              <a:t>Один кусочек шоколадного торта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1976" y="2328906"/>
            <a:ext cx="32583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2. One ice-cream cone…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Один рожок мороженог</a:t>
            </a:r>
            <a:r>
              <a:rPr lang="ru-RU" sz="2000" dirty="0" smtClean="0">
                <a:solidFill>
                  <a:srgbClr val="C00000"/>
                </a:solidFill>
              </a:rPr>
              <a:t>о…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80333" y="5387524"/>
            <a:ext cx="304853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7. One piece of cherry pie…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Один кусочек вишневого пирога…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49331" y="2143035"/>
            <a:ext cx="1837387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6.One lollipop…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i="1" dirty="0" smtClean="0">
                <a:solidFill>
                  <a:srgbClr val="C00000"/>
                </a:solidFill>
              </a:rPr>
              <a:t>Один леденец на палочке…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6491" y="5782614"/>
            <a:ext cx="27099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9.One cupcake…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Один кекс…</a:t>
            </a:r>
            <a:r>
              <a:rPr lang="en-US" sz="2000" i="1" dirty="0" smtClean="0">
                <a:solidFill>
                  <a:srgbClr val="C00000"/>
                </a:solidFill>
              </a:rPr>
              <a:t> 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1123" y="4643422"/>
            <a:ext cx="318108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. One  </a:t>
            </a:r>
            <a:r>
              <a:rPr lang="en-US" sz="2000" dirty="0">
                <a:solidFill>
                  <a:schemeClr val="bg1"/>
                </a:solidFill>
              </a:rPr>
              <a:t>slice </a:t>
            </a:r>
            <a:r>
              <a:rPr lang="en-US" sz="2000" dirty="0" smtClean="0">
                <a:solidFill>
                  <a:schemeClr val="bg1"/>
                </a:solidFill>
              </a:rPr>
              <a:t>of salami…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Один кусочек салями…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7753" y="3073642"/>
            <a:ext cx="258865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3. One pickle…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Один соленый огурец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0127" y="5782614"/>
            <a:ext cx="24641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8. One sausage…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Одну сардельку…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912" y="1525023"/>
            <a:ext cx="379926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10. And one </a:t>
            </a:r>
            <a:r>
              <a:rPr lang="en-US" sz="2000" dirty="0">
                <a:solidFill>
                  <a:schemeClr val="bg1"/>
                </a:solidFill>
              </a:rPr>
              <a:t>slice </a:t>
            </a:r>
            <a:r>
              <a:rPr lang="en-US" sz="2000" dirty="0" smtClean="0">
                <a:solidFill>
                  <a:schemeClr val="bg1"/>
                </a:solidFill>
              </a:rPr>
              <a:t>of watermelon…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Один кусочек арбуза…</a:t>
            </a:r>
            <a:endParaRPr lang="ru-RU" sz="2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" b="1482"/>
          <a:stretch/>
        </p:blipFill>
        <p:spPr>
          <a:xfrm>
            <a:off x="0" y="1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88654" y="881294"/>
            <a:ext cx="596291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That night she had a stomach-ache!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i="1" dirty="0" smtClean="0">
                <a:solidFill>
                  <a:srgbClr val="C00000"/>
                </a:solidFill>
              </a:rPr>
              <a:t>Той ночью у нее болел живот!</a:t>
            </a:r>
            <a:endParaRPr lang="ru-RU" sz="2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r="1227" b="3735"/>
          <a:stretch/>
        </p:blipFill>
        <p:spPr>
          <a:xfrm>
            <a:off x="0" y="-1"/>
            <a:ext cx="12190720" cy="6858001"/>
          </a:xfrm>
        </p:spPr>
      </p:pic>
      <p:sp>
        <p:nvSpPr>
          <p:cNvPr id="5" name="TextBox 4"/>
          <p:cNvSpPr txBox="1"/>
          <p:nvPr/>
        </p:nvSpPr>
        <p:spPr>
          <a:xfrm>
            <a:off x="1828800" y="196909"/>
            <a:ext cx="623337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next day was Sunday again.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На следующий день снова было воскресенье.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6764" y="4780732"/>
            <a:ext cx="839058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caterpillar ate through one nice green leaf </a:t>
            </a:r>
            <a:r>
              <a:rPr lang="en-US" sz="2400" dirty="0">
                <a:solidFill>
                  <a:schemeClr val="bg1"/>
                </a:solidFill>
              </a:rPr>
              <a:t>a</a:t>
            </a:r>
            <a:r>
              <a:rPr lang="en-US" sz="2400" dirty="0" smtClean="0">
                <a:solidFill>
                  <a:schemeClr val="bg1"/>
                </a:solidFill>
              </a:rPr>
              <a:t>nd after that she much better.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Гусеница съела один хороший зеленый лист и после этого ей стало намного лучше.</a:t>
            </a:r>
          </a:p>
        </p:txBody>
      </p:sp>
    </p:spTree>
    <p:extLst>
      <p:ext uri="{BB962C8B-B14F-4D97-AF65-F5344CB8AC3E}">
        <p14:creationId xmlns:p14="http://schemas.microsoft.com/office/powerpoint/2010/main" val="143200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1776" r="3014" b="1367"/>
          <a:stretch/>
        </p:blipFill>
        <p:spPr>
          <a:xfrm>
            <a:off x="0" y="-14037"/>
            <a:ext cx="12192000" cy="6872037"/>
          </a:xfrm>
        </p:spPr>
      </p:pic>
      <p:sp>
        <p:nvSpPr>
          <p:cNvPr id="5" name="TextBox 4"/>
          <p:cNvSpPr txBox="1"/>
          <p:nvPr/>
        </p:nvSpPr>
        <p:spPr>
          <a:xfrm>
            <a:off x="5990287" y="365125"/>
            <a:ext cx="578261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Now she </a:t>
            </a:r>
            <a:r>
              <a:rPr lang="en-US" sz="2400" dirty="0" err="1" smtClean="0">
                <a:solidFill>
                  <a:schemeClr val="bg1"/>
                </a:solidFill>
              </a:rPr>
              <a:t>wasnˊt</a:t>
            </a:r>
            <a:r>
              <a:rPr lang="en-US" sz="2400" dirty="0" smtClean="0">
                <a:solidFill>
                  <a:schemeClr val="bg1"/>
                </a:solidFill>
              </a:rPr>
              <a:t> hungry any more and she </a:t>
            </a:r>
            <a:r>
              <a:rPr lang="en-US" sz="2400" dirty="0" err="1">
                <a:solidFill>
                  <a:schemeClr val="bg1"/>
                </a:solidFill>
              </a:rPr>
              <a:t>wasnˊ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 a little caterpillar any more.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Теперь она больше не была голодной и больше не была маленькой гусеницей.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2163" y="5230951"/>
            <a:ext cx="572680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She was a big, fat caterpillar.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Она была большой, толстой гусеницей.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" b="2136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224816"/>
            <a:ext cx="93618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She built a small house, called a cocoon, around himself.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Она построила вокруг себя небольшой дом, называемый коконом.</a:t>
            </a:r>
          </a:p>
        </p:txBody>
      </p:sp>
    </p:spTree>
    <p:extLst>
      <p:ext uri="{BB962C8B-B14F-4D97-AF65-F5344CB8AC3E}">
        <p14:creationId xmlns:p14="http://schemas.microsoft.com/office/powerpoint/2010/main" val="41228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08350" y="1027906"/>
            <a:ext cx="631064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She stayed inside for more then two weeks.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Она оставалась внутри больше двух недель.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6062" y="5164428"/>
            <a:ext cx="861596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Then she nibbled a hole in the cocoon pushed her way out and…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Затем она прогрызла дуру в коконе, вытолкнула ее наружу и…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/>
          <a:stretch/>
        </p:blipFill>
        <p:spPr>
          <a:xfrm>
            <a:off x="0" y="1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145960" y="613470"/>
            <a:ext cx="595004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She was a beautiful butterfly!</a:t>
            </a:r>
            <a:endParaRPr lang="ru-RU" sz="3200" dirty="0" smtClean="0">
              <a:solidFill>
                <a:schemeClr val="bg1"/>
              </a:solidFill>
            </a:endParaRPr>
          </a:p>
          <a:p>
            <a:r>
              <a:rPr lang="ru-RU" sz="3200" i="1" dirty="0" smtClean="0">
                <a:solidFill>
                  <a:srgbClr val="C00000"/>
                </a:solidFill>
              </a:rPr>
              <a:t>Она была прекрасной бабочкой!</a:t>
            </a:r>
            <a:endParaRPr lang="ru-RU" sz="3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466981"/>
              </p:ext>
            </p:extLst>
          </p:nvPr>
        </p:nvGraphicFramePr>
        <p:xfrm>
          <a:off x="231820" y="901520"/>
          <a:ext cx="11513713" cy="5511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3477"/>
                <a:gridCol w="6920236"/>
              </a:tblGrid>
              <a:tr h="1378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err="1">
                          <a:solidFill>
                            <a:schemeClr val="bg1"/>
                          </a:solidFill>
                          <a:effectLst/>
                        </a:rPr>
                        <a:t>Caterpillar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2400" b="0" dirty="0" err="1">
                          <a:solidFill>
                            <a:schemeClr val="bg1"/>
                          </a:solidFill>
                          <a:effectLst/>
                        </a:rPr>
                        <a:t>caterpillar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endParaRPr lang="ru-RU" sz="24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err="1" smtClean="0">
                          <a:solidFill>
                            <a:schemeClr val="bg1"/>
                          </a:solidFill>
                          <a:effectLst/>
                        </a:rPr>
                        <a:t>wriggle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2400" b="0" dirty="0" err="1">
                          <a:solidFill>
                            <a:schemeClr val="bg1"/>
                          </a:solidFill>
                          <a:effectLst/>
                        </a:rPr>
                        <a:t>about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bg1"/>
                          </a:solidFill>
                          <a:effectLst/>
                        </a:rPr>
                        <a:t>Гусеница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, гусеница, извивайся,(водим по кругу пальчиком </a:t>
                      </a:r>
                      <a:endParaRPr lang="ru-RU" sz="24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bg1"/>
                          </a:solidFill>
                          <a:effectLst/>
                        </a:rPr>
                        <a:t>одной 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руки по ладошке другой по кругу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</a:txBody>
                  <a:tcPr marL="76200" marR="76200" marT="76200" marB="76200" anchor="b"/>
                </a:tc>
              </a:tr>
              <a:tr h="1165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2400" b="0" dirty="0" err="1">
                          <a:solidFill>
                            <a:schemeClr val="bg1"/>
                          </a:solidFill>
                          <a:effectLst/>
                        </a:rPr>
                        <a:t>Caterpillar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2400" b="0" dirty="0" err="1">
                          <a:solidFill>
                            <a:schemeClr val="bg1"/>
                          </a:solidFill>
                          <a:effectLst/>
                        </a:rPr>
                        <a:t>caterpillar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endParaRPr lang="ru-RU" sz="24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err="1" smtClean="0">
                          <a:solidFill>
                            <a:schemeClr val="bg1"/>
                          </a:solidFill>
                          <a:effectLst/>
                        </a:rPr>
                        <a:t>growing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2400" b="0" dirty="0" err="1">
                          <a:solidFill>
                            <a:schemeClr val="bg1"/>
                          </a:solidFill>
                          <a:effectLst/>
                        </a:rPr>
                        <a:t>stout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Гусеница, гусеница, </a:t>
                      </a:r>
                      <a:r>
                        <a:rPr lang="ru-RU" sz="2400" dirty="0" smtClean="0">
                          <a:effectLst/>
                        </a:rPr>
                        <a:t>толстей </a:t>
                      </a:r>
                      <a:r>
                        <a:rPr lang="ru-RU" sz="2400" dirty="0">
                          <a:effectLst/>
                        </a:rPr>
                        <a:t>(медленно разводим руки в стороны)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1314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Caterpillar, caterpillar, </a:t>
                      </a:r>
                      <a:endParaRPr lang="ru-RU" sz="24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bg1"/>
                          </a:solidFill>
                          <a:effectLst/>
                        </a:rPr>
                        <a:t>spin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your cocoon,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Гусеница, гусеница, закручивайся в свой кокон, (вращаем руками вокруг друг друга)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13145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2400" b="0" dirty="0" err="1">
                          <a:solidFill>
                            <a:schemeClr val="bg1"/>
                          </a:solidFill>
                          <a:effectLst/>
                        </a:rPr>
                        <a:t>Caterpillar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2400" b="0" dirty="0" err="1">
                          <a:solidFill>
                            <a:schemeClr val="bg1"/>
                          </a:solidFill>
                          <a:effectLst/>
                        </a:rPr>
                        <a:t>caterpillar</a:t>
                      </a:r>
                      <a:r>
                        <a:rPr lang="ru-RU" sz="2400" b="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endParaRPr lang="ru-RU" sz="24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err="1" smtClean="0">
                          <a:solidFill>
                            <a:schemeClr val="bg1"/>
                          </a:solidFill>
                          <a:effectLst/>
                        </a:rPr>
                        <a:t>butterfly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2400" b="0" dirty="0" err="1">
                          <a:solidFill>
                            <a:schemeClr val="bg1"/>
                          </a:solidFill>
                          <a:effectLst/>
                        </a:rPr>
                        <a:t>soon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Гусеница, гусеница, скоро бабочка (соединяем большие пальцы и изображаем бабочку)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83680" y="-50374"/>
            <a:ext cx="62333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Пальчиковая игра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4" t="5576" r="1234" b="2483"/>
          <a:stretch/>
        </p:blipFill>
        <p:spPr>
          <a:xfrm>
            <a:off x="-1313645" y="0"/>
            <a:ext cx="13660192" cy="6858000"/>
          </a:xfrm>
          <a:solidFill>
            <a:schemeClr val="tx1"/>
          </a:solidFill>
        </p:spPr>
      </p:pic>
      <p:sp>
        <p:nvSpPr>
          <p:cNvPr id="5" name="Стрелка вниз 4"/>
          <p:cNvSpPr/>
          <p:nvPr/>
        </p:nvSpPr>
        <p:spPr>
          <a:xfrm rot="2117756">
            <a:off x="7448323" y="830331"/>
            <a:ext cx="858517" cy="24509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7883" y="3578927"/>
            <a:ext cx="3335628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This </a:t>
            </a:r>
            <a:r>
              <a:rPr lang="en-US" sz="2400" dirty="0">
                <a:solidFill>
                  <a:schemeClr val="bg1"/>
                </a:solidFill>
              </a:rPr>
              <a:t>is the story about a week of a small hungry caterpillar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Это история о неделе из жизни маленькой голодной гусеницы.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6875" y="4439470"/>
            <a:ext cx="538334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 the light of the moon a little </a:t>
            </a:r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gg lay on a leaf. </a:t>
            </a:r>
          </a:p>
          <a:p>
            <a:r>
              <a:rPr lang="ru-RU" sz="2400" i="1" dirty="0" smtClean="0">
                <a:solidFill>
                  <a:srgbClr val="C00000"/>
                </a:solidFill>
              </a:rPr>
              <a:t>В </a:t>
            </a:r>
            <a:r>
              <a:rPr lang="ru-RU" sz="2400" i="1" dirty="0">
                <a:solidFill>
                  <a:srgbClr val="C00000"/>
                </a:solidFill>
              </a:rPr>
              <a:t>лунном свете на листке лежало маленькое яйцо. </a:t>
            </a:r>
          </a:p>
        </p:txBody>
      </p:sp>
    </p:spTree>
    <p:extLst>
      <p:ext uri="{BB962C8B-B14F-4D97-AF65-F5344CB8AC3E}">
        <p14:creationId xmlns:p14="http://schemas.microsoft.com/office/powerpoint/2010/main" val="34534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43490" y="488236"/>
            <a:ext cx="6705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404" y="1556730"/>
            <a:ext cx="49001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02060"/>
                </a:solidFill>
              </a:rPr>
              <a:t>Days of the week- </a:t>
            </a:r>
            <a:r>
              <a:rPr lang="ru-RU" sz="2800" u="sng" dirty="0" smtClean="0">
                <a:solidFill>
                  <a:srgbClr val="002060"/>
                </a:solidFill>
              </a:rPr>
              <a:t>Дни</a:t>
            </a:r>
            <a:r>
              <a:rPr lang="en-US" sz="2800" u="sng" dirty="0" smtClean="0">
                <a:solidFill>
                  <a:srgbClr val="002060"/>
                </a:solidFill>
              </a:rPr>
              <a:t> </a:t>
            </a:r>
            <a:r>
              <a:rPr lang="ru-RU" sz="2800" u="sng" dirty="0" smtClean="0">
                <a:solidFill>
                  <a:srgbClr val="002060"/>
                </a:solidFill>
              </a:rPr>
              <a:t>недели: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Monday</a:t>
            </a:r>
            <a:r>
              <a:rPr lang="ru-RU" sz="2800" dirty="0" smtClean="0">
                <a:solidFill>
                  <a:srgbClr val="002060"/>
                </a:solidFill>
              </a:rPr>
              <a:t>          -Понедельник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Tuesday</a:t>
            </a:r>
            <a:r>
              <a:rPr lang="ru-RU" sz="2800" dirty="0" smtClean="0">
                <a:solidFill>
                  <a:srgbClr val="002060"/>
                </a:solidFill>
              </a:rPr>
              <a:t>          - Вторник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Wednesday</a:t>
            </a:r>
            <a:r>
              <a:rPr lang="ru-RU" sz="2800" dirty="0" smtClean="0">
                <a:solidFill>
                  <a:srgbClr val="002060"/>
                </a:solidFill>
              </a:rPr>
              <a:t>    - Среда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Thursday</a:t>
            </a:r>
            <a:r>
              <a:rPr lang="ru-RU" sz="2800" dirty="0" smtClean="0">
                <a:solidFill>
                  <a:srgbClr val="002060"/>
                </a:solidFill>
              </a:rPr>
              <a:t>        - Четверг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Friday</a:t>
            </a:r>
            <a:r>
              <a:rPr lang="ru-RU" sz="2800" dirty="0" smtClean="0">
                <a:solidFill>
                  <a:srgbClr val="002060"/>
                </a:solidFill>
              </a:rPr>
              <a:t>              - Пятница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Saturday</a:t>
            </a:r>
            <a:r>
              <a:rPr lang="ru-RU" sz="2800" dirty="0" smtClean="0">
                <a:solidFill>
                  <a:srgbClr val="002060"/>
                </a:solidFill>
              </a:rPr>
              <a:t>         - Суббота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Sunday</a:t>
            </a:r>
            <a:r>
              <a:rPr lang="ru-RU" sz="2800" dirty="0" smtClean="0">
                <a:solidFill>
                  <a:srgbClr val="002060"/>
                </a:solidFill>
              </a:rPr>
              <a:t>           - Воскресенье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7776" y="1408265"/>
            <a:ext cx="4174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EC44CC"/>
                </a:solidFill>
              </a:rPr>
              <a:t>FRUITS- </a:t>
            </a:r>
            <a:r>
              <a:rPr lang="ru-RU" sz="2800" u="sng" dirty="0" smtClean="0">
                <a:solidFill>
                  <a:srgbClr val="EC44CC"/>
                </a:solidFill>
              </a:rPr>
              <a:t>Фрукты:</a:t>
            </a:r>
            <a:endParaRPr lang="ru-RU" sz="3200" dirty="0" smtClean="0">
              <a:solidFill>
                <a:srgbClr val="EC44CC"/>
              </a:solidFill>
            </a:endParaRPr>
          </a:p>
          <a:p>
            <a:r>
              <a:rPr lang="en-US" sz="3200" dirty="0" smtClean="0">
                <a:solidFill>
                  <a:srgbClr val="EC44CC"/>
                </a:solidFill>
              </a:rPr>
              <a:t>Apple</a:t>
            </a:r>
            <a:r>
              <a:rPr lang="ru-RU" sz="3200" dirty="0" smtClean="0">
                <a:solidFill>
                  <a:srgbClr val="EC44CC"/>
                </a:solidFill>
              </a:rPr>
              <a:t>           -Яблоко</a:t>
            </a:r>
          </a:p>
          <a:p>
            <a:r>
              <a:rPr lang="en-US" sz="3200" dirty="0" smtClean="0">
                <a:solidFill>
                  <a:srgbClr val="EC44CC"/>
                </a:solidFill>
              </a:rPr>
              <a:t>Pear</a:t>
            </a:r>
            <a:r>
              <a:rPr lang="ru-RU" sz="3200" dirty="0" smtClean="0">
                <a:solidFill>
                  <a:srgbClr val="EC44CC"/>
                </a:solidFill>
              </a:rPr>
              <a:t>              - Груша</a:t>
            </a:r>
          </a:p>
          <a:p>
            <a:r>
              <a:rPr lang="en-US" sz="3200" dirty="0" smtClean="0">
                <a:solidFill>
                  <a:srgbClr val="EC44CC"/>
                </a:solidFill>
              </a:rPr>
              <a:t>Plum</a:t>
            </a:r>
            <a:r>
              <a:rPr lang="ru-RU" sz="3200" dirty="0" smtClean="0">
                <a:solidFill>
                  <a:srgbClr val="EC44CC"/>
                </a:solidFill>
              </a:rPr>
              <a:t>             - Слива</a:t>
            </a:r>
          </a:p>
          <a:p>
            <a:r>
              <a:rPr lang="en-US" sz="3200" dirty="0" smtClean="0">
                <a:solidFill>
                  <a:srgbClr val="EC44CC"/>
                </a:solidFill>
              </a:rPr>
              <a:t>Strawberry</a:t>
            </a:r>
            <a:r>
              <a:rPr lang="ru-RU" sz="3200" dirty="0" smtClean="0">
                <a:solidFill>
                  <a:srgbClr val="EC44CC"/>
                </a:solidFill>
              </a:rPr>
              <a:t>   - Клубника</a:t>
            </a:r>
          </a:p>
          <a:p>
            <a:r>
              <a:rPr lang="en-US" sz="3200" dirty="0" smtClean="0">
                <a:solidFill>
                  <a:srgbClr val="EC44CC"/>
                </a:solidFill>
              </a:rPr>
              <a:t>Orange</a:t>
            </a:r>
            <a:r>
              <a:rPr lang="ru-RU" sz="3200" dirty="0" smtClean="0">
                <a:solidFill>
                  <a:srgbClr val="EC44CC"/>
                </a:solidFill>
              </a:rPr>
              <a:t>          - Апельсин</a:t>
            </a:r>
          </a:p>
          <a:p>
            <a:r>
              <a:rPr lang="en-US" sz="3200" dirty="0" smtClean="0">
                <a:solidFill>
                  <a:srgbClr val="EC44CC"/>
                </a:solidFill>
              </a:rPr>
              <a:t>Watermelon</a:t>
            </a:r>
            <a:r>
              <a:rPr lang="ru-RU" sz="3200" dirty="0" smtClean="0">
                <a:solidFill>
                  <a:srgbClr val="EC44CC"/>
                </a:solidFill>
              </a:rPr>
              <a:t>  - Арбуз</a:t>
            </a:r>
          </a:p>
          <a:p>
            <a:endParaRPr lang="ru-RU" sz="32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0791" y="1485897"/>
            <a:ext cx="2446985" cy="312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rgbClr val="FF0000"/>
                </a:solidFill>
              </a:rPr>
              <a:t>Цифры: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One   - </a:t>
            </a:r>
            <a:r>
              <a:rPr lang="ru-RU" sz="2800" dirty="0" smtClean="0">
                <a:solidFill>
                  <a:srgbClr val="FF0000"/>
                </a:solidFill>
              </a:rPr>
              <a:t> один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Two</a:t>
            </a:r>
            <a:r>
              <a:rPr lang="ru-RU" sz="2800" dirty="0" smtClean="0">
                <a:solidFill>
                  <a:srgbClr val="FF0000"/>
                </a:solidFill>
              </a:rPr>
              <a:t>   -   два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Three</a:t>
            </a:r>
            <a:r>
              <a:rPr lang="ru-RU" sz="2800" dirty="0" smtClean="0">
                <a:solidFill>
                  <a:srgbClr val="FF0000"/>
                </a:solidFill>
              </a:rPr>
              <a:t> - три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Four</a:t>
            </a:r>
            <a:r>
              <a:rPr lang="ru-RU" sz="2800" dirty="0" smtClean="0">
                <a:solidFill>
                  <a:srgbClr val="FF0000"/>
                </a:solidFill>
              </a:rPr>
              <a:t>  -четыре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Five</a:t>
            </a:r>
            <a:r>
              <a:rPr lang="ru-RU" sz="2800" dirty="0" smtClean="0">
                <a:solidFill>
                  <a:srgbClr val="FF0000"/>
                </a:solidFill>
              </a:rPr>
              <a:t>   -пять</a:t>
            </a:r>
          </a:p>
          <a:p>
            <a:endParaRPr lang="ru-RU" sz="2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66671" y="965915"/>
            <a:ext cx="111402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>
                <a:hlinkClick r:id="rId3"/>
              </a:rPr>
              <a:t>https://www.youtube.com/watch?v=75NQK-Sm1YY</a:t>
            </a:r>
            <a:r>
              <a:rPr lang="ru-RU" sz="3600" dirty="0"/>
              <a:t> </a:t>
            </a:r>
            <a:r>
              <a:rPr lang="ru-RU" sz="3600" dirty="0" smtClean="0"/>
              <a:t>–</a:t>
            </a:r>
          </a:p>
          <a:p>
            <a:r>
              <a:rPr lang="ru-RU" sz="3600" dirty="0" smtClean="0"/>
              <a:t> </a:t>
            </a:r>
            <a:r>
              <a:rPr lang="en-US" sz="3600" dirty="0" smtClean="0"/>
              <a:t>The </a:t>
            </a:r>
            <a:r>
              <a:rPr lang="en-US" sz="3600" dirty="0"/>
              <a:t>Very Hungry Caterpillar - Animated </a:t>
            </a:r>
            <a:r>
              <a:rPr lang="en-US" sz="3600" dirty="0" smtClean="0"/>
              <a:t>Film</a:t>
            </a:r>
            <a:endParaRPr lang="ru-RU" sz="3600" dirty="0" smtClean="0"/>
          </a:p>
          <a:p>
            <a:endParaRPr lang="ru-RU" sz="3600" dirty="0" smtClean="0"/>
          </a:p>
          <a:p>
            <a:r>
              <a:rPr lang="en-US" sz="3600" dirty="0">
                <a:solidFill>
                  <a:schemeClr val="bg2"/>
                </a:solidFill>
              </a:rPr>
              <a:t>In the internationally acclaimed The Very Hungry Caterpillar, a tiny caterpillar eats and eats…and eats his way through the week. </a:t>
            </a:r>
            <a:endParaRPr lang="ru-RU" sz="3600" dirty="0" smtClean="0">
              <a:solidFill>
                <a:schemeClr val="bg2"/>
              </a:solidFill>
            </a:endParaRPr>
          </a:p>
          <a:p>
            <a:r>
              <a:rPr lang="en-US" sz="3600" dirty="0" smtClean="0">
                <a:solidFill>
                  <a:srgbClr val="C00000"/>
                </a:solidFill>
              </a:rPr>
              <a:t>Taken </a:t>
            </a:r>
            <a:r>
              <a:rPr lang="en-US" sz="3600" dirty="0">
                <a:solidFill>
                  <a:srgbClr val="C00000"/>
                </a:solidFill>
              </a:rPr>
              <a:t>from The Very Hungry Caterpillar and Other Stories collection. Based on Eric Carle's picture book. 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586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951" r="739" b="1075"/>
          <a:stretch/>
        </p:blipFill>
        <p:spPr>
          <a:xfrm>
            <a:off x="0" y="0"/>
            <a:ext cx="12192000" cy="6822582"/>
          </a:xfrm>
        </p:spPr>
      </p:pic>
      <p:sp>
        <p:nvSpPr>
          <p:cNvPr id="3" name="TextBox 2"/>
          <p:cNvSpPr txBox="1"/>
          <p:nvPr/>
        </p:nvSpPr>
        <p:spPr>
          <a:xfrm>
            <a:off x="270457" y="4288664"/>
            <a:ext cx="658110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One Sunday morning the worm sun came up and …</a:t>
            </a:r>
          </a:p>
          <a:p>
            <a:r>
              <a:rPr lang="ru-RU" sz="2400" i="1" dirty="0">
                <a:solidFill>
                  <a:srgbClr val="C00000"/>
                </a:solidFill>
              </a:rPr>
              <a:t>Как-то </a:t>
            </a:r>
            <a:r>
              <a:rPr lang="ru-RU" sz="2400" i="1" dirty="0" smtClean="0">
                <a:solidFill>
                  <a:srgbClr val="C00000"/>
                </a:solidFill>
              </a:rPr>
              <a:t>в воскресенье утром  </a:t>
            </a:r>
            <a:r>
              <a:rPr lang="ru-RU" sz="2400" i="1" dirty="0">
                <a:solidFill>
                  <a:srgbClr val="C00000"/>
                </a:solidFill>
              </a:rPr>
              <a:t>вышло теплое солнце и </a:t>
            </a:r>
            <a:r>
              <a:rPr lang="ru-RU" sz="2400" i="1" dirty="0" smtClean="0">
                <a:solidFill>
                  <a:srgbClr val="C00000"/>
                </a:solidFill>
              </a:rPr>
              <a:t>…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879786" y="3716190"/>
            <a:ext cx="691726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Out of the egg came tiny and very hungry caterpillar.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>
                <a:solidFill>
                  <a:srgbClr val="C00000"/>
                </a:solidFill>
              </a:rPr>
              <a:t>Из яйца выбралась крохотная и очень голодная </a:t>
            </a:r>
            <a:r>
              <a:rPr lang="ru-RU" sz="2400" i="1" dirty="0" smtClean="0">
                <a:solidFill>
                  <a:srgbClr val="C00000"/>
                </a:solidFill>
              </a:rPr>
              <a:t>гусеница.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527" r="1670" b="3708"/>
          <a:stretch/>
        </p:blipFill>
        <p:spPr>
          <a:xfrm>
            <a:off x="1" y="0"/>
            <a:ext cx="12191999" cy="6877318"/>
          </a:xfrm>
        </p:spPr>
      </p:pic>
      <p:sp>
        <p:nvSpPr>
          <p:cNvPr id="5" name="TextBox 4"/>
          <p:cNvSpPr txBox="1"/>
          <p:nvPr/>
        </p:nvSpPr>
        <p:spPr>
          <a:xfrm>
            <a:off x="4811961" y="3438659"/>
            <a:ext cx="54911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She started to look for some food.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Она </a:t>
            </a:r>
            <a:r>
              <a:rPr lang="ru-RU" sz="2400" i="1" dirty="0">
                <a:solidFill>
                  <a:srgbClr val="C00000"/>
                </a:solidFill>
              </a:rPr>
              <a:t>сразу же начала искать себе пищу</a:t>
            </a:r>
            <a:r>
              <a:rPr lang="ru-RU" sz="2400" i="1" dirty="0" smtClean="0">
                <a:solidFill>
                  <a:srgbClr val="C00000"/>
                </a:solidFill>
              </a:rPr>
              <a:t>.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3290429">
            <a:off x="5164429" y="4120010"/>
            <a:ext cx="643944" cy="15197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"/>
          <a:stretch/>
        </p:blipFill>
        <p:spPr>
          <a:xfrm>
            <a:off x="0" y="0"/>
            <a:ext cx="12192000" cy="6889308"/>
          </a:xfrm>
        </p:spPr>
      </p:pic>
      <p:sp>
        <p:nvSpPr>
          <p:cNvPr id="5" name="TextBox 4"/>
          <p:cNvSpPr txBox="1"/>
          <p:nvPr/>
        </p:nvSpPr>
        <p:spPr>
          <a:xfrm>
            <a:off x="184597" y="1325298"/>
            <a:ext cx="595004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On </a:t>
            </a:r>
            <a:r>
              <a:rPr lang="en-US" sz="2400" dirty="0">
                <a:solidFill>
                  <a:schemeClr val="bg1"/>
                </a:solidFill>
              </a:rPr>
              <a:t>Monday </a:t>
            </a:r>
            <a:r>
              <a:rPr lang="en-US" sz="2400" dirty="0" smtClean="0">
                <a:solidFill>
                  <a:schemeClr val="bg1"/>
                </a:solidFill>
              </a:rPr>
              <a:t>she ate through one </a:t>
            </a:r>
            <a:r>
              <a:rPr lang="en-US" sz="2400" dirty="0">
                <a:solidFill>
                  <a:schemeClr val="bg1"/>
                </a:solidFill>
              </a:rPr>
              <a:t>apple</a:t>
            </a:r>
            <a:r>
              <a:rPr lang="en-US" sz="2400" dirty="0" smtClean="0">
                <a:solidFill>
                  <a:schemeClr val="bg1"/>
                </a:solidFill>
              </a:rPr>
              <a:t>. 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В понедельник она съела одно яблоко</a:t>
            </a:r>
            <a:r>
              <a:rPr lang="ru-RU" sz="2400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609" y="5009883"/>
            <a:ext cx="48810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But </a:t>
            </a:r>
            <a:r>
              <a:rPr lang="en-US" sz="2400" dirty="0" smtClean="0">
                <a:solidFill>
                  <a:schemeClr val="bg1"/>
                </a:solidFill>
              </a:rPr>
              <a:t>she was </a:t>
            </a:r>
            <a:r>
              <a:rPr lang="en-US" sz="2400" dirty="0">
                <a:solidFill>
                  <a:schemeClr val="bg1"/>
                </a:solidFill>
              </a:rPr>
              <a:t>still hungry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Но она все еще была голодна.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7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54" y="0"/>
            <a:ext cx="12339108" cy="6858000"/>
          </a:xfrm>
        </p:spPr>
      </p:pic>
      <p:sp>
        <p:nvSpPr>
          <p:cNvPr id="5" name="TextBox 4"/>
          <p:cNvSpPr txBox="1"/>
          <p:nvPr/>
        </p:nvSpPr>
        <p:spPr>
          <a:xfrm>
            <a:off x="567743" y="2228671"/>
            <a:ext cx="46482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On Tuesday she ate through </a:t>
            </a:r>
            <a:r>
              <a:rPr lang="en-US" sz="2400" dirty="0" smtClean="0">
                <a:solidFill>
                  <a:schemeClr val="bg1"/>
                </a:solidFill>
              </a:rPr>
              <a:t>two  </a:t>
            </a:r>
            <a:r>
              <a:rPr lang="en-US" sz="2400" dirty="0">
                <a:solidFill>
                  <a:schemeClr val="bg1"/>
                </a:solidFill>
              </a:rPr>
              <a:t>pears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Во вторник она съела две груши.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0768" y="4391696"/>
            <a:ext cx="4473262" cy="8462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But she was still hungry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2400" i="1" dirty="0">
                <a:solidFill>
                  <a:srgbClr val="C00000"/>
                </a:solidFill>
              </a:rPr>
              <a:t>Но она все еще была голодна</a:t>
            </a:r>
            <a:r>
              <a:rPr lang="ru-RU" sz="2400" i="1" dirty="0" smtClean="0">
                <a:solidFill>
                  <a:srgbClr val="C00000"/>
                </a:solidFill>
              </a:rPr>
              <a:t>.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</p:spPr>
      </p:pic>
      <p:sp>
        <p:nvSpPr>
          <p:cNvPr id="5" name="TextBox 4"/>
          <p:cNvSpPr txBox="1"/>
          <p:nvPr/>
        </p:nvSpPr>
        <p:spPr>
          <a:xfrm>
            <a:off x="180304" y="473908"/>
            <a:ext cx="561948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On </a:t>
            </a:r>
            <a:r>
              <a:rPr lang="en-US" sz="2400" dirty="0">
                <a:solidFill>
                  <a:schemeClr val="bg1"/>
                </a:solidFill>
              </a:rPr>
              <a:t>Wednesday she ate through </a:t>
            </a:r>
            <a:r>
              <a:rPr lang="en-US" sz="2400" dirty="0" smtClean="0">
                <a:solidFill>
                  <a:schemeClr val="bg1"/>
                </a:solidFill>
              </a:rPr>
              <a:t>three </a:t>
            </a:r>
            <a:r>
              <a:rPr lang="en-US" sz="2400" dirty="0">
                <a:solidFill>
                  <a:schemeClr val="bg1"/>
                </a:solidFill>
              </a:rPr>
              <a:t>plums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В среду она съела три сливы.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339" y="4607466"/>
            <a:ext cx="451941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But she was still hungry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>
                <a:solidFill>
                  <a:srgbClr val="C00000"/>
                </a:solidFill>
              </a:rPr>
              <a:t>Но она все еще была голодна</a:t>
            </a:r>
            <a:r>
              <a:rPr lang="ru-RU" sz="2400" i="1" dirty="0" smtClean="0">
                <a:solidFill>
                  <a:srgbClr val="C00000"/>
                </a:solidFill>
              </a:rPr>
              <a:t>.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" b="2847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04552" y="859691"/>
            <a:ext cx="722504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On </a:t>
            </a:r>
            <a:r>
              <a:rPr lang="en-US" sz="2800" dirty="0">
                <a:solidFill>
                  <a:schemeClr val="bg1"/>
                </a:solidFill>
              </a:rPr>
              <a:t>Thursday she ate through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four </a:t>
            </a:r>
            <a:r>
              <a:rPr lang="en-US" sz="2800" dirty="0" smtClean="0">
                <a:solidFill>
                  <a:schemeClr val="bg1"/>
                </a:solidFill>
              </a:rPr>
              <a:t>strawberries.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i="1" dirty="0" smtClean="0">
                <a:solidFill>
                  <a:srgbClr val="C00000"/>
                </a:solidFill>
              </a:rPr>
              <a:t>В четверг она съела четыре клубники.</a:t>
            </a: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909" y="3381791"/>
            <a:ext cx="426290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But she was still hungry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i="1" dirty="0">
                <a:solidFill>
                  <a:srgbClr val="C00000"/>
                </a:solidFill>
              </a:rPr>
              <a:t>Но она все еще была голодна</a:t>
            </a:r>
            <a:r>
              <a:rPr lang="ru-RU" sz="2400" i="1" dirty="0" smtClean="0">
                <a:solidFill>
                  <a:srgbClr val="C00000"/>
                </a:solidFill>
              </a:rPr>
              <a:t>.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733</Words>
  <Application>Microsoft Office PowerPoint</Application>
  <PresentationFormat>Широкоэкранный</PresentationFormat>
  <Paragraphs>116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58</cp:revision>
  <dcterms:created xsi:type="dcterms:W3CDTF">2020-05-04T14:04:08Z</dcterms:created>
  <dcterms:modified xsi:type="dcterms:W3CDTF">2020-06-09T18:52:24Z</dcterms:modified>
</cp:coreProperties>
</file>