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7" r:id="rId2"/>
    <p:sldId id="277" r:id="rId3"/>
    <p:sldId id="272" r:id="rId4"/>
    <p:sldId id="266" r:id="rId5"/>
    <p:sldId id="274" r:id="rId6"/>
    <p:sldId id="263" r:id="rId7"/>
    <p:sldId id="275" r:id="rId8"/>
    <p:sldId id="276" r:id="rId9"/>
    <p:sldId id="262" r:id="rId10"/>
    <p:sldId id="278" r:id="rId11"/>
    <p:sldId id="279" r:id="rId12"/>
    <p:sldId id="27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45" autoAdjust="0"/>
  </p:normalViewPr>
  <p:slideViewPr>
    <p:cSldViewPr>
      <p:cViewPr varScale="1">
        <p:scale>
          <a:sx n="107" d="100"/>
          <a:sy n="107" d="100"/>
        </p:scale>
        <p:origin x="-90" y="-2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85D68-6510-4E11-B3A4-8ED2F4DDEA2A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06253-4893-4070-A049-903A0EF2A6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85D68-6510-4E11-B3A4-8ED2F4DDEA2A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06253-4893-4070-A049-903A0EF2A6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85D68-6510-4E11-B3A4-8ED2F4DDEA2A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06253-4893-4070-A049-903A0EF2A6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85D68-6510-4E11-B3A4-8ED2F4DDEA2A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06253-4893-4070-A049-903A0EF2A6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85D68-6510-4E11-B3A4-8ED2F4DDEA2A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06253-4893-4070-A049-903A0EF2A6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85D68-6510-4E11-B3A4-8ED2F4DDEA2A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06253-4893-4070-A049-903A0EF2A6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85D68-6510-4E11-B3A4-8ED2F4DDEA2A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06253-4893-4070-A049-903A0EF2A6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85D68-6510-4E11-B3A4-8ED2F4DDEA2A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06253-4893-4070-A049-903A0EF2A6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85D68-6510-4E11-B3A4-8ED2F4DDEA2A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06253-4893-4070-A049-903A0EF2A6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85D68-6510-4E11-B3A4-8ED2F4DDEA2A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06253-4893-4070-A049-903A0EF2A6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85D68-6510-4E11-B3A4-8ED2F4DDEA2A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06253-4893-4070-A049-903A0EF2A6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218"/>
          <p:cNvGrpSpPr/>
          <p:nvPr/>
        </p:nvGrpSpPr>
        <p:grpSpPr>
          <a:xfrm>
            <a:off x="6558164" y="66319"/>
            <a:ext cx="2575511" cy="6797067"/>
            <a:chOff x="6558164" y="66319"/>
            <a:chExt cx="2575511" cy="6797067"/>
          </a:xfrm>
        </p:grpSpPr>
        <p:grpSp>
          <p:nvGrpSpPr>
            <p:cNvPr id="220" name="Group 62"/>
            <p:cNvGrpSpPr/>
            <p:nvPr/>
          </p:nvGrpSpPr>
          <p:grpSpPr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224" name="Group 44"/>
              <p:cNvGrpSpPr/>
              <p:nvPr/>
            </p:nvGrpSpPr>
            <p:grpSpPr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50"/>
              <p:cNvGrpSpPr/>
              <p:nvPr/>
            </p:nvGrpSpPr>
            <p:grpSpPr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4628" y="3308607"/>
                  <a:ext cx="491754" cy="561254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53"/>
                <p:cNvSpPr>
                  <a:spLocks noChangeAspect="1"/>
                </p:cNvSpPr>
                <p:nvPr/>
              </p:nvSpPr>
              <p:spPr bwMode="auto">
                <a:xfrm rot="20991253">
                  <a:off x="8713407" y="888239"/>
                  <a:ext cx="384613" cy="438971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6" name="Group 56"/>
              <p:cNvGrpSpPr/>
              <p:nvPr/>
            </p:nvGrpSpPr>
            <p:grpSpPr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227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1987" y="4921668"/>
                  <a:ext cx="1032510" cy="1181952"/>
                </a:xfrm>
                <a:custGeom>
                  <a:avLst/>
                  <a:gdLst>
                    <a:gd name="T0" fmla="*/ 658 w 760"/>
                    <a:gd name="T1" fmla="*/ 586 h 870"/>
                    <a:gd name="T2" fmla="*/ 728 w 760"/>
                    <a:gd name="T3" fmla="*/ 526 h 870"/>
                    <a:gd name="T4" fmla="*/ 560 w 760"/>
                    <a:gd name="T5" fmla="*/ 466 h 870"/>
                    <a:gd name="T6" fmla="*/ 502 w 760"/>
                    <a:gd name="T7" fmla="*/ 436 h 870"/>
                    <a:gd name="T8" fmla="*/ 560 w 760"/>
                    <a:gd name="T9" fmla="*/ 406 h 870"/>
                    <a:gd name="T10" fmla="*/ 728 w 760"/>
                    <a:gd name="T11" fmla="*/ 346 h 870"/>
                    <a:gd name="T12" fmla="*/ 662 w 760"/>
                    <a:gd name="T13" fmla="*/ 286 h 870"/>
                    <a:gd name="T14" fmla="*/ 688 w 760"/>
                    <a:gd name="T15" fmla="*/ 272 h 870"/>
                    <a:gd name="T16" fmla="*/ 674 w 760"/>
                    <a:gd name="T17" fmla="*/ 256 h 870"/>
                    <a:gd name="T18" fmla="*/ 648 w 760"/>
                    <a:gd name="T19" fmla="*/ 270 h 870"/>
                    <a:gd name="T20" fmla="*/ 632 w 760"/>
                    <a:gd name="T21" fmla="*/ 178 h 870"/>
                    <a:gd name="T22" fmla="*/ 496 w 760"/>
                    <a:gd name="T23" fmla="*/ 296 h 870"/>
                    <a:gd name="T24" fmla="*/ 442 w 760"/>
                    <a:gd name="T25" fmla="*/ 336 h 870"/>
                    <a:gd name="T26" fmla="*/ 444 w 760"/>
                    <a:gd name="T27" fmla="*/ 266 h 870"/>
                    <a:gd name="T28" fmla="*/ 476 w 760"/>
                    <a:gd name="T29" fmla="*/ 90 h 870"/>
                    <a:gd name="T30" fmla="*/ 392 w 760"/>
                    <a:gd name="T31" fmla="*/ 116 h 870"/>
                    <a:gd name="T32" fmla="*/ 392 w 760"/>
                    <a:gd name="T33" fmla="*/ 86 h 870"/>
                    <a:gd name="T34" fmla="*/ 372 w 760"/>
                    <a:gd name="T35" fmla="*/ 90 h 870"/>
                    <a:gd name="T36" fmla="*/ 372 w 760"/>
                    <a:gd name="T37" fmla="*/ 120 h 870"/>
                    <a:gd name="T38" fmla="*/ 282 w 760"/>
                    <a:gd name="T39" fmla="*/ 90 h 870"/>
                    <a:gd name="T40" fmla="*/ 316 w 760"/>
                    <a:gd name="T41" fmla="*/ 266 h 870"/>
                    <a:gd name="T42" fmla="*/ 322 w 760"/>
                    <a:gd name="T43" fmla="*/ 336 h 870"/>
                    <a:gd name="T44" fmla="*/ 264 w 760"/>
                    <a:gd name="T45" fmla="*/ 296 h 870"/>
                    <a:gd name="T46" fmla="*/ 128 w 760"/>
                    <a:gd name="T47" fmla="*/ 178 h 870"/>
                    <a:gd name="T48" fmla="*/ 110 w 760"/>
                    <a:gd name="T49" fmla="*/ 266 h 870"/>
                    <a:gd name="T50" fmla="*/ 84 w 760"/>
                    <a:gd name="T51" fmla="*/ 252 h 870"/>
                    <a:gd name="T52" fmla="*/ 76 w 760"/>
                    <a:gd name="T53" fmla="*/ 270 h 870"/>
                    <a:gd name="T54" fmla="*/ 102 w 760"/>
                    <a:gd name="T55" fmla="*/ 286 h 870"/>
                    <a:gd name="T56" fmla="*/ 30 w 760"/>
                    <a:gd name="T57" fmla="*/ 346 h 870"/>
                    <a:gd name="T58" fmla="*/ 200 w 760"/>
                    <a:gd name="T59" fmla="*/ 406 h 870"/>
                    <a:gd name="T60" fmla="*/ 262 w 760"/>
                    <a:gd name="T61" fmla="*/ 436 h 870"/>
                    <a:gd name="T62" fmla="*/ 200 w 760"/>
                    <a:gd name="T63" fmla="*/ 466 h 870"/>
                    <a:gd name="T64" fmla="*/ 30 w 760"/>
                    <a:gd name="T65" fmla="*/ 526 h 870"/>
                    <a:gd name="T66" fmla="*/ 98 w 760"/>
                    <a:gd name="T67" fmla="*/ 586 h 870"/>
                    <a:gd name="T68" fmla="*/ 72 w 760"/>
                    <a:gd name="T69" fmla="*/ 600 h 870"/>
                    <a:gd name="T70" fmla="*/ 84 w 760"/>
                    <a:gd name="T71" fmla="*/ 616 h 870"/>
                    <a:gd name="T72" fmla="*/ 110 w 760"/>
                    <a:gd name="T73" fmla="*/ 602 h 870"/>
                    <a:gd name="T74" fmla="*/ 128 w 760"/>
                    <a:gd name="T75" fmla="*/ 694 h 870"/>
                    <a:gd name="T76" fmla="*/ 264 w 760"/>
                    <a:gd name="T77" fmla="*/ 576 h 870"/>
                    <a:gd name="T78" fmla="*/ 322 w 760"/>
                    <a:gd name="T79" fmla="*/ 536 h 870"/>
                    <a:gd name="T80" fmla="*/ 316 w 760"/>
                    <a:gd name="T81" fmla="*/ 606 h 870"/>
                    <a:gd name="T82" fmla="*/ 282 w 760"/>
                    <a:gd name="T83" fmla="*/ 782 h 870"/>
                    <a:gd name="T84" fmla="*/ 368 w 760"/>
                    <a:gd name="T85" fmla="*/ 754 h 870"/>
                    <a:gd name="T86" fmla="*/ 368 w 760"/>
                    <a:gd name="T87" fmla="*/ 784 h 870"/>
                    <a:gd name="T88" fmla="*/ 388 w 760"/>
                    <a:gd name="T89" fmla="*/ 780 h 870"/>
                    <a:gd name="T90" fmla="*/ 388 w 760"/>
                    <a:gd name="T91" fmla="*/ 752 h 870"/>
                    <a:gd name="T92" fmla="*/ 476 w 760"/>
                    <a:gd name="T93" fmla="*/ 782 h 870"/>
                    <a:gd name="T94" fmla="*/ 444 w 760"/>
                    <a:gd name="T95" fmla="*/ 606 h 870"/>
                    <a:gd name="T96" fmla="*/ 442 w 760"/>
                    <a:gd name="T97" fmla="*/ 536 h 870"/>
                    <a:gd name="T98" fmla="*/ 496 w 760"/>
                    <a:gd name="T99" fmla="*/ 576 h 870"/>
                    <a:gd name="T100" fmla="*/ 632 w 760"/>
                    <a:gd name="T101" fmla="*/ 694 h 870"/>
                    <a:gd name="T102" fmla="*/ 650 w 760"/>
                    <a:gd name="T103" fmla="*/ 606 h 870"/>
                    <a:gd name="T104" fmla="*/ 676 w 760"/>
                    <a:gd name="T105" fmla="*/ 620 h 870"/>
                    <a:gd name="T106" fmla="*/ 682 w 760"/>
                    <a:gd name="T107" fmla="*/ 602 h 870"/>
                    <a:gd name="T108" fmla="*/ 346 w 760"/>
                    <a:gd name="T109" fmla="*/ 496 h 870"/>
                    <a:gd name="T110" fmla="*/ 418 w 760"/>
                    <a:gd name="T111" fmla="*/ 376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8" name="Freeform 73"/>
                <p:cNvSpPr>
                  <a:spLocks noChangeAspect="1" noEditPoints="1"/>
                </p:cNvSpPr>
                <p:nvPr/>
              </p:nvSpPr>
              <p:spPr bwMode="auto">
                <a:xfrm rot="20414437">
                  <a:off x="7564131" y="154734"/>
                  <a:ext cx="722936" cy="825205"/>
                </a:xfrm>
                <a:custGeom>
                  <a:avLst/>
                  <a:gdLst>
                    <a:gd name="T0" fmla="*/ 678 w 820"/>
                    <a:gd name="T1" fmla="*/ 610 h 936"/>
                    <a:gd name="T2" fmla="*/ 656 w 820"/>
                    <a:gd name="T3" fmla="*/ 598 h 936"/>
                    <a:gd name="T4" fmla="*/ 514 w 820"/>
                    <a:gd name="T5" fmla="*/ 512 h 936"/>
                    <a:gd name="T6" fmla="*/ 522 w 820"/>
                    <a:gd name="T7" fmla="*/ 468 h 936"/>
                    <a:gd name="T8" fmla="*/ 564 w 820"/>
                    <a:gd name="T9" fmla="*/ 414 h 936"/>
                    <a:gd name="T10" fmla="*/ 684 w 820"/>
                    <a:gd name="T11" fmla="*/ 324 h 936"/>
                    <a:gd name="T12" fmla="*/ 736 w 820"/>
                    <a:gd name="T13" fmla="*/ 292 h 936"/>
                    <a:gd name="T14" fmla="*/ 744 w 820"/>
                    <a:gd name="T15" fmla="*/ 196 h 936"/>
                    <a:gd name="T16" fmla="*/ 696 w 820"/>
                    <a:gd name="T17" fmla="*/ 198 h 936"/>
                    <a:gd name="T18" fmla="*/ 536 w 820"/>
                    <a:gd name="T19" fmla="*/ 364 h 936"/>
                    <a:gd name="T20" fmla="*/ 486 w 820"/>
                    <a:gd name="T21" fmla="*/ 384 h 936"/>
                    <a:gd name="T22" fmla="*/ 428 w 820"/>
                    <a:gd name="T23" fmla="*/ 356 h 936"/>
                    <a:gd name="T24" fmla="*/ 508 w 820"/>
                    <a:gd name="T25" fmla="*/ 92 h 936"/>
                    <a:gd name="T26" fmla="*/ 486 w 820"/>
                    <a:gd name="T27" fmla="*/ 50 h 936"/>
                    <a:gd name="T28" fmla="*/ 404 w 820"/>
                    <a:gd name="T29" fmla="*/ 0 h 936"/>
                    <a:gd name="T30" fmla="*/ 402 w 820"/>
                    <a:gd name="T31" fmla="*/ 120 h 936"/>
                    <a:gd name="T32" fmla="*/ 400 w 820"/>
                    <a:gd name="T33" fmla="*/ 184 h 936"/>
                    <a:gd name="T34" fmla="*/ 398 w 820"/>
                    <a:gd name="T35" fmla="*/ 356 h 936"/>
                    <a:gd name="T36" fmla="*/ 340 w 820"/>
                    <a:gd name="T37" fmla="*/ 382 h 936"/>
                    <a:gd name="T38" fmla="*/ 168 w 820"/>
                    <a:gd name="T39" fmla="*/ 312 h 936"/>
                    <a:gd name="T40" fmla="*/ 112 w 820"/>
                    <a:gd name="T41" fmla="*/ 280 h 936"/>
                    <a:gd name="T42" fmla="*/ 10 w 820"/>
                    <a:gd name="T43" fmla="*/ 224 h 936"/>
                    <a:gd name="T44" fmla="*/ 10 w 820"/>
                    <a:gd name="T45" fmla="*/ 324 h 936"/>
                    <a:gd name="T46" fmla="*/ 36 w 820"/>
                    <a:gd name="T47" fmla="*/ 364 h 936"/>
                    <a:gd name="T48" fmla="*/ 266 w 820"/>
                    <a:gd name="T49" fmla="*/ 398 h 936"/>
                    <a:gd name="T50" fmla="*/ 302 w 820"/>
                    <a:gd name="T51" fmla="*/ 468 h 936"/>
                    <a:gd name="T52" fmla="*/ 264 w 820"/>
                    <a:gd name="T53" fmla="*/ 532 h 936"/>
                    <a:gd name="T54" fmla="*/ 34 w 820"/>
                    <a:gd name="T55" fmla="*/ 580 h 936"/>
                    <a:gd name="T56" fmla="*/ 8 w 820"/>
                    <a:gd name="T57" fmla="*/ 620 h 936"/>
                    <a:gd name="T58" fmla="*/ 96 w 820"/>
                    <a:gd name="T59" fmla="*/ 658 h 936"/>
                    <a:gd name="T60" fmla="*/ 152 w 820"/>
                    <a:gd name="T61" fmla="*/ 628 h 936"/>
                    <a:gd name="T62" fmla="*/ 174 w 820"/>
                    <a:gd name="T63" fmla="*/ 616 h 936"/>
                    <a:gd name="T64" fmla="*/ 324 w 820"/>
                    <a:gd name="T65" fmla="*/ 532 h 936"/>
                    <a:gd name="T66" fmla="*/ 392 w 820"/>
                    <a:gd name="T67" fmla="*/ 574 h 936"/>
                    <a:gd name="T68" fmla="*/ 312 w 820"/>
                    <a:gd name="T69" fmla="*/ 842 h 936"/>
                    <a:gd name="T70" fmla="*/ 334 w 820"/>
                    <a:gd name="T71" fmla="*/ 884 h 936"/>
                    <a:gd name="T72" fmla="*/ 416 w 820"/>
                    <a:gd name="T73" fmla="*/ 936 h 936"/>
                    <a:gd name="T74" fmla="*/ 420 w 820"/>
                    <a:gd name="T75" fmla="*/ 814 h 936"/>
                    <a:gd name="T76" fmla="*/ 420 w 820"/>
                    <a:gd name="T77" fmla="*/ 750 h 936"/>
                    <a:gd name="T78" fmla="*/ 424 w 820"/>
                    <a:gd name="T79" fmla="*/ 576 h 936"/>
                    <a:gd name="T80" fmla="*/ 482 w 820"/>
                    <a:gd name="T81" fmla="*/ 552 h 936"/>
                    <a:gd name="T82" fmla="*/ 652 w 820"/>
                    <a:gd name="T83" fmla="*/ 622 h 936"/>
                    <a:gd name="T84" fmla="*/ 708 w 820"/>
                    <a:gd name="T85" fmla="*/ 654 h 936"/>
                    <a:gd name="T86" fmla="*/ 812 w 820"/>
                    <a:gd name="T87" fmla="*/ 710 h 936"/>
                    <a:gd name="T88" fmla="*/ 412 w 820"/>
                    <a:gd name="T89" fmla="*/ 546 h 936"/>
                    <a:gd name="T90" fmla="*/ 368 w 820"/>
                    <a:gd name="T91" fmla="*/ 532 h 936"/>
                    <a:gd name="T92" fmla="*/ 336 w 820"/>
                    <a:gd name="T93" fmla="*/ 482 h 936"/>
                    <a:gd name="T94" fmla="*/ 340 w 820"/>
                    <a:gd name="T95" fmla="*/ 436 h 936"/>
                    <a:gd name="T96" fmla="*/ 382 w 820"/>
                    <a:gd name="T97" fmla="*/ 394 h 936"/>
                    <a:gd name="T98" fmla="*/ 428 w 820"/>
                    <a:gd name="T99" fmla="*/ 390 h 936"/>
                    <a:gd name="T100" fmla="*/ 478 w 820"/>
                    <a:gd name="T101" fmla="*/ 424 h 936"/>
                    <a:gd name="T102" fmla="*/ 490 w 820"/>
                    <a:gd name="T103" fmla="*/ 468 h 936"/>
                    <a:gd name="T104" fmla="*/ 468 w 820"/>
                    <a:gd name="T105" fmla="*/ 522 h 936"/>
                    <a:gd name="T106" fmla="*/ 412 w 820"/>
                    <a:gd name="T107" fmla="*/ 54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9" name="Freeform 77"/>
                <p:cNvSpPr>
                  <a:spLocks noChangeAspect="1" noEditPoints="1"/>
                </p:cNvSpPr>
                <p:nvPr/>
              </p:nvSpPr>
              <p:spPr bwMode="auto">
                <a:xfrm rot="20957513">
                  <a:off x="7869058" y="3830515"/>
                  <a:ext cx="639682" cy="729516"/>
                </a:xfrm>
                <a:custGeom>
                  <a:avLst/>
                  <a:gdLst>
                    <a:gd name="T0" fmla="*/ 718 w 826"/>
                    <a:gd name="T1" fmla="*/ 634 h 942"/>
                    <a:gd name="T2" fmla="*/ 788 w 826"/>
                    <a:gd name="T3" fmla="*/ 570 h 942"/>
                    <a:gd name="T4" fmla="*/ 542 w 826"/>
                    <a:gd name="T5" fmla="*/ 472 h 942"/>
                    <a:gd name="T6" fmla="*/ 788 w 826"/>
                    <a:gd name="T7" fmla="*/ 376 h 942"/>
                    <a:gd name="T8" fmla="*/ 722 w 826"/>
                    <a:gd name="T9" fmla="*/ 314 h 942"/>
                    <a:gd name="T10" fmla="*/ 748 w 826"/>
                    <a:gd name="T11" fmla="*/ 298 h 942"/>
                    <a:gd name="T12" fmla="*/ 730 w 826"/>
                    <a:gd name="T13" fmla="*/ 276 h 942"/>
                    <a:gd name="T14" fmla="*/ 704 w 826"/>
                    <a:gd name="T15" fmla="*/ 290 h 942"/>
                    <a:gd name="T16" fmla="*/ 684 w 826"/>
                    <a:gd name="T17" fmla="*/ 196 h 942"/>
                    <a:gd name="T18" fmla="*/ 478 w 826"/>
                    <a:gd name="T19" fmla="*/ 360 h 942"/>
                    <a:gd name="T20" fmla="*/ 516 w 826"/>
                    <a:gd name="T21" fmla="*/ 100 h 942"/>
                    <a:gd name="T22" fmla="*/ 430 w 826"/>
                    <a:gd name="T23" fmla="*/ 124 h 942"/>
                    <a:gd name="T24" fmla="*/ 430 w 826"/>
                    <a:gd name="T25" fmla="*/ 94 h 942"/>
                    <a:gd name="T26" fmla="*/ 402 w 826"/>
                    <a:gd name="T27" fmla="*/ 98 h 942"/>
                    <a:gd name="T28" fmla="*/ 400 w 826"/>
                    <a:gd name="T29" fmla="*/ 128 h 942"/>
                    <a:gd name="T30" fmla="*/ 310 w 826"/>
                    <a:gd name="T31" fmla="*/ 100 h 942"/>
                    <a:gd name="T32" fmla="*/ 352 w 826"/>
                    <a:gd name="T33" fmla="*/ 360 h 942"/>
                    <a:gd name="T34" fmla="*/ 142 w 826"/>
                    <a:gd name="T35" fmla="*/ 196 h 942"/>
                    <a:gd name="T36" fmla="*/ 120 w 826"/>
                    <a:gd name="T37" fmla="*/ 284 h 942"/>
                    <a:gd name="T38" fmla="*/ 94 w 826"/>
                    <a:gd name="T39" fmla="*/ 270 h 942"/>
                    <a:gd name="T40" fmla="*/ 84 w 826"/>
                    <a:gd name="T41" fmla="*/ 296 h 942"/>
                    <a:gd name="T42" fmla="*/ 110 w 826"/>
                    <a:gd name="T43" fmla="*/ 312 h 942"/>
                    <a:gd name="T44" fmla="*/ 40 w 826"/>
                    <a:gd name="T45" fmla="*/ 376 h 942"/>
                    <a:gd name="T46" fmla="*/ 290 w 826"/>
                    <a:gd name="T47" fmla="*/ 472 h 942"/>
                    <a:gd name="T48" fmla="*/ 40 w 826"/>
                    <a:gd name="T49" fmla="*/ 570 h 942"/>
                    <a:gd name="T50" fmla="*/ 104 w 826"/>
                    <a:gd name="T51" fmla="*/ 632 h 942"/>
                    <a:gd name="T52" fmla="*/ 80 w 826"/>
                    <a:gd name="T53" fmla="*/ 648 h 942"/>
                    <a:gd name="T54" fmla="*/ 96 w 826"/>
                    <a:gd name="T55" fmla="*/ 670 h 942"/>
                    <a:gd name="T56" fmla="*/ 122 w 826"/>
                    <a:gd name="T57" fmla="*/ 656 h 942"/>
                    <a:gd name="T58" fmla="*/ 142 w 826"/>
                    <a:gd name="T59" fmla="*/ 748 h 942"/>
                    <a:gd name="T60" fmla="*/ 352 w 826"/>
                    <a:gd name="T61" fmla="*/ 584 h 942"/>
                    <a:gd name="T62" fmla="*/ 310 w 826"/>
                    <a:gd name="T63" fmla="*/ 846 h 942"/>
                    <a:gd name="T64" fmla="*/ 396 w 826"/>
                    <a:gd name="T65" fmla="*/ 820 h 942"/>
                    <a:gd name="T66" fmla="*/ 398 w 826"/>
                    <a:gd name="T67" fmla="*/ 850 h 942"/>
                    <a:gd name="T68" fmla="*/ 426 w 826"/>
                    <a:gd name="T69" fmla="*/ 846 h 942"/>
                    <a:gd name="T70" fmla="*/ 426 w 826"/>
                    <a:gd name="T71" fmla="*/ 816 h 942"/>
                    <a:gd name="T72" fmla="*/ 516 w 826"/>
                    <a:gd name="T73" fmla="*/ 844 h 942"/>
                    <a:gd name="T74" fmla="*/ 478 w 826"/>
                    <a:gd name="T75" fmla="*/ 584 h 942"/>
                    <a:gd name="T76" fmla="*/ 684 w 826"/>
                    <a:gd name="T77" fmla="*/ 748 h 942"/>
                    <a:gd name="T78" fmla="*/ 706 w 826"/>
                    <a:gd name="T79" fmla="*/ 660 h 942"/>
                    <a:gd name="T80" fmla="*/ 732 w 826"/>
                    <a:gd name="T81" fmla="*/ 674 h 942"/>
                    <a:gd name="T82" fmla="*/ 742 w 826"/>
                    <a:gd name="T83" fmla="*/ 648 h 942"/>
                    <a:gd name="T84" fmla="*/ 376 w 826"/>
                    <a:gd name="T85" fmla="*/ 544 h 942"/>
                    <a:gd name="T86" fmla="*/ 456 w 826"/>
                    <a:gd name="T87" fmla="*/ 400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EFFFF">
                      <a:alpha val="26000"/>
                    </a:srgbClr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0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7251" y="1799143"/>
                  <a:ext cx="766532" cy="869062"/>
                </a:xfrm>
                <a:custGeom>
                  <a:avLst/>
                  <a:gdLst>
                    <a:gd name="T0" fmla="*/ 546 w 628"/>
                    <a:gd name="T1" fmla="*/ 480 h 712"/>
                    <a:gd name="T2" fmla="*/ 598 w 628"/>
                    <a:gd name="T3" fmla="*/ 430 h 712"/>
                    <a:gd name="T4" fmla="*/ 400 w 628"/>
                    <a:gd name="T5" fmla="*/ 374 h 712"/>
                    <a:gd name="T6" fmla="*/ 402 w 628"/>
                    <a:gd name="T7" fmla="*/ 354 h 712"/>
                    <a:gd name="T8" fmla="*/ 508 w 628"/>
                    <a:gd name="T9" fmla="*/ 254 h 712"/>
                    <a:gd name="T10" fmla="*/ 524 w 628"/>
                    <a:gd name="T11" fmla="*/ 246 h 712"/>
                    <a:gd name="T12" fmla="*/ 620 w 628"/>
                    <a:gd name="T13" fmla="*/ 236 h 712"/>
                    <a:gd name="T14" fmla="*/ 620 w 628"/>
                    <a:gd name="T15" fmla="*/ 170 h 712"/>
                    <a:gd name="T16" fmla="*/ 558 w 628"/>
                    <a:gd name="T17" fmla="*/ 144 h 712"/>
                    <a:gd name="T18" fmla="*/ 532 w 628"/>
                    <a:gd name="T19" fmla="*/ 148 h 712"/>
                    <a:gd name="T20" fmla="*/ 450 w 628"/>
                    <a:gd name="T21" fmla="*/ 264 h 712"/>
                    <a:gd name="T22" fmla="*/ 360 w 628"/>
                    <a:gd name="T23" fmla="*/ 278 h 712"/>
                    <a:gd name="T24" fmla="*/ 324 w 628"/>
                    <a:gd name="T25" fmla="*/ 136 h 712"/>
                    <a:gd name="T26" fmla="*/ 324 w 628"/>
                    <a:gd name="T27" fmla="*/ 118 h 712"/>
                    <a:gd name="T28" fmla="*/ 366 w 628"/>
                    <a:gd name="T29" fmla="*/ 30 h 712"/>
                    <a:gd name="T30" fmla="*/ 308 w 628"/>
                    <a:gd name="T31" fmla="*/ 0 h 712"/>
                    <a:gd name="T32" fmla="*/ 254 w 628"/>
                    <a:gd name="T33" fmla="*/ 36 h 712"/>
                    <a:gd name="T34" fmla="*/ 244 w 628"/>
                    <a:gd name="T35" fmla="*/ 62 h 712"/>
                    <a:gd name="T36" fmla="*/ 304 w 628"/>
                    <a:gd name="T37" fmla="*/ 190 h 712"/>
                    <a:gd name="T38" fmla="*/ 272 w 628"/>
                    <a:gd name="T39" fmla="*/ 278 h 712"/>
                    <a:gd name="T40" fmla="*/ 130 w 628"/>
                    <a:gd name="T41" fmla="*/ 234 h 712"/>
                    <a:gd name="T42" fmla="*/ 114 w 628"/>
                    <a:gd name="T43" fmla="*/ 226 h 712"/>
                    <a:gd name="T44" fmla="*/ 58 w 628"/>
                    <a:gd name="T45" fmla="*/ 146 h 712"/>
                    <a:gd name="T46" fmla="*/ 0 w 628"/>
                    <a:gd name="T47" fmla="*/ 180 h 712"/>
                    <a:gd name="T48" fmla="*/ 8 w 628"/>
                    <a:gd name="T49" fmla="*/ 246 h 712"/>
                    <a:gd name="T50" fmla="*/ 26 w 628"/>
                    <a:gd name="T51" fmla="*/ 268 h 712"/>
                    <a:gd name="T52" fmla="*/ 166 w 628"/>
                    <a:gd name="T53" fmla="*/ 280 h 712"/>
                    <a:gd name="T54" fmla="*/ 228 w 628"/>
                    <a:gd name="T55" fmla="*/ 354 h 712"/>
                    <a:gd name="T56" fmla="*/ 162 w 628"/>
                    <a:gd name="T57" fmla="*/ 426 h 712"/>
                    <a:gd name="T58" fmla="*/ 26 w 628"/>
                    <a:gd name="T59" fmla="*/ 440 h 712"/>
                    <a:gd name="T60" fmla="*/ 8 w 628"/>
                    <a:gd name="T61" fmla="*/ 462 h 712"/>
                    <a:gd name="T62" fmla="*/ 0 w 628"/>
                    <a:gd name="T63" fmla="*/ 526 h 712"/>
                    <a:gd name="T64" fmla="*/ 58 w 628"/>
                    <a:gd name="T65" fmla="*/ 562 h 712"/>
                    <a:gd name="T66" fmla="*/ 114 w 628"/>
                    <a:gd name="T67" fmla="*/ 478 h 712"/>
                    <a:gd name="T68" fmla="*/ 132 w 628"/>
                    <a:gd name="T69" fmla="*/ 468 h 712"/>
                    <a:gd name="T70" fmla="*/ 256 w 628"/>
                    <a:gd name="T71" fmla="*/ 418 h 712"/>
                    <a:gd name="T72" fmla="*/ 300 w 628"/>
                    <a:gd name="T73" fmla="*/ 522 h 712"/>
                    <a:gd name="T74" fmla="*/ 244 w 628"/>
                    <a:gd name="T75" fmla="*/ 646 h 712"/>
                    <a:gd name="T76" fmla="*/ 254 w 628"/>
                    <a:gd name="T77" fmla="*/ 672 h 712"/>
                    <a:gd name="T78" fmla="*/ 304 w 628"/>
                    <a:gd name="T79" fmla="*/ 712 h 712"/>
                    <a:gd name="T80" fmla="*/ 366 w 628"/>
                    <a:gd name="T81" fmla="*/ 678 h 712"/>
                    <a:gd name="T82" fmla="*/ 322 w 628"/>
                    <a:gd name="T83" fmla="*/ 588 h 712"/>
                    <a:gd name="T84" fmla="*/ 322 w 628"/>
                    <a:gd name="T85" fmla="*/ 568 h 712"/>
                    <a:gd name="T86" fmla="*/ 340 w 628"/>
                    <a:gd name="T87" fmla="*/ 438 h 712"/>
                    <a:gd name="T88" fmla="*/ 452 w 628"/>
                    <a:gd name="T89" fmla="*/ 448 h 712"/>
                    <a:gd name="T90" fmla="*/ 532 w 628"/>
                    <a:gd name="T91" fmla="*/ 560 h 712"/>
                    <a:gd name="T92" fmla="*/ 558 w 628"/>
                    <a:gd name="T93" fmla="*/ 564 h 712"/>
                    <a:gd name="T94" fmla="*/ 618 w 628"/>
                    <a:gd name="T95" fmla="*/ 540 h 712"/>
                    <a:gd name="T96" fmla="*/ 620 w 628"/>
                    <a:gd name="T97" fmla="*/ 470 h 712"/>
                    <a:gd name="T98" fmla="*/ 304 w 628"/>
                    <a:gd name="T99" fmla="*/ 408 h 712"/>
                    <a:gd name="T100" fmla="*/ 276 w 628"/>
                    <a:gd name="T101" fmla="*/ 394 h 712"/>
                    <a:gd name="T102" fmla="*/ 260 w 628"/>
                    <a:gd name="T103" fmla="*/ 364 h 712"/>
                    <a:gd name="T104" fmla="*/ 260 w 628"/>
                    <a:gd name="T105" fmla="*/ 342 h 712"/>
                    <a:gd name="T106" fmla="*/ 276 w 628"/>
                    <a:gd name="T107" fmla="*/ 314 h 712"/>
                    <a:gd name="T108" fmla="*/ 304 w 628"/>
                    <a:gd name="T109" fmla="*/ 300 h 712"/>
                    <a:gd name="T110" fmla="*/ 326 w 628"/>
                    <a:gd name="T111" fmla="*/ 300 h 712"/>
                    <a:gd name="T112" fmla="*/ 354 w 628"/>
                    <a:gd name="T113" fmla="*/ 314 h 712"/>
                    <a:gd name="T114" fmla="*/ 370 w 628"/>
                    <a:gd name="T115" fmla="*/ 342 h 712"/>
                    <a:gd name="T116" fmla="*/ 370 w 628"/>
                    <a:gd name="T117" fmla="*/ 364 h 712"/>
                    <a:gd name="T118" fmla="*/ 354 w 628"/>
                    <a:gd name="T119" fmla="*/ 394 h 712"/>
                    <a:gd name="T120" fmla="*/ 326 w 628"/>
                    <a:gd name="T121" fmla="*/ 40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457200" rtl="0" eaLnBrk="1" latinLnBrk="0" hangingPunct="1"/>
              <a:endPara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16"/>
            <p:cNvSpPr>
              <a:spLocks noChangeAspect="1"/>
            </p:cNvSpPr>
            <p:nvPr/>
          </p:nvSpPr>
          <p:spPr bwMode="auto">
            <a:xfrm>
              <a:off x="8126715" y="6307559"/>
              <a:ext cx="976330" cy="550441"/>
            </a:xfrm>
            <a:custGeom>
              <a:avLst/>
              <a:gdLst>
                <a:gd name="T0" fmla="*/ 962 w 972"/>
                <a:gd name="T1" fmla="*/ 344 h 548"/>
                <a:gd name="T2" fmla="*/ 860 w 972"/>
                <a:gd name="T3" fmla="*/ 232 h 548"/>
                <a:gd name="T4" fmla="*/ 972 w 972"/>
                <a:gd name="T5" fmla="*/ 210 h 548"/>
                <a:gd name="T6" fmla="*/ 954 w 972"/>
                <a:gd name="T7" fmla="*/ 122 h 548"/>
                <a:gd name="T8" fmla="*/ 854 w 972"/>
                <a:gd name="T9" fmla="*/ 200 h 548"/>
                <a:gd name="T10" fmla="*/ 834 w 972"/>
                <a:gd name="T11" fmla="*/ 98 h 548"/>
                <a:gd name="T12" fmla="*/ 742 w 972"/>
                <a:gd name="T13" fmla="*/ 320 h 548"/>
                <a:gd name="T14" fmla="*/ 714 w 972"/>
                <a:gd name="T15" fmla="*/ 122 h 548"/>
                <a:gd name="T16" fmla="*/ 636 w 972"/>
                <a:gd name="T17" fmla="*/ 434 h 548"/>
                <a:gd name="T18" fmla="*/ 614 w 972"/>
                <a:gd name="T19" fmla="*/ 422 h 548"/>
                <a:gd name="T20" fmla="*/ 576 w 972"/>
                <a:gd name="T21" fmla="*/ 412 h 548"/>
                <a:gd name="T22" fmla="*/ 552 w 972"/>
                <a:gd name="T23" fmla="*/ 412 h 548"/>
                <a:gd name="T24" fmla="*/ 502 w 972"/>
                <a:gd name="T25" fmla="*/ 312 h 548"/>
                <a:gd name="T26" fmla="*/ 588 w 972"/>
                <a:gd name="T27" fmla="*/ 100 h 548"/>
                <a:gd name="T28" fmla="*/ 440 w 972"/>
                <a:gd name="T29" fmla="*/ 132 h 548"/>
                <a:gd name="T30" fmla="*/ 478 w 972"/>
                <a:gd name="T31" fmla="*/ 24 h 548"/>
                <a:gd name="T32" fmla="*/ 394 w 972"/>
                <a:gd name="T33" fmla="*/ 0 h 548"/>
                <a:gd name="T34" fmla="*/ 410 w 972"/>
                <a:gd name="T35" fmla="*/ 124 h 548"/>
                <a:gd name="T36" fmla="*/ 312 w 972"/>
                <a:gd name="T37" fmla="*/ 88 h 548"/>
                <a:gd name="T38" fmla="*/ 458 w 972"/>
                <a:gd name="T39" fmla="*/ 278 h 548"/>
                <a:gd name="T40" fmla="*/ 272 w 972"/>
                <a:gd name="T41" fmla="*/ 204 h 548"/>
                <a:gd name="T42" fmla="*/ 502 w 972"/>
                <a:gd name="T43" fmla="*/ 426 h 548"/>
                <a:gd name="T44" fmla="*/ 490 w 972"/>
                <a:gd name="T45" fmla="*/ 432 h 548"/>
                <a:gd name="T46" fmla="*/ 470 w 972"/>
                <a:gd name="T47" fmla="*/ 448 h 548"/>
                <a:gd name="T48" fmla="*/ 452 w 972"/>
                <a:gd name="T49" fmla="*/ 468 h 548"/>
                <a:gd name="T50" fmla="*/ 440 w 972"/>
                <a:gd name="T51" fmla="*/ 490 h 548"/>
                <a:gd name="T52" fmla="*/ 332 w 972"/>
                <a:gd name="T53" fmla="*/ 482 h 548"/>
                <a:gd name="T54" fmla="*/ 190 w 972"/>
                <a:gd name="T55" fmla="*/ 302 h 548"/>
                <a:gd name="T56" fmla="*/ 142 w 972"/>
                <a:gd name="T57" fmla="*/ 446 h 548"/>
                <a:gd name="T58" fmla="*/ 70 w 972"/>
                <a:gd name="T59" fmla="*/ 360 h 548"/>
                <a:gd name="T60" fmla="*/ 2 w 972"/>
                <a:gd name="T61" fmla="*/ 420 h 548"/>
                <a:gd name="T62" fmla="*/ 0 w 972"/>
                <a:gd name="T63" fmla="*/ 440 h 548"/>
                <a:gd name="T64" fmla="*/ 34 w 972"/>
                <a:gd name="T65" fmla="*/ 526 h 548"/>
                <a:gd name="T66" fmla="*/ 142 w 972"/>
                <a:gd name="T67" fmla="*/ 472 h 548"/>
                <a:gd name="T68" fmla="*/ 214 w 972"/>
                <a:gd name="T69" fmla="*/ 548 h 548"/>
                <a:gd name="T70" fmla="*/ 310 w 972"/>
                <a:gd name="T71" fmla="*/ 512 h 548"/>
                <a:gd name="T72" fmla="*/ 428 w 972"/>
                <a:gd name="T73" fmla="*/ 538 h 548"/>
                <a:gd name="T74" fmla="*/ 464 w 972"/>
                <a:gd name="T75" fmla="*/ 548 h 548"/>
                <a:gd name="T76" fmla="*/ 466 w 972"/>
                <a:gd name="T77" fmla="*/ 532 h 548"/>
                <a:gd name="T78" fmla="*/ 474 w 972"/>
                <a:gd name="T79" fmla="*/ 504 h 548"/>
                <a:gd name="T80" fmla="*/ 492 w 972"/>
                <a:gd name="T81" fmla="*/ 478 h 548"/>
                <a:gd name="T82" fmla="*/ 516 w 972"/>
                <a:gd name="T83" fmla="*/ 460 h 548"/>
                <a:gd name="T84" fmla="*/ 532 w 972"/>
                <a:gd name="T85" fmla="*/ 454 h 548"/>
                <a:gd name="T86" fmla="*/ 570 w 972"/>
                <a:gd name="T87" fmla="*/ 450 h 548"/>
                <a:gd name="T88" fmla="*/ 606 w 972"/>
                <a:gd name="T89" fmla="*/ 460 h 548"/>
                <a:gd name="T90" fmla="*/ 634 w 972"/>
                <a:gd name="T91" fmla="*/ 482 h 548"/>
                <a:gd name="T92" fmla="*/ 654 w 972"/>
                <a:gd name="T93" fmla="*/ 516 h 548"/>
                <a:gd name="T94" fmla="*/ 658 w 972"/>
                <a:gd name="T95" fmla="*/ 532 h 548"/>
                <a:gd name="T96" fmla="*/ 696 w 972"/>
                <a:gd name="T97" fmla="*/ 548 h 548"/>
                <a:gd name="T98" fmla="*/ 694 w 972"/>
                <a:gd name="T99" fmla="*/ 526 h 548"/>
                <a:gd name="T100" fmla="*/ 690 w 972"/>
                <a:gd name="T101" fmla="*/ 504 h 548"/>
                <a:gd name="T102" fmla="*/ 680 w 972"/>
                <a:gd name="T103" fmla="*/ 480 h 548"/>
                <a:gd name="T104" fmla="*/ 664 w 972"/>
                <a:gd name="T105" fmla="*/ 458 h 548"/>
                <a:gd name="T106" fmla="*/ 962 w 972"/>
                <a:gd name="T107" fmla="*/ 3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985D68-6510-4E11-B3A4-8ED2F4DDEA2A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06253-4893-4070-A049-903A0EF2A62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1484784"/>
            <a:ext cx="777686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800" dirty="0" smtClean="0">
              <a:latin typeface="Comic Sans MS" panose="030F0702030302020204" pitchFamily="66" charset="0"/>
            </a:endParaRPr>
          </a:p>
          <a:p>
            <a:pPr algn="ctr"/>
            <a:r>
              <a:rPr lang="ru-RU" sz="4800" dirty="0" smtClean="0">
                <a:latin typeface="Comic Sans MS" panose="030F0702030302020204" pitchFamily="66" charset="0"/>
              </a:rPr>
              <a:t>Мастер-класс</a:t>
            </a:r>
            <a:r>
              <a:rPr lang="en-US" sz="4800" dirty="0" smtClean="0">
                <a:latin typeface="Comic Sans MS" panose="030F0702030302020204" pitchFamily="66" charset="0"/>
              </a:rPr>
              <a:t> </a:t>
            </a:r>
            <a:r>
              <a:rPr lang="ru-RU" sz="4800" dirty="0" smtClean="0">
                <a:latin typeface="Comic Sans MS" panose="030F0702030302020204" pitchFamily="66" charset="0"/>
              </a:rPr>
              <a:t>на тему: </a:t>
            </a:r>
            <a:r>
              <a:rPr lang="ru-RU" sz="4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«Рождественская </a:t>
            </a:r>
            <a:r>
              <a:rPr lang="ru-RU" sz="48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вытынанка</a:t>
            </a:r>
            <a:r>
              <a:rPr lang="ru-RU" sz="4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»</a:t>
            </a:r>
          </a:p>
          <a:p>
            <a:pPr algn="ctr"/>
            <a:endParaRPr lang="ru-RU" sz="2000" dirty="0" smtClean="0">
              <a:latin typeface="Comic Sans MS" panose="030F0702030302020204" pitchFamily="66" charset="0"/>
            </a:endParaRPr>
          </a:p>
          <a:p>
            <a:pPr algn="ctr"/>
            <a:endParaRPr lang="ru-RU" sz="2000" dirty="0" smtClean="0">
              <a:latin typeface="Comic Sans MS" panose="030F0702030302020204" pitchFamily="66" charset="0"/>
            </a:endParaRPr>
          </a:p>
          <a:p>
            <a:pPr algn="ctr"/>
            <a:endParaRPr lang="ru-RU" sz="2000" dirty="0" smtClean="0">
              <a:latin typeface="Comic Sans MS" panose="030F0702030302020204" pitchFamily="66" charset="0"/>
            </a:endParaRPr>
          </a:p>
          <a:p>
            <a:pPr algn="r"/>
            <a:r>
              <a:rPr lang="ru-RU" sz="2000" dirty="0" smtClean="0">
                <a:latin typeface="Comic Sans MS" panose="030F0702030302020204" pitchFamily="66" charset="0"/>
              </a:rPr>
              <a:t>Подготовила: </a:t>
            </a:r>
          </a:p>
          <a:p>
            <a:pPr algn="r"/>
            <a:r>
              <a:rPr lang="ru-RU" sz="2000" dirty="0" err="1" smtClean="0">
                <a:latin typeface="Comic Sans MS" panose="030F0702030302020204" pitchFamily="66" charset="0"/>
              </a:rPr>
              <a:t>Аршинова</a:t>
            </a:r>
            <a:r>
              <a:rPr lang="ru-RU" sz="2000" dirty="0" smtClean="0">
                <a:latin typeface="Comic Sans MS" panose="030F0702030302020204" pitchFamily="66" charset="0"/>
              </a:rPr>
              <a:t> Наталья Николаевна</a:t>
            </a:r>
          </a:p>
          <a:p>
            <a:pPr algn="r"/>
            <a:r>
              <a:rPr lang="ru-RU" sz="2000" dirty="0" smtClean="0">
                <a:latin typeface="Comic Sans MS" panose="030F0702030302020204" pitchFamily="66" charset="0"/>
              </a:rPr>
              <a:t>Руководитель кружка «Волшебный мир бумаги»</a:t>
            </a:r>
            <a:endParaRPr lang="ru-RU" sz="2000" dirty="0">
              <a:latin typeface="Comic Sans MS" panose="030F0702030302020204" pitchFamily="66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28662" y="357166"/>
            <a:ext cx="7125113" cy="924475"/>
          </a:xfrm>
        </p:spPr>
        <p:txBody>
          <a:bodyPr/>
          <a:lstStyle/>
          <a:p>
            <a:pPr algn="ctr"/>
            <a:r>
              <a:rPr lang="ru-RU" sz="2000" dirty="0" smtClean="0">
                <a:latin typeface="Comic Sans MS" pitchFamily="66" charset="0"/>
              </a:rPr>
              <a:t>Муниципальное казенное общеобразовательное учреждение Леснополянская средняя общеобразовательная школа</a:t>
            </a:r>
            <a:endParaRPr lang="ru-RU" sz="2000" dirty="0">
              <a:latin typeface="Comic Sans MS" pitchFamily="66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14752"/>
            <a:ext cx="2643174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37720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8596" y="1071545"/>
            <a:ext cx="64294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ru-RU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. Начинаем вырезать по контуру закрашенные детали во внутренней части изображения. Сначала вырезаем мелкие детали. Прорезанные детали убираем, чтобы был виден результат</a:t>
            </a:r>
            <a:r>
              <a:rPr lang="ru-RU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.</a:t>
            </a:r>
            <a:r>
              <a:rPr lang="ru-RU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endParaRPr lang="ru-RU" dirty="0" smtClean="0"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3</a:t>
            </a:r>
            <a:r>
              <a:rPr lang="ru-RU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. Далее вырезаются крупные детали во внутренней части изображения.</a:t>
            </a:r>
            <a:endParaRPr lang="ru-RU" dirty="0" smtClean="0">
              <a:latin typeface="Comic Sans MS" pitchFamily="66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71604" y="500042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FF000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Ход выполнения работы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FF000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 «Рождественский ангел»:</a:t>
            </a:r>
          </a:p>
        </p:txBody>
      </p:sp>
      <p:pic>
        <p:nvPicPr>
          <p:cNvPr id="5" name="Рисунок 4" descr="C:\Documents and Settings\Пользователь\Рабочий стол\IMG_002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143248"/>
            <a:ext cx="3357586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Documents and Settings\Пользователь\Рабочий стол\IMG_002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4071942"/>
            <a:ext cx="3286148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1285860"/>
            <a:ext cx="435771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4</a:t>
            </a:r>
            <a:r>
              <a:rPr lang="ru-RU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. В заключении вырезаем ножницами весь рисунок по контуру.</a:t>
            </a:r>
            <a:endParaRPr lang="ru-RU" dirty="0" smtClean="0">
              <a:latin typeface="Comic Sans MS" pitchFamily="66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Убираем обрезки бумаги – Ваша работа готова</a:t>
            </a:r>
            <a:r>
              <a:rPr lang="ru-RU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!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85852" y="428604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FF000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Ход выполнения работы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FF000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 «Рождественский ангел»: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857620" y="3357562"/>
            <a:ext cx="421484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Такую работу можно использовать по-разному: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-украсить интерьер, приклеив на оконное стекло, мебель или подвесить к потолку;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- Изготовить открытку, приклеив на основу (цветной картон) и оформив по своему усмотрению.</a:t>
            </a:r>
            <a:endParaRPr lang="ru-RU" dirty="0" smtClean="0"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5" name="Рисунок 4" descr="C:\Documents and Settings\Пользователь\Рабочий стол\IMG_003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1214422"/>
            <a:ext cx="2828787" cy="2120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Documents and Settings\Пользователь\Рабочий стол\IMG_003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857628"/>
            <a:ext cx="3168825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285852" y="1928802"/>
            <a:ext cx="478633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dirty="0" smtClean="0">
                <a:latin typeface="Comic Sans MS" pitchFamily="66" charset="0"/>
                <a:cs typeface="Times New Roman" pitchFamily="18" charset="0"/>
              </a:rPr>
              <a:t>Пусть так же чудесно и мило</a:t>
            </a:r>
            <a:br>
              <a:rPr lang="ru-RU" sz="2400" dirty="0" smtClean="0">
                <a:latin typeface="Comic Sans MS" pitchFamily="66" charset="0"/>
                <a:cs typeface="Times New Roman" pitchFamily="18" charset="0"/>
              </a:rPr>
            </a:br>
            <a:r>
              <a:rPr lang="ru-RU" sz="2400" dirty="0" smtClean="0">
                <a:latin typeface="Comic Sans MS" pitchFamily="66" charset="0"/>
                <a:cs typeface="Times New Roman" pitchFamily="18" charset="0"/>
              </a:rPr>
              <a:t>Восторженно, живо, красиво</a:t>
            </a:r>
            <a:br>
              <a:rPr lang="ru-RU" sz="2400" dirty="0" smtClean="0">
                <a:latin typeface="Comic Sans MS" pitchFamily="66" charset="0"/>
                <a:cs typeface="Times New Roman" pitchFamily="18" charset="0"/>
              </a:rPr>
            </a:br>
            <a:r>
              <a:rPr lang="ru-RU" sz="2400" dirty="0" smtClean="0">
                <a:latin typeface="Comic Sans MS" pitchFamily="66" charset="0"/>
                <a:cs typeface="Times New Roman" pitchFamily="18" charset="0"/>
              </a:rPr>
              <a:t>В судьбе появляются радости,</a:t>
            </a:r>
            <a:br>
              <a:rPr lang="ru-RU" sz="2400" dirty="0" smtClean="0">
                <a:latin typeface="Comic Sans MS" pitchFamily="66" charset="0"/>
                <a:cs typeface="Times New Roman" pitchFamily="18" charset="0"/>
              </a:rPr>
            </a:br>
            <a:r>
              <a:rPr lang="ru-RU" sz="2400" dirty="0" smtClean="0">
                <a:latin typeface="Comic Sans MS" pitchFamily="66" charset="0"/>
                <a:cs typeface="Times New Roman" pitchFamily="18" charset="0"/>
              </a:rPr>
              <a:t>Внося в вашу жизнь привкус сладости!</a:t>
            </a:r>
          </a:p>
          <a:p>
            <a:pPr algn="r"/>
            <a:endParaRPr lang="ru-RU" sz="2400" dirty="0"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14678" y="4500570"/>
            <a:ext cx="5458546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Творческих успехов!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643174" y="3786190"/>
            <a:ext cx="3439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М.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Пляцковский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“Зимняя сказка”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642918"/>
            <a:ext cx="7367723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Большое спасибо за работу!</a:t>
            </a:r>
            <a:endParaRPr lang="ru-RU" sz="4000" b="1" dirty="0">
              <a:solidFill>
                <a:srgbClr val="FF0000"/>
              </a:solidFill>
              <a:latin typeface="Comic Sans MS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18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5721" y="928670"/>
            <a:ext cx="6286544" cy="5357849"/>
          </a:xfrm>
        </p:spPr>
        <p:txBody>
          <a:bodyPr/>
          <a:lstStyle/>
          <a:p>
            <a:pPr>
              <a:defRPr/>
            </a:pPr>
            <a:r>
              <a:rPr lang="ru-RU" sz="2400" b="1" i="1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Я видела чудо,</a:t>
            </a:r>
            <a:r>
              <a:rPr lang="ru-RU" sz="2400" b="1" i="1" dirty="0" smtClean="0">
                <a:latin typeface="Comic Sans MS" pitchFamily="66" charset="0"/>
                <a:cs typeface="Times New Roman" pitchFamily="18" charset="0"/>
              </a:rPr>
              <a:t/>
            </a:r>
            <a:br>
              <a:rPr lang="ru-RU" sz="2400" b="1" i="1" dirty="0" smtClean="0">
                <a:latin typeface="Comic Sans MS" pitchFamily="66" charset="0"/>
                <a:cs typeface="Times New Roman" pitchFamily="18" charset="0"/>
              </a:rPr>
            </a:br>
            <a:r>
              <a:rPr lang="ru-RU" sz="2400" b="1" i="1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Я чудо видала-</a:t>
            </a:r>
            <a:r>
              <a:rPr lang="ru-RU" sz="2400" b="1" i="1" dirty="0" smtClean="0">
                <a:latin typeface="Comic Sans MS" pitchFamily="66" charset="0"/>
                <a:cs typeface="Times New Roman" pitchFamily="18" charset="0"/>
              </a:rPr>
              <a:t/>
            </a:r>
            <a:br>
              <a:rPr lang="ru-RU" sz="2400" b="1" i="1" dirty="0" smtClean="0">
                <a:latin typeface="Comic Sans MS" pitchFamily="66" charset="0"/>
                <a:cs typeface="Times New Roman" pitchFamily="18" charset="0"/>
              </a:rPr>
            </a:br>
            <a:r>
              <a:rPr lang="ru-RU" sz="2400" b="1" i="1" dirty="0" smtClean="0">
                <a:latin typeface="Comic Sans MS" pitchFamily="66" charset="0"/>
                <a:cs typeface="Times New Roman" pitchFamily="18" charset="0"/>
              </a:rPr>
              <a:t>Б</a:t>
            </a:r>
            <a:r>
              <a:rPr lang="ru-RU" sz="2400" b="1" i="1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умага в руках у ребят оживала! </a:t>
            </a:r>
            <a:r>
              <a:rPr lang="ru-RU" sz="2400" b="1" i="1" dirty="0" smtClean="0">
                <a:latin typeface="Comic Sans MS" pitchFamily="66" charset="0"/>
                <a:cs typeface="Times New Roman" pitchFamily="18" charset="0"/>
              </a:rPr>
              <a:t/>
            </a:r>
            <a:br>
              <a:rPr lang="ru-RU" sz="2400" b="1" i="1" dirty="0" smtClean="0">
                <a:latin typeface="Comic Sans MS" pitchFamily="66" charset="0"/>
                <a:cs typeface="Times New Roman" pitchFamily="18" charset="0"/>
              </a:rPr>
            </a:br>
            <a:r>
              <a:rPr lang="ru-RU" sz="2400" b="1" i="1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А если возьмем этот лист мы с тобой-</a:t>
            </a:r>
            <a:r>
              <a:rPr lang="ru-RU" sz="2400" b="1" i="1" dirty="0" smtClean="0">
                <a:latin typeface="Comic Sans MS" pitchFamily="66" charset="0"/>
                <a:cs typeface="Times New Roman" pitchFamily="18" charset="0"/>
              </a:rPr>
              <a:t/>
            </a:r>
            <a:br>
              <a:rPr lang="ru-RU" sz="2400" b="1" i="1" dirty="0" smtClean="0">
                <a:latin typeface="Comic Sans MS" pitchFamily="66" charset="0"/>
                <a:cs typeface="Times New Roman" pitchFamily="18" charset="0"/>
              </a:rPr>
            </a:br>
            <a:r>
              <a:rPr lang="ru-RU" sz="2400" b="1" i="1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Сюжет из  бумаги получим иной…</a:t>
            </a:r>
            <a:r>
              <a:rPr lang="ru-RU" sz="2400" b="1" i="1" dirty="0" smtClean="0">
                <a:latin typeface="Comic Sans MS" pitchFamily="66" charset="0"/>
                <a:cs typeface="Times New Roman" pitchFamily="18" charset="0"/>
              </a:rPr>
              <a:t/>
            </a:r>
            <a:br>
              <a:rPr lang="ru-RU" sz="2400" b="1" i="1" dirty="0" smtClean="0">
                <a:latin typeface="Comic Sans MS" pitchFamily="66" charset="0"/>
                <a:cs typeface="Times New Roman" pitchFamily="18" charset="0"/>
              </a:rPr>
            </a:br>
            <a:r>
              <a:rPr lang="ru-RU" sz="2400" b="1" i="1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Кто-то любит мудреным зигзагом</a:t>
            </a:r>
            <a:r>
              <a:rPr lang="ru-RU" sz="2400" b="1" i="1" dirty="0" smtClean="0">
                <a:latin typeface="Comic Sans MS" pitchFamily="66" charset="0"/>
                <a:cs typeface="Times New Roman" pitchFamily="18" charset="0"/>
              </a:rPr>
              <a:t/>
            </a:r>
            <a:br>
              <a:rPr lang="ru-RU" sz="2400" b="1" i="1" dirty="0" smtClean="0">
                <a:latin typeface="Comic Sans MS" pitchFamily="66" charset="0"/>
                <a:cs typeface="Times New Roman" pitchFamily="18" charset="0"/>
              </a:rPr>
            </a:br>
            <a:r>
              <a:rPr lang="ru-RU" sz="2400" b="1" i="1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Вышивать по журналам старинным</a:t>
            </a:r>
            <a:r>
              <a:rPr lang="ru-RU" sz="2400" b="1" i="1" dirty="0" smtClean="0">
                <a:latin typeface="Comic Sans MS" pitchFamily="66" charset="0"/>
                <a:cs typeface="Times New Roman" pitchFamily="18" charset="0"/>
              </a:rPr>
              <a:t/>
            </a:r>
            <a:br>
              <a:rPr lang="ru-RU" sz="2400" b="1" i="1" dirty="0" smtClean="0">
                <a:latin typeface="Comic Sans MS" pitchFamily="66" charset="0"/>
                <a:cs typeface="Times New Roman" pitchFamily="18" charset="0"/>
              </a:rPr>
            </a:br>
            <a:r>
              <a:rPr lang="ru-RU" sz="2400" b="1" i="1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Я ж люблю из обычной бумаги</a:t>
            </a:r>
            <a:r>
              <a:rPr lang="ru-RU" sz="2400" b="1" i="1" dirty="0" smtClean="0">
                <a:latin typeface="Comic Sans MS" pitchFamily="66" charset="0"/>
                <a:cs typeface="Times New Roman" pitchFamily="18" charset="0"/>
              </a:rPr>
              <a:t/>
            </a:r>
            <a:br>
              <a:rPr lang="ru-RU" sz="2400" b="1" i="1" dirty="0" smtClean="0">
                <a:latin typeface="Comic Sans MS" pitchFamily="66" charset="0"/>
                <a:cs typeface="Times New Roman" pitchFamily="18" charset="0"/>
              </a:rPr>
            </a:br>
            <a:r>
              <a:rPr lang="ru-RU" sz="2400" b="1" i="1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Создавать кружевные картины !</a:t>
            </a:r>
            <a:r>
              <a:rPr lang="ru-RU" sz="2400" b="1" i="1" dirty="0" smtClean="0">
                <a:latin typeface="Comic Sans MS" pitchFamily="66" charset="0"/>
                <a:cs typeface="Times New Roman" pitchFamily="18" charset="0"/>
              </a:rPr>
              <a:t/>
            </a:r>
            <a:br>
              <a:rPr lang="ru-RU" sz="2400" b="1" i="1" dirty="0" smtClean="0">
                <a:latin typeface="Comic Sans MS" pitchFamily="66" charset="0"/>
                <a:cs typeface="Times New Roman" pitchFamily="18" charset="0"/>
              </a:rPr>
            </a:br>
            <a:r>
              <a:rPr lang="ru-RU" sz="2400" b="1" i="1" dirty="0" err="1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Вытынанками</a:t>
            </a:r>
            <a:r>
              <a:rPr lang="ru-RU" sz="2400" b="1" i="1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 их называют.</a:t>
            </a:r>
            <a:r>
              <a:rPr lang="ru-RU" sz="2400" b="1" i="1" dirty="0" smtClean="0">
                <a:latin typeface="Comic Sans MS" pitchFamily="66" charset="0"/>
                <a:cs typeface="Times New Roman" pitchFamily="18" charset="0"/>
              </a:rPr>
              <a:t/>
            </a:r>
            <a:br>
              <a:rPr lang="ru-RU" sz="2400" b="1" i="1" dirty="0" smtClean="0">
                <a:latin typeface="Comic Sans MS" pitchFamily="66" charset="0"/>
                <a:cs typeface="Times New Roman" pitchFamily="18" charset="0"/>
              </a:rPr>
            </a:br>
            <a:r>
              <a:rPr lang="ru-RU" sz="2400" b="1" i="1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Так народно и просто. И нежно.</a:t>
            </a:r>
            <a:r>
              <a:rPr lang="ru-RU" sz="2400" b="1" i="1" dirty="0" smtClean="0">
                <a:latin typeface="Comic Sans MS" pitchFamily="66" charset="0"/>
                <a:cs typeface="Times New Roman" pitchFamily="18" charset="0"/>
              </a:rPr>
              <a:t/>
            </a:r>
            <a:br>
              <a:rPr lang="ru-RU" sz="2400" b="1" i="1" dirty="0" smtClean="0">
                <a:latin typeface="Comic Sans MS" pitchFamily="66" charset="0"/>
                <a:cs typeface="Times New Roman" pitchFamily="18" charset="0"/>
              </a:rPr>
            </a:br>
            <a:r>
              <a:rPr lang="ru-RU" sz="2400" b="1" i="1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Незаметно они возникают</a:t>
            </a:r>
            <a:r>
              <a:rPr lang="ru-RU" sz="2400" b="1" i="1" dirty="0" smtClean="0">
                <a:latin typeface="Comic Sans MS" pitchFamily="66" charset="0"/>
                <a:cs typeface="Times New Roman" pitchFamily="18" charset="0"/>
              </a:rPr>
              <a:t/>
            </a:r>
            <a:br>
              <a:rPr lang="ru-RU" sz="2400" b="1" i="1" dirty="0" smtClean="0">
                <a:latin typeface="Comic Sans MS" pitchFamily="66" charset="0"/>
                <a:cs typeface="Times New Roman" pitchFamily="18" charset="0"/>
              </a:rPr>
            </a:br>
            <a:r>
              <a:rPr lang="ru-RU" sz="2400" b="1" i="1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Как рисунок затейливо- нежный…</a:t>
            </a:r>
            <a:r>
              <a:rPr lang="ru-RU" sz="2400" b="1" i="1" dirty="0" smtClean="0">
                <a:latin typeface="Comic Sans MS" pitchFamily="66" charset="0"/>
                <a:cs typeface="Times New Roman" pitchFamily="18" charset="0"/>
              </a:rPr>
              <a:t/>
            </a:r>
            <a:br>
              <a:rPr lang="ru-RU" sz="2400" b="1" i="1" dirty="0" smtClean="0">
                <a:latin typeface="Comic Sans MS" pitchFamily="66" charset="0"/>
                <a:cs typeface="Times New Roman" pitchFamily="18" charset="0"/>
              </a:rPr>
            </a:br>
            <a:endParaRPr lang="ru-RU" sz="24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 rot="10800000" flipV="1">
            <a:off x="214282" y="214290"/>
            <a:ext cx="828680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Цель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: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Дать представление о технике ажурного вырезания поделок из бумаги –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вытынанках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, их видах и практическом применении в быту и повседневной жизни.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1571612"/>
            <a:ext cx="8501122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Comic Sans MS" pitchFamily="66" charset="0"/>
              </a:rPr>
              <a:t>Задачи: 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 Способствовать формированию представления о новом виде декоративно-прикладного искусства –  вырезка – </a:t>
            </a:r>
            <a:r>
              <a:rPr lang="ru-RU" sz="2000" dirty="0" err="1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вытынанка</a:t>
            </a:r>
            <a:r>
              <a:rPr lang="ru-RU" sz="2000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. Ознакомить  с техникой выполнения; </a:t>
            </a:r>
            <a:r>
              <a:rPr lang="ru-RU" sz="2000" dirty="0" smtClean="0">
                <a:latin typeface="Comic Sans MS" pitchFamily="66" charset="0"/>
              </a:rPr>
              <a:t> </a:t>
            </a:r>
            <a:endParaRPr lang="ru-RU" sz="2400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Comic Sans MS" pitchFamily="66" charset="0"/>
                <a:ea typeface="Times New Roman"/>
                <a:cs typeface="Times New Roman"/>
              </a:rPr>
              <a:t> Расширить запас знаний через знакомство с традиционным народным творчеством, с историческими фактами возникновения  различных материалов и инструментов</a:t>
            </a:r>
            <a:r>
              <a:rPr lang="ru-RU" sz="2400" dirty="0" smtClean="0">
                <a:latin typeface="Comic Sans MS" pitchFamily="66" charset="0"/>
                <a:ea typeface="Times New Roman"/>
                <a:cs typeface="Times New Roman"/>
              </a:rPr>
              <a:t>;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latin typeface="Comic Sans MS" pitchFamily="66" charset="0"/>
              </a:rPr>
              <a:t> 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sz="2000" dirty="0" smtClean="0">
                <a:latin typeface="Comic Sans MS" pitchFamily="66" charset="0"/>
              </a:rPr>
              <a:t>изготовить элемент декора интерьера к празднику при помощи экологически  чистых и недорогих материалов, затрачивая при этом минимальное количество времени;  </a:t>
            </a:r>
            <a:r>
              <a:rPr lang="ru-RU" dirty="0" smtClean="0"/>
              <a:t>   </a:t>
            </a:r>
            <a:r>
              <a:rPr lang="ru-RU" sz="2000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Comic Sans MS" pitchFamily="66" charset="0"/>
              </a:rPr>
              <a:t>               </a:t>
            </a:r>
            <a:endParaRPr lang="ru-RU" sz="2000" dirty="0">
              <a:latin typeface="Comic Sans MS" pitchFamily="66" charset="0"/>
            </a:endParaRPr>
          </a:p>
        </p:txBody>
      </p:sp>
      <p:pic>
        <p:nvPicPr>
          <p:cNvPr id="1026" name="Picture 2" descr="C:\Users\User\Desktop\0001.jpg"/>
          <p:cNvPicPr>
            <a:picLocks noChangeAspect="1" noChangeArrowheads="1"/>
          </p:cNvPicPr>
          <p:nvPr/>
        </p:nvPicPr>
        <p:blipFill>
          <a:blip r:embed="rId2" cstate="print"/>
          <a:srcRect t="9761" r="53214"/>
          <a:stretch>
            <a:fillRect/>
          </a:stretch>
        </p:blipFill>
        <p:spPr bwMode="auto">
          <a:xfrm>
            <a:off x="8215307" y="0"/>
            <a:ext cx="928693" cy="1444477"/>
          </a:xfrm>
          <a:prstGeom prst="rect">
            <a:avLst/>
          </a:prstGeom>
          <a:noFill/>
        </p:spPr>
      </p:pic>
      <p:sp>
        <p:nvSpPr>
          <p:cNvPr id="1029" name="AutoShape 5" descr="вытынанки на окн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 descr="C:\Users\User\Desktop\image_215823.jpg"/>
          <p:cNvPicPr/>
          <p:nvPr/>
        </p:nvPicPr>
        <p:blipFill>
          <a:blip r:embed="rId3"/>
          <a:srcRect l="21420" t="6557" r="33282" b="23566"/>
          <a:stretch>
            <a:fillRect/>
          </a:stretch>
        </p:blipFill>
        <p:spPr bwMode="auto">
          <a:xfrm>
            <a:off x="7715240" y="5116836"/>
            <a:ext cx="1428760" cy="1741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142844" y="4929198"/>
            <a:ext cx="821537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Comic Sans MS" pitchFamily="66" charset="0"/>
                <a:ea typeface="Times New Roman"/>
                <a:cs typeface="Times New Roman"/>
              </a:rPr>
              <a:t>Актуальность:</a:t>
            </a:r>
            <a:r>
              <a:rPr lang="ru-RU" sz="2000" dirty="0" smtClean="0">
                <a:solidFill>
                  <a:srgbClr val="FF0000"/>
                </a:solidFill>
                <a:latin typeface="Comic Sans MS" pitchFamily="66" charset="0"/>
                <a:ea typeface="Times New Roman"/>
                <a:cs typeface="Times New Roman"/>
              </a:rPr>
              <a:t> </a:t>
            </a:r>
            <a:r>
              <a:rPr lang="ru-RU" sz="2000" dirty="0" smtClean="0">
                <a:latin typeface="Comic Sans MS" pitchFamily="66" charset="0"/>
                <a:ea typeface="Times New Roman"/>
                <a:cs typeface="Times New Roman"/>
              </a:rPr>
              <a:t>техника художественного вырезания  способствует развитию конструкторского, образного и пространственного  мышления, формированию художественно-эстетического вкуса. </a:t>
            </a:r>
            <a:endParaRPr lang="ru-RU" sz="2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2" descr="http://im2-tub-ru.yandex.net/i?id=132710434-19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5286388"/>
            <a:ext cx="1785950" cy="15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642910" y="0"/>
            <a:ext cx="799288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История появления </a:t>
            </a:r>
            <a:r>
              <a:rPr lang="ru-RU" sz="40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вытынанки</a:t>
            </a:r>
            <a:r>
              <a:rPr lang="ru-RU" sz="4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.</a:t>
            </a:r>
          </a:p>
          <a:p>
            <a:pPr algn="ctr"/>
            <a:endParaRPr lang="ru-RU" sz="2800" dirty="0" smtClean="0">
              <a:latin typeface="Comic Sans MS" panose="030F0702030302020204" pitchFamily="66" charset="0"/>
            </a:endParaRPr>
          </a:p>
        </p:txBody>
      </p:sp>
      <p:pic>
        <p:nvPicPr>
          <p:cNvPr id="5" name="Picture 4" descr="http://im7-tub-ru.yandex.net/i?id=149653154-60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5" y="5267091"/>
            <a:ext cx="3643306" cy="1590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&amp;Mcy;&amp;ocy;&amp;yacy; &amp;rcy;&amp;ycy;&amp;bcy;&amp;kcy;&amp;acy;. 2000&amp;gcy;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286388"/>
            <a:ext cx="3500430" cy="15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642919"/>
            <a:ext cx="892971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000" dirty="0" smtClean="0">
                <a:latin typeface="Comic Sans MS" pitchFamily="66" charset="0"/>
                <a:cs typeface="Times New Roman" pitchFamily="18" charset="0"/>
              </a:rPr>
              <a:t>. </a:t>
            </a:r>
            <a:r>
              <a:rPr lang="ru-RU" sz="2000" dirty="0" smtClean="0">
                <a:latin typeface="Comic Sans MS" pitchFamily="66" charset="0"/>
              </a:rPr>
              <a:t>«</a:t>
            </a:r>
            <a:r>
              <a:rPr lang="ru-RU" sz="2000" dirty="0" err="1" smtClean="0">
                <a:latin typeface="Comic Sans MS" pitchFamily="66" charset="0"/>
              </a:rPr>
              <a:t>Цзяньчжи</a:t>
            </a:r>
            <a:r>
              <a:rPr lang="ru-RU" sz="2000" dirty="0" smtClean="0">
                <a:latin typeface="Comic Sans MS" pitchFamily="66" charset="0"/>
              </a:rPr>
              <a:t>» – один из видов традиционного народного декоративно-прикладного искусства Китая. </a:t>
            </a:r>
            <a:r>
              <a:rPr lang="ru-RU" sz="2000" dirty="0" smtClean="0">
                <a:latin typeface="Comic Sans MS" pitchFamily="66" charset="0"/>
                <a:cs typeface="Times New Roman" pitchFamily="18" charset="0"/>
              </a:rPr>
              <a:t>Искусство вырезания ажурных узоров из бумаги существует в Китае с тех пор, когда была изобретена бумага. Сначала вырезали драконов, позже – героев легенд, духов, бабочек, рыб, птиц, людей и цветов. Такие картинки вывешивали на окна, чтобы защитить дом от зла</a:t>
            </a:r>
            <a:r>
              <a:rPr lang="ru-RU" sz="2000" dirty="0" smtClean="0">
                <a:latin typeface="Comic Sans MS" pitchFamily="66" charset="0"/>
              </a:rPr>
              <a:t>.</a:t>
            </a:r>
            <a:r>
              <a:rPr lang="ru-RU" sz="2000" dirty="0" smtClean="0"/>
              <a:t> </a:t>
            </a:r>
            <a:r>
              <a:rPr lang="ru-RU" sz="2000" dirty="0" smtClean="0">
                <a:latin typeface="Comic Sans MS" pitchFamily="66" charset="0"/>
              </a:rPr>
              <a:t>В древние времена из-за дороговизны нового материала — бумаги </a:t>
            </a:r>
            <a:r>
              <a:rPr lang="ru-RU" sz="2000" dirty="0" err="1" smtClean="0">
                <a:latin typeface="Comic Sans MS" pitchFamily="66" charset="0"/>
              </a:rPr>
              <a:t>вытынанки</a:t>
            </a:r>
            <a:r>
              <a:rPr lang="ru-RU" sz="2000" dirty="0" smtClean="0">
                <a:latin typeface="Comic Sans MS" pitchFamily="66" charset="0"/>
              </a:rPr>
              <a:t> были доступны очень ограниченному количеству лиц.  Но с развитием промышленности, фабрик, которые производили бумагу и этот материал стал одним из самых доступных материалов для декорирования.   Таким образом, ажурное вырезание из бумаги, кожи, ткани, бересты стало традиционным ремеслом очень многих народов — украинцев, белорусов, поляков, литовцев, русских. Крестьяне украшали ими свои жилища к праздникам- Рождеству и Пасхе, позднее- к Новому году.</a:t>
            </a:r>
            <a:endParaRPr lang="ru-RU" sz="2000" dirty="0">
              <a:latin typeface="Comic Sans MS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446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28605"/>
            <a:ext cx="514350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800" dirty="0" smtClean="0">
                <a:solidFill>
                  <a:srgbClr val="FF0000"/>
                </a:solidFill>
                <a:latin typeface="Comic Sans MS" pitchFamily="66" charset="0"/>
              </a:rPr>
              <a:t>Виды </a:t>
            </a:r>
            <a:r>
              <a:rPr lang="ru-RU" sz="2800" dirty="0" err="1" smtClean="0">
                <a:solidFill>
                  <a:srgbClr val="FF0000"/>
                </a:solidFill>
                <a:latin typeface="Comic Sans MS" pitchFamily="66" charset="0"/>
              </a:rPr>
              <a:t>вытынанок</a:t>
            </a:r>
            <a:r>
              <a:rPr lang="ru-RU" sz="2800" dirty="0" smtClean="0">
                <a:solidFill>
                  <a:srgbClr val="FF0000"/>
                </a:solidFill>
                <a:latin typeface="Comic Sans MS" pitchFamily="66" charset="0"/>
              </a:rPr>
              <a:t>:</a:t>
            </a:r>
          </a:p>
          <a:p>
            <a:pPr fontAlgn="base"/>
            <a:r>
              <a:rPr lang="ru-RU" sz="2000" dirty="0" smtClean="0">
                <a:latin typeface="Comic Sans MS" pitchFamily="66" charset="0"/>
              </a:rPr>
              <a:t>Традиционными для стран Восточной Европы считались симметричные </a:t>
            </a:r>
            <a:r>
              <a:rPr lang="ru-RU" sz="2000" dirty="0" err="1" smtClean="0">
                <a:latin typeface="Comic Sans MS" pitchFamily="66" charset="0"/>
              </a:rPr>
              <a:t>вытынанки</a:t>
            </a:r>
            <a:r>
              <a:rPr lang="ru-RU" sz="2000" dirty="0" smtClean="0">
                <a:latin typeface="Comic Sans MS" pitchFamily="66" charset="0"/>
              </a:rPr>
              <a:t>. Для их изготовления лист бумаги предварительно складывали, а затем уже вырезали узоры. Примерно так мы все в детстве делали снежинки.</a:t>
            </a:r>
          </a:p>
          <a:p>
            <a:pPr fontAlgn="base"/>
            <a:endParaRPr lang="ru-RU" sz="2000" dirty="0" smtClean="0">
              <a:latin typeface="Comic Sans MS" pitchFamily="66" charset="0"/>
            </a:endParaRPr>
          </a:p>
        </p:txBody>
      </p:sp>
      <p:pic>
        <p:nvPicPr>
          <p:cNvPr id="4" name="Объект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4282" y="2762220"/>
            <a:ext cx="2928958" cy="390527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Прямоугольник 4"/>
          <p:cNvSpPr/>
          <p:nvPr/>
        </p:nvSpPr>
        <p:spPr>
          <a:xfrm>
            <a:off x="3643306" y="3857628"/>
            <a:ext cx="457203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000" dirty="0" smtClean="0">
                <a:latin typeface="Comic Sans MS" pitchFamily="66" charset="0"/>
              </a:rPr>
              <a:t>В странах Западной Европы была популярна другая техника —  силуэтное вырезание.  Это были резные картинки из белого листа бумаги — портреты, пейзажи, которые потом помещали на контрастном темном фоне.</a:t>
            </a:r>
          </a:p>
        </p:txBody>
      </p:sp>
      <p:pic>
        <p:nvPicPr>
          <p:cNvPr id="6" name="Рисунок 5" descr="C:\Users\User\Desktop\65678042_1287849658_PB240017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0"/>
            <a:ext cx="4143372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357166"/>
            <a:ext cx="757239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В технике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вытынанки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можно делать много красивых вещей: картины (панно), открытки, украшение на окна, оригинальное оформление  помещений. Из вырезанных картинок можно составить коллаж.</a:t>
            </a:r>
          </a:p>
        </p:txBody>
      </p:sp>
      <p:pic>
        <p:nvPicPr>
          <p:cNvPr id="4" name="Picture 2" descr="C:\Users\7\Desktop\Новая папка\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1142976" y="1571612"/>
            <a:ext cx="3400425" cy="4210050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5" name="Picture 2" descr="http://im5-tub-ru.yandex.net/i?id=268022910-18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1357298"/>
            <a:ext cx="4214810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http://im3-tub-ru.yandex.net/i?id=459990111-27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882097"/>
            <a:ext cx="2143140" cy="2975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Users\Asus\Desktop\ВЫТЫНАНКа\в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0" y="3878459"/>
            <a:ext cx="4643440" cy="2979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32891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85728"/>
            <a:ext cx="550069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FF000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Материалы и инструменты: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Всё, что понадобится для работы -это белая или цветная бумага, картон, канцелярский нож, ножницы, доска для вырезания, клей ПВА.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3" name="Рисунок 2" descr="C:\Users\Maxs\Desktop\фото проект\DSC0248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10" y="714356"/>
            <a:ext cx="3929090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http://img.searchmasterclass.net/uploads/posts/2013-06-14/image_2423621.jpg"/>
          <p:cNvPicPr>
            <a:picLocks noChangeAspect="1" noChangeArrowheads="1"/>
          </p:cNvPicPr>
          <p:nvPr/>
        </p:nvPicPr>
        <p:blipFill>
          <a:blip r:embed="rId3"/>
          <a:srcRect b="8590"/>
          <a:stretch>
            <a:fillRect/>
          </a:stretch>
        </p:blipFill>
        <p:spPr bwMode="auto">
          <a:xfrm>
            <a:off x="1071538" y="3357562"/>
            <a:ext cx="4357718" cy="31126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500042"/>
            <a:ext cx="7358114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FF0000"/>
                </a:solidFill>
                <a:latin typeface="Comic Sans MS" pitchFamily="66" charset="0"/>
                <a:ea typeface="Times New Roman"/>
              </a:rPr>
              <a:t>Безопасность труда:</a:t>
            </a:r>
            <a:endParaRPr lang="ru-RU" sz="2800" dirty="0" smtClean="0">
              <a:solidFill>
                <a:srgbClr val="FF0000"/>
              </a:solidFill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В ходе работы помните о технике безопасности и правила работы с ножницами и канцелярским ножом: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dirty="0" smtClean="0">
                <a:latin typeface="Comic Sans MS" pitchFamily="66" charset="0"/>
                <a:ea typeface="Times New Roman"/>
              </a:rPr>
              <a:t>- используйте только хорошо заточенные ножи и инструменты;</a:t>
            </a:r>
          </a:p>
          <a:p>
            <a:pPr>
              <a:spcAft>
                <a:spcPts val="0"/>
              </a:spcAft>
            </a:pPr>
            <a:r>
              <a:rPr lang="ru-RU" sz="2000" dirty="0" smtClean="0">
                <a:latin typeface="Comic Sans MS" pitchFamily="66" charset="0"/>
                <a:ea typeface="Times New Roman"/>
              </a:rPr>
              <a:t>- следите, чтобы руки и рукоятка ножа были сухими и чистыми;</a:t>
            </a:r>
          </a:p>
          <a:p>
            <a:pPr>
              <a:spcAft>
                <a:spcPts val="0"/>
              </a:spcAft>
            </a:pPr>
            <a:r>
              <a:rPr lang="ru-RU" sz="2000" dirty="0" smtClean="0">
                <a:latin typeface="Comic Sans MS" pitchFamily="66" charset="0"/>
                <a:ea typeface="Times New Roman"/>
              </a:rPr>
              <a:t>- не оставлять нож в положении режущей кромкой вверх;</a:t>
            </a:r>
          </a:p>
          <a:p>
            <a:pPr>
              <a:spcAft>
                <a:spcPts val="0"/>
              </a:spcAft>
            </a:pPr>
            <a:r>
              <a:rPr lang="ru-RU" sz="2000" dirty="0" smtClean="0">
                <a:latin typeface="Comic Sans MS" pitchFamily="66" charset="0"/>
                <a:ea typeface="Times New Roman"/>
              </a:rPr>
              <a:t>- не пытаться поймать падающий нож;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Comic Sans MS" pitchFamily="66" charset="0"/>
                <a:ea typeface="Times New Roman"/>
              </a:rPr>
              <a:t>крепко держите рукоятку ножа, угол между лезвием ножа и вырезаемой поверхностью должен быть не более 35 градусов;-- работая ножницами, следите за пальцами левой руки;</a:t>
            </a:r>
          </a:p>
          <a:p>
            <a:r>
              <a:rPr lang="ru-RU" sz="2000" dirty="0" smtClean="0">
                <a:latin typeface="Comic Sans MS" pitchFamily="66" charset="0"/>
                <a:ea typeface="Times New Roman"/>
              </a:rPr>
              <a:t>- не держите ножницы острыми концами вверх;</a:t>
            </a:r>
          </a:p>
          <a:p>
            <a:pPr lvl="0" algn="just">
              <a:buFontTx/>
              <a:buChar char="-"/>
            </a:pPr>
            <a:r>
              <a:rPr lang="ru-RU" sz="2000" dirty="0" smtClean="0">
                <a:latin typeface="Comic Sans MS" pitchFamily="66" charset="0"/>
                <a:ea typeface="Times New Roman"/>
              </a:rPr>
              <a:t>не оставляйте их в раскрытом виде;</a:t>
            </a:r>
          </a:p>
          <a:p>
            <a:pPr lvl="0" algn="just"/>
            <a:r>
              <a:rPr lang="ru-RU" sz="2000" dirty="0" smtClean="0">
                <a:latin typeface="Comic Sans MS" pitchFamily="66" charset="0"/>
                <a:ea typeface="Times New Roman"/>
              </a:rPr>
              <a:t>- при вырезании круглых деталей поворачивайте заготовку;</a:t>
            </a:r>
          </a:p>
        </p:txBody>
      </p:sp>
      <p:pic>
        <p:nvPicPr>
          <p:cNvPr id="4" name="Picture 4" descr="http://s49.radikal.ru/i123/0905/0a/268f0bd714f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239980">
            <a:off x="7019755" y="409585"/>
            <a:ext cx="2439826" cy="1696977"/>
          </a:xfrm>
          <a:prstGeom prst="rect">
            <a:avLst/>
          </a:prstGeom>
          <a:noFill/>
        </p:spPr>
      </p:pic>
      <p:pic>
        <p:nvPicPr>
          <p:cNvPr id="5" name="Picture 4" descr="http://lenagold.ru/fon/clipart/n/nogn/nogn1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272106">
            <a:off x="6674741" y="4921568"/>
            <a:ext cx="2801657" cy="11500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285720" y="357166"/>
            <a:ext cx="8215370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FF000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Ход выполнения работы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FF000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 «Рождественский ангел»: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1.Выбираем </a:t>
            </a:r>
            <a:r>
              <a:rPr lang="ru-RU" sz="2000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понравившийся шаблон, кладем на доску для вырезания; </a:t>
            </a:r>
            <a:r>
              <a:rPr lang="ru-RU" sz="2000" dirty="0" smtClean="0">
                <a:latin typeface="Comic Sans MS" pitchFamily="66" charset="0"/>
                <a:ea typeface="Times New Roman" pitchFamily="18" charset="0"/>
                <a:cs typeface="Tahoma" pitchFamily="34" charset="0"/>
              </a:rPr>
              <a:t>Для вырезания используем канцелярский нож</a:t>
            </a:r>
            <a:r>
              <a:rPr lang="ru-RU" sz="2000" dirty="0" smtClean="0">
                <a:latin typeface="Comic Sans MS" pitchFamily="66" charset="0"/>
                <a:ea typeface="Times New Roman" pitchFamily="18" charset="0"/>
                <a:cs typeface="Tahoma" pitchFamily="34" charset="0"/>
              </a:rPr>
              <a:t>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latin typeface="Comic Sans MS" pitchFamily="66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2000" b="1" i="0" u="none" strike="noStrike" cap="none" normalizeH="0" baseline="0" dirty="0" smtClean="0">
              <a:ln>
                <a:noFill/>
              </a:ln>
              <a:effectLst/>
              <a:latin typeface="Comic Sans MS" pitchFamily="66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C:\Documents and Settings\Пользователь\Рабочий стол\IMG_001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000240"/>
            <a:ext cx="3643338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Documents and Settings\Пользователь\Рабочий стол\IMG_002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3929066"/>
            <a:ext cx="3859241" cy="2804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4618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nter">
  <a:themeElements>
    <a:clrScheme name="Winter">
      <a:dk1>
        <a:sysClr val="windowText" lastClr="000000"/>
      </a:dk1>
      <a:lt1>
        <a:sysClr val="window" lastClr="FFFFFF"/>
      </a:lt1>
      <a:dk2>
        <a:srgbClr val="1F7BB6"/>
      </a:dk2>
      <a:lt2>
        <a:srgbClr val="C5E1FE"/>
      </a:lt2>
      <a:accent1>
        <a:srgbClr val="B2BDC1"/>
      </a:accent1>
      <a:accent2>
        <a:srgbClr val="767D83"/>
      </a:accent2>
      <a:accent3>
        <a:srgbClr val="3E505C"/>
      </a:accent3>
      <a:accent4>
        <a:srgbClr val="386489"/>
      </a:accent4>
      <a:accent5>
        <a:srgbClr val="4C80AF"/>
      </a:accent5>
      <a:accent6>
        <a:srgbClr val="7DA7D1"/>
      </a:accent6>
      <a:hlink>
        <a:srgbClr val="408080"/>
      </a:hlink>
      <a:folHlink>
        <a:srgbClr val="5EAEAE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Зима</Template>
  <TotalTime>1066</TotalTime>
  <Words>469</Words>
  <Application>Microsoft Office PowerPoint</Application>
  <PresentationFormat>Экран (4:3)</PresentationFormat>
  <Paragraphs>57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Winter</vt:lpstr>
      <vt:lpstr>Муниципальное казенное общеобразовательное учреждение Леснополянская средняя общеобразовательная школа</vt:lpstr>
      <vt:lpstr>Я видела чудо, Я чудо видала- Бумага в руках у ребят оживала!  А если возьмем этот лист мы с тобой- Сюжет из  бумаги получим иной… Кто-то любит мудреным зигзагом Вышивать по журналам старинным Я ж люблю из обычной бумаги Создавать кружевные картины ! Вытынанками их называют. Так народно и просто. И нежно. Незаметно они возникают Как рисунок затейливо- нежный…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Учитель</dc:creator>
  <cp:lastModifiedBy>АРМ2</cp:lastModifiedBy>
  <cp:revision>99</cp:revision>
  <dcterms:created xsi:type="dcterms:W3CDTF">2014-11-24T07:41:56Z</dcterms:created>
  <dcterms:modified xsi:type="dcterms:W3CDTF">2017-01-30T06:07:26Z</dcterms:modified>
</cp:coreProperties>
</file>