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7" r:id="rId59"/>
    <p:sldId id="313" r:id="rId60"/>
    <p:sldId id="314" r:id="rId61"/>
    <p:sldId id="315" r:id="rId62"/>
    <p:sldId id="316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99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92" d="100"/>
          <a:sy n="92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F718DE-5B6C-4340-A88C-7EDDCA69FF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47.xml"/><Relationship Id="rId3" Type="http://schemas.openxmlformats.org/officeDocument/2006/relationships/slide" Target="slide4.xml"/><Relationship Id="rId21" Type="http://schemas.openxmlformats.org/officeDocument/2006/relationships/slide" Target="slide37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6.xml"/><Relationship Id="rId33" Type="http://schemas.openxmlformats.org/officeDocument/2006/relationships/image" Target="../media/image2.png"/><Relationship Id="rId2" Type="http://schemas.openxmlformats.org/officeDocument/2006/relationships/slide" Target="slide3.xml"/><Relationship Id="rId16" Type="http://schemas.openxmlformats.org/officeDocument/2006/relationships/slide" Target="slide27.xml"/><Relationship Id="rId20" Type="http://schemas.openxmlformats.org/officeDocument/2006/relationships/slide" Target="slide36.xml"/><Relationship Id="rId29" Type="http://schemas.openxmlformats.org/officeDocument/2006/relationships/slide" Target="slide5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24" Type="http://schemas.openxmlformats.org/officeDocument/2006/relationships/slide" Target="slide45.xml"/><Relationship Id="rId32" Type="http://schemas.openxmlformats.org/officeDocument/2006/relationships/slide" Target="slide63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23" Type="http://schemas.openxmlformats.org/officeDocument/2006/relationships/slide" Target="slide44.xml"/><Relationship Id="rId28" Type="http://schemas.openxmlformats.org/officeDocument/2006/relationships/slide" Target="slide54.xml"/><Relationship Id="rId10" Type="http://schemas.openxmlformats.org/officeDocument/2006/relationships/slide" Target="slide16.xml"/><Relationship Id="rId19" Type="http://schemas.openxmlformats.org/officeDocument/2006/relationships/slide" Target="slide35.xml"/><Relationship Id="rId31" Type="http://schemas.openxmlformats.org/officeDocument/2006/relationships/slide" Target="slide5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3.xml"/><Relationship Id="rId27" Type="http://schemas.openxmlformats.org/officeDocument/2006/relationships/slide" Target="slide53.xml"/><Relationship Id="rId30" Type="http://schemas.openxmlformats.org/officeDocument/2006/relationships/slide" Target="slide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slide" Target="slide32.x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%D0%A0%D1%83%D0%B8%D0%BD%D1%8B_%D0%A5%D0%B5%D1%80%D1%81%D0%BE%D0%BD%D0%B5%D1%81%D0%B0.JPG" TargetMode="External"/><Relationship Id="rId3" Type="http://schemas.openxmlformats.org/officeDocument/2006/relationships/hyperlink" Target="http://ru.wikipedia.org/wiki/%D0%A4%D0%B0%D0%B9%D0%BB:Ships_of_Ukrainian_Navy_in_Sevastopol,_2007.jpg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Balaclava_bay.jpg" TargetMode="External"/><Relationship Id="rId11" Type="http://schemas.openxmlformats.org/officeDocument/2006/relationships/hyperlink" Target="http://ru.wikipedia.org/wiki/%D0%A4%D0%B0%D0%B9%D0%BB:Sevastopol_monument.jpg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rt-on-web.ru/UPLOAD/2009/10/21/devyatyi_val_60153_1000_80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rt-on-web.ru/UPLOAD/2009/10/29/chernyi_kvadrat_1000_80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rt-on-web.ru/UPLOAD/2009/11/11/devochka_na_share_1000_80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slide" Target="slide2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5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house.narod.ru/img/electag.jp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aintpetersburg.olx.ru/forward-fusion-104-iid-167949448" TargetMode="Externa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hotwalls.ru/honda_cbr250r-wallpapers.html" TargetMode="External"/><Relationship Id="rId4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hotwalls.ru/view/kolyuchaya_provoloka-1024x768.htm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lasta-tula.ru/articles/show-28.htm" TargetMode="External"/><Relationship Id="rId13" Type="http://schemas.openxmlformats.org/officeDocument/2006/relationships/hyperlink" Target="http://hotwalls.ru/moto-desktop-wallpapers.html" TargetMode="External"/><Relationship Id="rId3" Type="http://schemas.openxmlformats.org/officeDocument/2006/relationships/hyperlink" Target="http://pushkin.niv.ru/pushkin/family/portrety.htm" TargetMode="External"/><Relationship Id="rId7" Type="http://schemas.openxmlformats.org/officeDocument/2006/relationships/hyperlink" Target="http://art-on-web.ru/img/malevich/" TargetMode="External"/><Relationship Id="rId12" Type="http://schemas.openxmlformats.org/officeDocument/2006/relationships/hyperlink" Target="http://hotwalls.ru/kolyuchaya_provoloka-wallpapers.html" TargetMode="External"/><Relationship Id="rId2" Type="http://schemas.openxmlformats.org/officeDocument/2006/relationships/hyperlink" Target="http://www.studio-portret.ru/foto5_6_9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-on-web.ru/img/avazovski/" TargetMode="External"/><Relationship Id="rId11" Type="http://schemas.openxmlformats.org/officeDocument/2006/relationships/hyperlink" Target="http://www.sevastopol.info/monument/" TargetMode="External"/><Relationship Id="rId5" Type="http://schemas.openxmlformats.org/officeDocument/2006/relationships/hyperlink" Target="http://art-on-web.ru/img/art_picasso/all/" TargetMode="External"/><Relationship Id="rId10" Type="http://schemas.openxmlformats.org/officeDocument/2006/relationships/hyperlink" Target="http://www.wallon.ru/photo/games/11-0-5689" TargetMode="External"/><Relationship Id="rId4" Type="http://schemas.openxmlformats.org/officeDocument/2006/relationships/hyperlink" Target="http://www.art-portrets.ru/portret_tolstoy.html" TargetMode="External"/><Relationship Id="rId9" Type="http://schemas.openxmlformats.org/officeDocument/2006/relationships/hyperlink" Target="http://fantasyclub.ru/forum/index.php?showtopic=219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МАТЕМАТИЧЕСКАЯ </a:t>
            </a:r>
          </a:p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МОЗАИКА</a:t>
            </a:r>
          </a:p>
        </p:txBody>
      </p:sp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929330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572140"/>
            <a:ext cx="936625" cy="866775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33375"/>
            <a:ext cx="4167188" cy="5616575"/>
          </a:xfrm>
          <a:prstGeom prst="rect">
            <a:avLst/>
          </a:prstGeom>
          <a:noFill/>
          <a:ln w="28575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428728" y="5997379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3" action="ppaction://hlinksldjump"/>
              </a:rPr>
              <a:t>Архимед из Сиракуз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/>
          <a:srcRect t="5710" r="15742" b="10538"/>
          <a:stretch>
            <a:fillRect/>
          </a:stretch>
        </p:blipFill>
        <p:spPr bwMode="auto">
          <a:xfrm>
            <a:off x="0" y="2565400"/>
            <a:ext cx="518477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4813"/>
            <a:ext cx="3800475" cy="4392612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5072066" y="54292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ФАЛЕС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714480" y="585789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М. В. Ломоносов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копия - портрет Ломоносо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66"/>
            <a:ext cx="4440258" cy="52340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1800225"/>
            <a:ext cx="8364537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7" name="Picture 1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1233504"/>
            <a:ext cx="563880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3" name="Picture 1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50" y="1214422"/>
            <a:ext cx="7004050" cy="46402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89" name="Picture 1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3139" y="1581150"/>
            <a:ext cx="7656513" cy="36941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2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7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1408113"/>
            <a:ext cx="8478837" cy="4041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ПОВЕРХНОСТЬ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1800225"/>
            <a:ext cx="8364537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925941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ПАРАЛЛЕЛЕПИПЕД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1233504"/>
            <a:ext cx="563880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92" name="Group 452"/>
          <p:cNvGraphicFramePr>
            <a:graphicFrameLocks noGrp="1"/>
          </p:cNvGraphicFramePr>
          <p:nvPr>
            <p:ph/>
          </p:nvPr>
        </p:nvGraphicFramePr>
        <p:xfrm>
          <a:off x="113379" y="142852"/>
          <a:ext cx="8944467" cy="5939966"/>
        </p:xfrm>
        <a:graphic>
          <a:graphicData uri="http://schemas.openxmlformats.org/drawingml/2006/table">
            <a:tbl>
              <a:tblPr/>
              <a:tblGrid>
                <a:gridCol w="4228995"/>
                <a:gridCol w="939581"/>
                <a:gridCol w="944851"/>
                <a:gridCol w="943095"/>
                <a:gridCol w="944851"/>
                <a:gridCol w="943094"/>
              </a:tblGrid>
              <a:tr h="101617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Великие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и знаменитые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Шифровальщик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5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Карта мира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Мир культуры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Чудеса природы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5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Среднее арифметическое</a:t>
                      </a:r>
                      <a:endParaRPr kumimoji="0" lang="ru-RU" sz="27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0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1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" name="Picture 3" descr="C:\Users\Надежда\Videos\Downloads\Pictures\Организатор клипов (Microsoft)\j0441443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8347081" y="6143802"/>
            <a:ext cx="725513" cy="7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Надежда\Videos\Downloads\Pictures\Организатор клипов (Microsoft)\j0441443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8499481" y="6296202"/>
            <a:ext cx="725513" cy="7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997379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ОТРЕЗОК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50" y="1214422"/>
            <a:ext cx="7004050" cy="46402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СИММЕТРИЯ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3139" y="1581150"/>
            <a:ext cx="7656513" cy="36941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78645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ПЕРПЕНДИКУЛЯР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1408113"/>
            <a:ext cx="8478837" cy="4041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0825" y="2781300"/>
            <a:ext cx="8640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Многогранник из Египта –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1472" y="2071678"/>
            <a:ext cx="8215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Название какого города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Крыму состоит из мужского, женского имён и натурального числа?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44574" y="2276475"/>
            <a:ext cx="709932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число входит в название коренного населения Мордовии? </a:t>
            </a:r>
            <a:endParaRPr lang="ru-RU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Спящий или бодрствующий географический конус –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1" name="Object 5"/>
          <p:cNvGraphicFramePr>
            <a:graphicFrameLocks noGrp="1" noChangeAspect="1"/>
          </p:cNvGraphicFramePr>
          <p:nvPr>
            <p:ph/>
          </p:nvPr>
        </p:nvGraphicFramePr>
        <p:xfrm>
          <a:off x="3779838" y="3000372"/>
          <a:ext cx="13684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203040" imgH="190440" progId="Equation.3">
                  <p:embed/>
                </p:oleObj>
              </mc:Choice>
              <mc:Fallback>
                <p:oleObj name="Формула" r:id="rId3" imgW="20304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000372"/>
                        <a:ext cx="1368425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Название какого государства скрывается в математическом выражении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5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Gisa_Sphinx_Pyramid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2997200"/>
            <a:ext cx="3960812" cy="2970213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47112" name="Picture 8" descr="Пирамида Хеоп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359275" cy="3495675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47113" name="Picture 9" descr="add_egypt_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260350"/>
            <a:ext cx="3333750" cy="2349500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47114" name="Picture 10" descr="pyr2f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933825"/>
            <a:ext cx="3155950" cy="2078038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14612" y="606881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7" action="ppaction://hlinksldjump"/>
              </a:rPr>
              <a:t>ПИРАМИДА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606881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СЕВАСТОПОЛЬ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hips of Ukrainian Navy in Sevastopol, 2007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704406"/>
            <a:ext cx="2714644" cy="12858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14282" y="142852"/>
            <a:ext cx="6587976" cy="4354067"/>
            <a:chOff x="214282" y="142852"/>
            <a:chExt cx="6587976" cy="4354067"/>
          </a:xfrm>
        </p:grpSpPr>
        <p:pic>
          <p:nvPicPr>
            <p:cNvPr id="11469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142852"/>
              <a:ext cx="6587976" cy="4354067"/>
            </a:xfrm>
            <a:prstGeom prst="rect">
              <a:avLst/>
            </a:prstGeom>
            <a:noFill/>
            <a:ln w="28575" cmpd="thickThin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571604" y="3786190"/>
              <a:ext cx="1000132" cy="261610"/>
            </a:xfrm>
            <a:prstGeom prst="rect">
              <a:avLst/>
            </a:prstGeom>
            <a:solidFill>
              <a:srgbClr val="DCE6F2">
                <a:alpha val="83137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dirty="0" smtClean="0"/>
                <a:t>Севастополь </a:t>
              </a:r>
              <a:endParaRPr lang="ru-RU" sz="1100" b="1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2477438" y="3917636"/>
              <a:ext cx="142876" cy="14287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Balaclava bay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28604"/>
            <a:ext cx="2071702" cy="1571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Рисунок 10" descr="http://upload.wikimedia.org/wikipedia/ru/thumb/5/55/%D0%A0%D1%83%D0%B8%D0%BD%D1%8B_%D0%A5%D0%B5%D1%80%D1%81%D0%BE%D0%BD%D0%B5%D1%81%D0%B0.JPG/300px-%D0%A0%D1%83%D0%B8%D0%BD%D1%8B_%D0%A5%D0%B5%D1%80%D1%81%D0%BE%D0%BD%D0%B5%D1%81%D0%B0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5220" y="2500321"/>
            <a:ext cx="2110798" cy="17144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 descr="&gt;&gt;&gt;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4643446"/>
            <a:ext cx="2855775" cy="2000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13" descr="Sevastopol monument.jp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4572008"/>
            <a:ext cx="1714512" cy="2214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Кто из этих учёных участвовал в атлетических состязаниях и на олимпийских  играх был дважды увенчан лавровым венком за победу                  в кулачном бою?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20988"/>
            <a:ext cx="2255867" cy="2514600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 b="5559"/>
          <a:stretch>
            <a:fillRect/>
          </a:stretch>
        </p:blipFill>
        <p:spPr bwMode="auto">
          <a:xfrm>
            <a:off x="3660140" y="2816538"/>
            <a:ext cx="2089150" cy="2526048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/>
          <a:srcRect l="2648"/>
          <a:stretch>
            <a:fillRect/>
          </a:stretch>
        </p:blipFill>
        <p:spPr bwMode="auto">
          <a:xfrm>
            <a:off x="6643702" y="2898954"/>
            <a:ext cx="2101838" cy="2495550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87368" y="5481655"/>
            <a:ext cx="86423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 dirty="0"/>
              <a:t>     </a:t>
            </a:r>
            <a:r>
              <a:rPr lang="ru-RU" sz="2800" b="1" dirty="0">
                <a:solidFill>
                  <a:srgbClr val="A50021"/>
                </a:solidFill>
                <a:latin typeface="Comic Sans MS" pitchFamily="66" charset="0"/>
              </a:rPr>
              <a:t>ПИФАГОР       </a:t>
            </a:r>
            <a:r>
              <a:rPr lang="ru-RU" sz="2800" b="1" dirty="0" smtClean="0">
                <a:solidFill>
                  <a:srgbClr val="A50021"/>
                </a:solidFill>
                <a:latin typeface="Comic Sans MS" pitchFamily="66" charset="0"/>
              </a:rPr>
              <a:t>  АРХИМЕД         </a:t>
            </a:r>
            <a:r>
              <a:rPr lang="ru-RU" sz="2800" b="1" dirty="0">
                <a:solidFill>
                  <a:srgbClr val="A50021"/>
                </a:solidFill>
                <a:latin typeface="Comic Sans MS" pitchFamily="66" charset="0"/>
              </a:rPr>
              <a:t>ФАЛЕС</a:t>
            </a:r>
            <a:endParaRPr lang="ru-RU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5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4813"/>
            <a:ext cx="2427287" cy="3384550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9880" name="Picture 8" descr="mord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5600"/>
            <a:ext cx="5926138" cy="4452938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619250" y="765175"/>
            <a:ext cx="352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МОР</a:t>
            </a: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ДВА</a:t>
            </a:r>
            <a:endParaRPr lang="ru-RU" sz="2000"/>
          </a:p>
        </p:txBody>
      </p:sp>
      <p:sp>
        <p:nvSpPr>
          <p:cNvPr id="6" name="TextBox 5"/>
          <p:cNvSpPr txBox="1"/>
          <p:nvPr/>
        </p:nvSpPr>
        <p:spPr>
          <a:xfrm>
            <a:off x="6429388" y="56435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ДВА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volc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76250"/>
            <a:ext cx="5472112" cy="4032250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990" name="Picture 6" descr="vulca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060575"/>
            <a:ext cx="2879725" cy="3529013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2" y="557214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ВУЛКАН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484688" cy="5183187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60350"/>
            <a:ext cx="5976937" cy="41052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3575" y="4437063"/>
            <a:ext cx="2736850" cy="720725"/>
            <a:chOff x="2018" y="2795"/>
            <a:chExt cx="1724" cy="454"/>
          </a:xfrm>
        </p:grpSpPr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 flipH="1">
              <a:off x="2018" y="2976"/>
              <a:ext cx="1724" cy="27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2" name="Line 8"/>
            <p:cNvSpPr>
              <a:spLocks noChangeShapeType="1"/>
            </p:cNvSpPr>
            <p:nvPr/>
          </p:nvSpPr>
          <p:spPr bwMode="auto">
            <a:xfrm>
              <a:off x="3742" y="2795"/>
              <a:ext cx="0" cy="181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72066" y="564357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КУБА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42860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Гавана – столица Кубы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Кому принадлежат слова: «Вдохновение нужно в геометрии, как и в поэзии»? </a:t>
            </a:r>
          </a:p>
        </p:txBody>
      </p:sp>
      <p:pic>
        <p:nvPicPr>
          <p:cNvPr id="55307" name="Picture 11" descr="Лермо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2417762" cy="31686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059113" y="5214950"/>
            <a:ext cx="31337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     </a:t>
            </a:r>
            <a:r>
              <a:rPr lang="ru-RU" sz="2400" b="1" dirty="0">
                <a:solidFill>
                  <a:srgbClr val="A50021"/>
                </a:solidFill>
                <a:latin typeface="Comic Sans MS" pitchFamily="66" charset="0"/>
              </a:rPr>
              <a:t>Н. А. Некрасов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180975" y="4500570"/>
            <a:ext cx="3708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 dirty="0"/>
              <a:t>     </a:t>
            </a:r>
            <a:r>
              <a:rPr lang="ru-RU" sz="2400" b="1" dirty="0">
                <a:solidFill>
                  <a:srgbClr val="A50021"/>
                </a:solidFill>
                <a:latin typeface="Comic Sans MS" pitchFamily="66" charset="0"/>
              </a:rPr>
              <a:t>М. Ю. Лермонтов</a:t>
            </a:r>
            <a:endParaRPr lang="ru-RU" dirty="0"/>
          </a:p>
        </p:txBody>
      </p:sp>
      <p:pic>
        <p:nvPicPr>
          <p:cNvPr id="55313" name="Picture 17" descr="ч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7888" y="1916113"/>
            <a:ext cx="2422525" cy="32115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938869" y="1285860"/>
            <a:ext cx="3133725" cy="3590946"/>
            <a:chOff x="5938869" y="500042"/>
            <a:chExt cx="3133725" cy="3590946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5938869" y="357187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/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А. С. Пушкин</a:t>
              </a:r>
              <a:endParaRPr lang="ru-RU" sz="1600" dirty="0"/>
            </a:p>
          </p:txBody>
        </p:sp>
        <p:pic>
          <p:nvPicPr>
            <p:cNvPr id="19" name="Рисунок 18" descr="Портрет поэта Александра Сергеевича Пушкина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6512" y="500042"/>
              <a:ext cx="2500330" cy="307183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натуральное число присутствует в названии известной картины Ивана Айвазовского?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Какая геометрическая фигура изображена на самой известной картине Казимира Малевича?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Какая геометрическая фигура занимает центральное место на известной картине Пабло Пикассо?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Назовите «математическое» направление в изобразительном искусстве начала 20 века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786050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А. С. Пушкин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Портрет поэта Александра Сергеевича Пушки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346" y="500042"/>
            <a:ext cx="4429156" cy="50197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79388" y="5229225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Картина И. Айвазовского «Девятый вал»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Девять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Девятый вал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290"/>
            <a:ext cx="7143800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900113" y="58054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50825" y="4500570"/>
            <a:ext cx="8569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Кто из этих знаменитых людей является автором учебника для детей под названием «Арифметика»? </a:t>
            </a: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688043" y="909623"/>
            <a:ext cx="3384551" cy="3376633"/>
            <a:chOff x="-252413" y="571480"/>
            <a:chExt cx="3384551" cy="3376633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-252413" y="3429000"/>
              <a:ext cx="3384551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/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М. В. Ломоносов</a:t>
              </a:r>
              <a:endParaRPr lang="ru-RU" sz="1600" dirty="0"/>
            </a:p>
          </p:txBody>
        </p:sp>
        <p:pic>
          <p:nvPicPr>
            <p:cNvPr id="16" name="Рисунок 15" descr="копия - портрет Ломоносова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571480"/>
              <a:ext cx="2286016" cy="28575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80953" y="695310"/>
            <a:ext cx="3133725" cy="3590946"/>
            <a:chOff x="5938869" y="500042"/>
            <a:chExt cx="3133725" cy="3590946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5938869" y="357187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/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А. С. Пушкин</a:t>
              </a:r>
              <a:endParaRPr lang="ru-RU" sz="1600" dirty="0"/>
            </a:p>
          </p:txBody>
        </p:sp>
        <p:pic>
          <p:nvPicPr>
            <p:cNvPr id="17" name="Рисунок 16" descr="Портрет поэта Александра Сергеевича Пушкина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500042"/>
              <a:ext cx="2428892" cy="307183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3081349" y="357166"/>
            <a:ext cx="3133725" cy="4047470"/>
            <a:chOff x="3096995" y="285728"/>
            <a:chExt cx="3133725" cy="4047470"/>
          </a:xfrm>
        </p:grpSpPr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>
              <a:off x="3096995" y="381408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/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Л. Н. Толстой</a:t>
              </a:r>
              <a:endParaRPr lang="ru-RU" sz="1600" dirty="0"/>
            </a:p>
          </p:txBody>
        </p:sp>
        <p:pic>
          <p:nvPicPr>
            <p:cNvPr id="18" name="Рисунок 17" descr="Портрет Толстой Л. Н. Portrait of Tolstoy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8992" y="285728"/>
              <a:ext cx="2500330" cy="350046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79388" y="5157788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Картина К. Малевича «Черный квадрат»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Квадрат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Чёрный квадрат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7166"/>
            <a:ext cx="5572164" cy="47149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79388" y="5253351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Картина П. Пикассо «Девочка на шаре»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Шар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Девочка на шаре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9858" y="142852"/>
            <a:ext cx="2853383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159167" cy="2678352"/>
          </a:xfrm>
          <a:prstGeom prst="rect">
            <a:avLst/>
          </a:prstGeom>
          <a:noFill/>
          <a:ln w="19050" cmpd="thickThin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62471" name="Picture 7" descr="PH03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396" y="3885523"/>
            <a:ext cx="2143140" cy="2674801"/>
          </a:xfrm>
          <a:prstGeom prst="rect">
            <a:avLst/>
          </a:prstGeom>
          <a:noFill/>
          <a:ln w="19050" cmpd="thickThin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62473" name="Picture 9" descr="033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9506" y="285728"/>
            <a:ext cx="2580212" cy="3286148"/>
          </a:xfrm>
          <a:prstGeom prst="rect">
            <a:avLst/>
          </a:prstGeom>
          <a:noFill/>
          <a:ln w="19050" cmpd="thickThin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5" action="ppaction://hlinksldjump"/>
              </a:rPr>
              <a:t>Кубизм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Хуан Грис. Человек в каф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14290"/>
            <a:ext cx="3002916" cy="435771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8" name="Рисунок 7" descr="Пабло Пикассо. Гитара и Скрипка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357562"/>
            <a:ext cx="2643206" cy="321471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Назовите геометрический вид тополя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Вечнозеленый конус – это…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3850" y="214290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математическое понятие объединяет эти живые организмы?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5542" name="Picture 6" descr="6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205038"/>
            <a:ext cx="4464050" cy="3467100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5543" name="Picture 7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3371850" cy="4652963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баб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30354"/>
            <a:ext cx="3384550" cy="2398712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 l="16228" t="18684" r="13606" b="18317"/>
          <a:stretch>
            <a:fillRect/>
          </a:stretch>
        </p:blipFill>
        <p:spPr bwMode="auto">
          <a:xfrm>
            <a:off x="4140200" y="1341438"/>
            <a:ext cx="4606925" cy="31019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4292600"/>
            <a:ext cx="3024187" cy="19939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738" y="4797425"/>
            <a:ext cx="2447925" cy="16891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025" y="4724400"/>
            <a:ext cx="2016125" cy="13620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285720" y="47625"/>
            <a:ext cx="86407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геометрическое преобразование фигур демонстрируют эти красавицы?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7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Какая геометрическая фигура очень больно кусается,  иногда со смертельным исходом?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ladt00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04813"/>
            <a:ext cx="2292350" cy="58324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8615" name="Picture 7" descr="01"/>
          <p:cNvPicPr>
            <a:picLocks noChangeAspect="1" noChangeArrowheads="1"/>
          </p:cNvPicPr>
          <p:nvPr/>
        </p:nvPicPr>
        <p:blipFill>
          <a:blip r:embed="rId3"/>
          <a:srcRect b="12347"/>
          <a:stretch>
            <a:fillRect/>
          </a:stretch>
        </p:blipFill>
        <p:spPr bwMode="auto">
          <a:xfrm>
            <a:off x="4427538" y="404813"/>
            <a:ext cx="3919537" cy="52578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6068817"/>
            <a:ext cx="585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Пирамидальный тополь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img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25" y="260350"/>
            <a:ext cx="3795713" cy="554513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3" action="ppaction://hlinksldjump"/>
              </a:rPr>
              <a:t>Кипарис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p9070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00" y="428604"/>
            <a:ext cx="4071966" cy="616021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Он изобрёл для защиты своего города Сиракузы мощные машины-катапульты, изобрёл винт.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Кто этот ученный?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20988"/>
            <a:ext cx="2255867" cy="2514600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b="5559"/>
          <a:stretch>
            <a:fillRect/>
          </a:stretch>
        </p:blipFill>
        <p:spPr bwMode="auto">
          <a:xfrm>
            <a:off x="3660140" y="2816538"/>
            <a:ext cx="2089150" cy="2526048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648"/>
          <a:stretch>
            <a:fillRect/>
          </a:stretch>
        </p:blipFill>
        <p:spPr bwMode="auto">
          <a:xfrm>
            <a:off x="6647510" y="2833370"/>
            <a:ext cx="2101838" cy="2495550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7368" y="5481655"/>
            <a:ext cx="86423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 dirty="0"/>
              <a:t>     </a:t>
            </a:r>
            <a:r>
              <a:rPr lang="ru-RU" sz="2800" b="1" dirty="0">
                <a:solidFill>
                  <a:srgbClr val="A50021"/>
                </a:solidFill>
                <a:latin typeface="Comic Sans MS" pitchFamily="66" charset="0"/>
              </a:rPr>
              <a:t>ПИФАГОР       </a:t>
            </a:r>
            <a:r>
              <a:rPr lang="ru-RU" sz="2800" b="1" dirty="0" smtClean="0">
                <a:solidFill>
                  <a:srgbClr val="A50021"/>
                </a:solidFill>
                <a:latin typeface="Comic Sans MS" pitchFamily="66" charset="0"/>
              </a:rPr>
              <a:t>  АРХИМЕД         </a:t>
            </a:r>
            <a:r>
              <a:rPr lang="ru-RU" sz="2800" b="1" dirty="0">
                <a:solidFill>
                  <a:srgbClr val="A50021"/>
                </a:solidFill>
                <a:latin typeface="Comic Sans MS" pitchFamily="66" charset="0"/>
              </a:rPr>
              <a:t>ФАЛЕС</a:t>
            </a:r>
            <a:endParaRPr lang="ru-RU" dirty="0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5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68356"/>
            <a:ext cx="3371850" cy="465296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0666" name="Picture 10" descr="6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04813"/>
            <a:ext cx="4464050" cy="346710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076825" y="4076700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ОСЬминог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55650" y="5564206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лОСЬ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7150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Ось</a:t>
            </a:r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2"/>
          <a:srcRect l="16228" t="18684" r="13606" b="18317"/>
          <a:stretch>
            <a:fillRect/>
          </a:stretch>
        </p:blipFill>
        <p:spPr bwMode="auto">
          <a:xfrm>
            <a:off x="1042988" y="333375"/>
            <a:ext cx="7270750" cy="48958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8792" name="Freeform 8"/>
          <p:cNvSpPr>
            <a:spLocks/>
          </p:cNvSpPr>
          <p:nvPr/>
        </p:nvSpPr>
        <p:spPr bwMode="auto">
          <a:xfrm>
            <a:off x="4500563" y="657225"/>
            <a:ext cx="200025" cy="4427538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0" y="2789"/>
              </a:cxn>
            </a:cxnLst>
            <a:rect l="0" t="0" r="r" b="b"/>
            <a:pathLst>
              <a:path w="126" h="2789">
                <a:moveTo>
                  <a:pt x="126" y="0"/>
                </a:moveTo>
                <a:lnTo>
                  <a:pt x="0" y="2789"/>
                </a:lnTo>
              </a:path>
            </a:pathLst>
          </a:custGeom>
          <a:noFill/>
          <a:ln w="38100" cap="flat" cmpd="sng">
            <a:solidFill>
              <a:srgbClr val="99CCFF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>
            <a:off x="2128838" y="1171575"/>
            <a:ext cx="5057775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6" y="90"/>
              </a:cxn>
            </a:cxnLst>
            <a:rect l="0" t="0" r="r" b="b"/>
            <a:pathLst>
              <a:path w="3186" h="90">
                <a:moveTo>
                  <a:pt x="0" y="0"/>
                </a:moveTo>
                <a:lnTo>
                  <a:pt x="3186" y="9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3857625" y="4343400"/>
            <a:ext cx="138588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3" y="27"/>
              </a:cxn>
            </a:cxnLst>
            <a:rect l="0" t="0" r="r" b="b"/>
            <a:pathLst>
              <a:path w="873" h="27">
                <a:moveTo>
                  <a:pt x="0" y="0"/>
                </a:moveTo>
                <a:lnTo>
                  <a:pt x="873" y="27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14612" y="542926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3" action="ppaction://hlinksldjump"/>
              </a:rPr>
              <a:t>Осевая симметрия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357430"/>
            <a:ext cx="4608512" cy="345598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2711" name="Picture 7" descr="co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2978150" cy="44291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572000" y="6021388"/>
            <a:ext cx="352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4" action="ppaction://hlinksldjump"/>
              </a:rPr>
              <a:t>КОНУС</a:t>
            </a:r>
            <a:endParaRPr lang="ru-RU" dirty="0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Конус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хищный морской моллюск с конической яркой раковиной, имеющий ядовитую железу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4344623" y="249237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A50021"/>
                </a:solidFill>
              </a:rPr>
              <a:t>+</a:t>
            </a:r>
            <a:endParaRPr lang="ru-RU" dirty="0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142875" y="53086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4140200" y="5300663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A50021"/>
                </a:solidFill>
              </a:rPr>
              <a:t>2</a:t>
            </a:r>
            <a:endParaRPr lang="ru-RU"/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557338"/>
            <a:ext cx="3816350" cy="3167062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0060" name="Рисунок 1" descr="Картинка 43 из 175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908050"/>
            <a:ext cx="3671888" cy="4176713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0051" y="71414"/>
            <a:ext cx="8619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ежа и проволоки...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5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68386"/>
            <a:ext cx="3051175" cy="4032250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/>
          <a:srcRect l="28596" t="13585" r="10139" b="9636"/>
          <a:stretch>
            <a:fillRect/>
          </a:stretch>
        </p:blipFill>
        <p:spPr bwMode="auto">
          <a:xfrm>
            <a:off x="4906963" y="1255020"/>
            <a:ext cx="3816350" cy="3587750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067175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A50021"/>
                </a:solidFill>
              </a:rPr>
              <a:t>+</a:t>
            </a: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179388" y="52197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067175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0051" y="71414"/>
            <a:ext cx="869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женщины и рыбы...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2630142" cy="4071966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87858"/>
            <a:ext cx="3005138" cy="381635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72866" y="2781300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A50021"/>
                </a:solidFill>
              </a:rPr>
              <a:t>+</a:t>
            </a:r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79388" y="52197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26829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0051" y="71414"/>
            <a:ext cx="8480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мужчины и коня...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4067175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A50021"/>
                </a:solidFill>
              </a:rPr>
              <a:t>2</a:t>
            </a:r>
            <a:endParaRPr lang="ru-RU"/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283076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A50021"/>
                </a:solidFill>
              </a:rPr>
              <a:t>+</a:t>
            </a:r>
            <a:endParaRPr lang="ru-RU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179388" y="5172075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0051" y="71414"/>
            <a:ext cx="8690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велосипеда и мотоцикла…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FORWARD FUSION 104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3929090" cy="31432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9" descr="Обои Honda CBR250R фото и картинки">
            <a:hlinkClick r:id="rId5" tooltip="&quot;Обои Honda CBR250R фото и картинки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0935" y="1214423"/>
            <a:ext cx="4048783" cy="31432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65175"/>
            <a:ext cx="2592388" cy="43211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067175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A50021"/>
                </a:solidFill>
              </a:rPr>
              <a:t>+</a:t>
            </a:r>
            <a:endParaRPr lang="ru-RU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358775" y="5373688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995738" y="54451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A50021"/>
                </a:solidFill>
              </a:rPr>
              <a:t>2</a:t>
            </a:r>
            <a:endParaRPr lang="ru-RU"/>
          </a:p>
        </p:txBody>
      </p:sp>
      <p:pic>
        <p:nvPicPr>
          <p:cNvPr id="12903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836613"/>
            <a:ext cx="3246438" cy="4176712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714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холодильника и вентилятора…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4746508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КОЛЮЧАЯ ПРОВОЛОКА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олючая проволока">
            <a:hlinkClick r:id="rId3" tgtFrame="_blank" tooltip="&quot;Колючая проволока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7166"/>
            <a:ext cx="6500857" cy="428628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43462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РУСАЛКА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Изображение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572" y="428604"/>
            <a:ext cx="6500858" cy="471490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0"/>
            <a:ext cx="8604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Этот знаменитый ученый измерил высоту египетской пирамиды, не влезая на неё. </a:t>
            </a:r>
          </a:p>
        </p:txBody>
      </p:sp>
      <p:pic>
        <p:nvPicPr>
          <p:cNvPr id="16391" name="Picture 7" descr="Пирамида Хеоп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285992"/>
            <a:ext cx="4359275" cy="34956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68313" y="3643314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Кто он?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29175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КЕНТАВР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ентавр-лучник, Myth War Onli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0"/>
            <a:ext cx="5500726" cy="442915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335756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МОПЕД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8955" y="1000108"/>
            <a:ext cx="86407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Мопед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велосипед с двигателем внутреннего сгорания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220314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КОНДИЦИОНЕР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klimtech.ru/gallery/cond/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818" y="500042"/>
            <a:ext cx="4892074" cy="435771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611188" y="857232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ПОДВЕДЕНИЕ </a:t>
            </a:r>
          </a:p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ИТОГОВ ИГРЫ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ПОЗДРАВЛЯЕМ</a:t>
            </a:r>
          </a:p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ПОБЕДИТЕЛЕЙ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929330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572140"/>
            <a:ext cx="936625" cy="866775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endshow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141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Интернет-источники использованных в презентации фотографий и репродукций картин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86439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/>
              </a:rPr>
              <a:t>http://www.studio-portret.ru/foto5_6_9.htm</a:t>
            </a:r>
            <a:endParaRPr lang="ru-RU" sz="2000" u="sng" dirty="0" smtClean="0"/>
          </a:p>
          <a:p>
            <a:r>
              <a:rPr lang="ru-RU" sz="2000" u="sng" dirty="0" smtClean="0">
                <a:hlinkClick r:id="rId3"/>
              </a:rPr>
              <a:t>http://pushkin.niv.ru/pushkin/family/portrety.htm</a:t>
            </a:r>
            <a:endParaRPr lang="ru-RU" sz="2000" u="sng" dirty="0" smtClean="0"/>
          </a:p>
          <a:p>
            <a:r>
              <a:rPr lang="ru-RU" sz="2000" u="sng" dirty="0" smtClean="0">
                <a:hlinkClick r:id="rId4"/>
              </a:rPr>
              <a:t>http://www.art-portrets.ru/portret_tolstoy.html</a:t>
            </a:r>
            <a:endParaRPr lang="ru-RU" sz="2000" u="sng" dirty="0" smtClean="0"/>
          </a:p>
          <a:p>
            <a:r>
              <a:rPr lang="ru-RU" sz="2000" u="sng" dirty="0" smtClean="0">
                <a:hlinkClick r:id="rId5"/>
              </a:rPr>
              <a:t>http://art-on-web.ru/img/art_picasso/all/</a:t>
            </a:r>
            <a:endParaRPr lang="ru-RU" sz="2000" u="sng" dirty="0" smtClean="0"/>
          </a:p>
          <a:p>
            <a:r>
              <a:rPr lang="ru-RU" sz="2000" u="sng" dirty="0" smtClean="0">
                <a:hlinkClick r:id="rId6"/>
              </a:rPr>
              <a:t>http://art-on-web.ru/img/avazovski/</a:t>
            </a:r>
            <a:endParaRPr lang="ru-RU" sz="2000" u="sng" dirty="0" smtClean="0"/>
          </a:p>
          <a:p>
            <a:r>
              <a:rPr lang="ru-RU" sz="2000" u="sng" dirty="0" smtClean="0">
                <a:hlinkClick r:id="rId7"/>
              </a:rPr>
              <a:t>http://art-on-web.ru/img/malevich/</a:t>
            </a:r>
            <a:endParaRPr lang="ru-RU" sz="2000" u="sng" dirty="0" smtClean="0"/>
          </a:p>
          <a:p>
            <a:r>
              <a:rPr lang="ru-RU" sz="2000" u="sng" dirty="0" smtClean="0">
                <a:hlinkClick r:id="rId8"/>
              </a:rPr>
              <a:t>http://www.vlasta-tula.ru/articles/show-28.htm</a:t>
            </a:r>
            <a:endParaRPr lang="ru-RU" sz="2000" u="sng" dirty="0" smtClean="0"/>
          </a:p>
          <a:p>
            <a:r>
              <a:rPr lang="ru-RU" sz="2000" u="sng" dirty="0" smtClean="0">
                <a:hlinkClick r:id="rId9"/>
              </a:rPr>
              <a:t>http://fantasyclub.ru/forum/index.php?showtopic=21982</a:t>
            </a:r>
            <a:endParaRPr lang="ru-RU" sz="2000" u="sng" dirty="0" smtClean="0"/>
          </a:p>
          <a:p>
            <a:r>
              <a:rPr lang="ru-RU" sz="2000" dirty="0" smtClean="0">
                <a:hlinkClick r:id="rId10"/>
              </a:rPr>
              <a:t>http://www.wallon.ru/photo/games/11-0-5689</a:t>
            </a:r>
            <a:endParaRPr lang="ru-RU" sz="2000" dirty="0" smtClean="0"/>
          </a:p>
          <a:p>
            <a:r>
              <a:rPr lang="ru-RU" sz="2000" dirty="0" smtClean="0">
                <a:hlinkClick r:id="rId11"/>
              </a:rPr>
              <a:t>http://www.sevastopol.info/monument/</a:t>
            </a:r>
            <a:endParaRPr lang="ru-RU" sz="2000" dirty="0" smtClean="0"/>
          </a:p>
          <a:p>
            <a:r>
              <a:rPr lang="ru-RU" sz="2000" dirty="0" smtClean="0">
                <a:hlinkClick r:id="rId12"/>
              </a:rPr>
              <a:t>http://hotwalls.ru/kolyuchaya_provoloka-wallpapers.html</a:t>
            </a:r>
            <a:endParaRPr lang="ru-RU" sz="2000" dirty="0" smtClean="0"/>
          </a:p>
          <a:p>
            <a:r>
              <a:rPr lang="ru-RU" sz="2000" dirty="0" smtClean="0">
                <a:hlinkClick r:id="rId13"/>
              </a:rPr>
              <a:t>http://hotwalls.ru/moto-desktop-wallpapers.html</a:t>
            </a:r>
            <a:endParaRPr lang="ru-RU" sz="2000" dirty="0" smtClean="0"/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250825" y="4868863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 кем из этих знаменитых людей произошёл следующий случай…</a:t>
            </a:r>
          </a:p>
        </p:txBody>
      </p:sp>
      <p:sp>
        <p:nvSpPr>
          <p:cNvPr id="25" name="TextBox 24">
            <a:hlinkClick r:id="rId2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688043" y="909623"/>
            <a:ext cx="3384551" cy="3376633"/>
            <a:chOff x="-252413" y="571480"/>
            <a:chExt cx="3384551" cy="3376633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-252413" y="3429000"/>
              <a:ext cx="3384551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/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М. В. Ломоносов</a:t>
              </a:r>
              <a:endParaRPr lang="ru-RU" sz="1600" dirty="0"/>
            </a:p>
          </p:txBody>
        </p:sp>
        <p:pic>
          <p:nvPicPr>
            <p:cNvPr id="28" name="Рисунок 27" descr="копия - портрет Ломоносова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571480"/>
              <a:ext cx="2286016" cy="28575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80953" y="695310"/>
            <a:ext cx="3133725" cy="3590946"/>
            <a:chOff x="5938869" y="500042"/>
            <a:chExt cx="3133725" cy="3590946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938869" y="357187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/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А. С. Пушкин</a:t>
              </a:r>
              <a:endParaRPr lang="ru-RU" sz="1600" dirty="0"/>
            </a:p>
          </p:txBody>
        </p:sp>
        <p:pic>
          <p:nvPicPr>
            <p:cNvPr id="31" name="Рисунок 30" descr="Портрет поэта Александра Сергеевича Пушкина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500042"/>
              <a:ext cx="2428892" cy="307183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3081349" y="357166"/>
            <a:ext cx="3133725" cy="4047470"/>
            <a:chOff x="3096995" y="285728"/>
            <a:chExt cx="3133725" cy="404747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096995" y="381408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/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Л. Н. Толстой</a:t>
              </a:r>
              <a:endParaRPr lang="ru-RU" sz="1600" dirty="0"/>
            </a:p>
          </p:txBody>
        </p:sp>
        <p:pic>
          <p:nvPicPr>
            <p:cNvPr id="34" name="Рисунок 33" descr="Портрет Толстой Л. Н. Portrait of Tolstoy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8992" y="285728"/>
              <a:ext cx="2500330" cy="350046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33375"/>
            <a:ext cx="4067175" cy="5113338"/>
          </a:xfrm>
          <a:prstGeom prst="rect">
            <a:avLst/>
          </a:prstGeom>
          <a:noFill/>
          <a:ln w="28575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786050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3" action="ppaction://hlinksldjump"/>
              </a:rPr>
              <a:t>ПИФАГОР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285984" y="600076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Л. Н. ТОЛСТОЙ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Портрет Толстой Л. Н. Portrait of Tolsto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460" y="357166"/>
            <a:ext cx="3913444" cy="5286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562</Words>
  <Application>Microsoft Office PowerPoint</Application>
  <PresentationFormat>Экран (4:3)</PresentationFormat>
  <Paragraphs>179</Paragraphs>
  <Slides>65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114</cp:revision>
  <dcterms:modified xsi:type="dcterms:W3CDTF">2015-01-30T14:10:16Z</dcterms:modified>
</cp:coreProperties>
</file>