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9" r:id="rId23"/>
    <p:sldId id="270" r:id="rId24"/>
    <p:sldId id="284" r:id="rId25"/>
    <p:sldId id="285" r:id="rId26"/>
    <p:sldId id="282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F33CC"/>
    <a:srgbClr val="7D488E"/>
    <a:srgbClr val="40E438"/>
    <a:srgbClr val="F84B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65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5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9557F3-2BE8-48A9-AC1A-279F3715B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B8AA-77C5-4B10-B07F-CA9B814FC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C2726-41EF-4B65-8753-9DF6088D8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89C2-E0C1-4EE6-B8C4-5C7FAC27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5882-5EE0-45F7-A653-B9E126D5B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7FD1-5171-4894-8F85-DDC81710C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8176-6E09-418E-A969-598070D9C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EF87-8345-4E19-BD56-210247A9F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6C9B-5471-4325-B978-1D6F55943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44C60-DF58-4F43-8599-0430025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A7759-F5B8-4CED-8DCA-4C53384B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98DE-355E-46E7-B1CF-5D23CC5D1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956C-4FBC-4010-92B1-FFF776D28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52E7-474C-4349-BE15-0A20DD1A5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8F17-EFA7-4609-85FD-9D3A19F7B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AB6B-F3CD-409F-9845-B1DEF24FC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4A89-A4D0-4F40-B1AD-E6BA0A42B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54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54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55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55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5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40B859-70DE-427F-99D0-5CC815CEF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5.xml"/><Relationship Id="rId18" Type="http://schemas.openxmlformats.org/officeDocument/2006/relationships/slide" Target="slide19.xml"/><Relationship Id="rId26" Type="http://schemas.openxmlformats.org/officeDocument/2006/relationships/image" Target="../media/image5.jpeg"/><Relationship Id="rId3" Type="http://schemas.openxmlformats.org/officeDocument/2006/relationships/slide" Target="slide20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3.xml"/><Relationship Id="rId17" Type="http://schemas.openxmlformats.org/officeDocument/2006/relationships/slide" Target="slide17.xml"/><Relationship Id="rId25" Type="http://schemas.openxmlformats.org/officeDocument/2006/relationships/image" Target="../media/image4.jpeg"/><Relationship Id="rId2" Type="http://schemas.openxmlformats.org/officeDocument/2006/relationships/slide" Target="slide11.xml"/><Relationship Id="rId16" Type="http://schemas.openxmlformats.org/officeDocument/2006/relationships/slide" Target="slide1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8.xml"/><Relationship Id="rId11" Type="http://schemas.openxmlformats.org/officeDocument/2006/relationships/slide" Target="slide6.xml"/><Relationship Id="rId24" Type="http://schemas.openxmlformats.org/officeDocument/2006/relationships/image" Target="../media/image3.wmf"/><Relationship Id="rId5" Type="http://schemas.openxmlformats.org/officeDocument/2006/relationships/slide" Target="slide7.xml"/><Relationship Id="rId15" Type="http://schemas.openxmlformats.org/officeDocument/2006/relationships/slide" Target="slide10.xml"/><Relationship Id="rId23" Type="http://schemas.openxmlformats.org/officeDocument/2006/relationships/slide" Target="slide24.xml"/><Relationship Id="rId28" Type="http://schemas.openxmlformats.org/officeDocument/2006/relationships/image" Target="../media/image7.jpeg"/><Relationship Id="rId10" Type="http://schemas.openxmlformats.org/officeDocument/2006/relationships/slide" Target="slide12.xml"/><Relationship Id="rId19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slide" Target="slide13.xml"/><Relationship Id="rId14" Type="http://schemas.openxmlformats.org/officeDocument/2006/relationships/slide" Target="slide21.xml"/><Relationship Id="rId22" Type="http://schemas.openxmlformats.org/officeDocument/2006/relationships/image" Target="../media/image2.wmf"/><Relationship Id="rId27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24smi.org/celebrity/228-stiven-khok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08275"/>
            <a:ext cx="5329238" cy="1511300"/>
          </a:xfrm>
        </p:spPr>
        <p:txBody>
          <a:bodyPr/>
          <a:lstStyle/>
          <a:p>
            <a:pPr eaLnBrk="1" hangingPunct="1">
              <a:defRPr/>
            </a:pPr>
            <a:endParaRPr lang="ru-RU" sz="4800" i="1" dirty="0" smtClean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5300663"/>
            <a:ext cx="5976938" cy="10080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2"/>
                </a:solidFill>
              </a:rPr>
              <a:t>Математическая игра</a:t>
            </a:r>
          </a:p>
        </p:txBody>
      </p:sp>
      <p:pic>
        <p:nvPicPr>
          <p:cNvPr id="29698" name="Picture 2" descr="http://kolomna-chess.ru/images/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286544" cy="43534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8.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23088" cy="2620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ru-RU" sz="4000" dirty="0" smtClean="0"/>
              <a:t>    Какими будут следующие два числа в ряде чисел:            1; 9; 3; 11; 5; 13; …</a:t>
            </a:r>
          </a:p>
        </p:txBody>
      </p:sp>
      <p:sp>
        <p:nvSpPr>
          <p:cNvPr id="1434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7" name="WordArt 7"/>
          <p:cNvSpPr>
            <a:spLocks noChangeArrowheads="1" noChangeShapeType="1" noTextEdit="1"/>
          </p:cNvSpPr>
          <p:nvPr/>
        </p:nvSpPr>
        <p:spPr bwMode="auto">
          <a:xfrm>
            <a:off x="5580063" y="5084763"/>
            <a:ext cx="1897062" cy="925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7; 15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3714752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10.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В древности такого термина не было. Его ввел в </a:t>
            </a:r>
            <a:r>
              <a:rPr lang="en-US" dirty="0" smtClean="0"/>
              <a:t>XXVI</a:t>
            </a:r>
            <a:r>
              <a:rPr lang="ru-RU" dirty="0" smtClean="0"/>
              <a:t> в. французский математик Франсуа Виет, в переводе с латинского он означает «спица колеса». Что это?</a:t>
            </a:r>
          </a:p>
        </p:txBody>
      </p:sp>
      <p:sp>
        <p:nvSpPr>
          <p:cNvPr id="1639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54292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радиус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28" y="4000504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9. </a:t>
            </a:r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7820050" cy="2160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Чему равен периметр треугольника со сторонами 18 см, 17 см, 35 см ?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365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60" name="WordArt 16"/>
          <p:cNvSpPr>
            <a:spLocks noChangeArrowheads="1" noChangeShapeType="1" noTextEdit="1"/>
          </p:cNvSpPr>
          <p:nvPr/>
        </p:nvSpPr>
        <p:spPr bwMode="auto">
          <a:xfrm>
            <a:off x="3068638" y="5183188"/>
            <a:ext cx="2663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857760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Ответ: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такого треугольника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 существует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3714752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11.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7129462" cy="2447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cs typeface="Arial" charset="0"/>
              </a:rPr>
              <a:t>Отгадай ребус:</a:t>
            </a:r>
            <a:endParaRPr lang="en-US" sz="4800" dirty="0" smtClean="0">
              <a:cs typeface="Arial" charset="0"/>
            </a:endParaRPr>
          </a:p>
        </p:txBody>
      </p:sp>
      <p:sp>
        <p:nvSpPr>
          <p:cNvPr id="1741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68" name="WordArt 8"/>
          <p:cNvSpPr>
            <a:spLocks noChangeArrowheads="1" noChangeShapeType="1" noTextEdit="1"/>
          </p:cNvSpPr>
          <p:nvPr/>
        </p:nvSpPr>
        <p:spPr bwMode="auto">
          <a:xfrm>
            <a:off x="6227763" y="4941888"/>
            <a:ext cx="1079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pic>
        <p:nvPicPr>
          <p:cNvPr id="15362" name="Picture 2" descr="http://allforchildren.ru/rebus/rebus10/10-0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00305"/>
            <a:ext cx="4714908" cy="16973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500702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ЗНАМЕНАТЕЛЬ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3636" y="4214818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12.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 </a:t>
            </a:r>
            <a:r>
              <a:rPr lang="ru-RU" sz="3600" dirty="0" smtClean="0"/>
              <a:t>Без чего не могут обойтись математики, барабанщики и охотники? </a:t>
            </a:r>
            <a:r>
              <a:rPr lang="en" sz="2800" dirty="0" smtClean="0"/>
              <a:t>		</a:t>
            </a:r>
          </a:p>
          <a:p>
            <a:pPr eaLnBrk="1" hangingPunct="1">
              <a:buNone/>
              <a:defRPr/>
            </a:pPr>
            <a:r>
              <a:rPr lang="en" sz="2800" dirty="0" smtClean="0"/>
              <a:t>		</a:t>
            </a:r>
          </a:p>
          <a:p>
            <a:pPr eaLnBrk="1" hangingPunct="1">
              <a:buNone/>
              <a:defRPr/>
            </a:pPr>
            <a:endParaRPr lang="en" sz="2800" dirty="0" smtClean="0"/>
          </a:p>
          <a:p>
            <a:pPr eaLnBrk="1" hangingPunct="1">
              <a:buNone/>
              <a:defRPr/>
            </a:pPr>
            <a:r>
              <a:rPr lang="en" sz="2800" dirty="0" smtClean="0"/>
              <a:t>	</a:t>
            </a:r>
          </a:p>
          <a:p>
            <a:pPr eaLnBrk="1" hangingPunct="1">
              <a:buNone/>
              <a:defRPr/>
            </a:pPr>
            <a:endParaRPr lang="en" sz="2800" dirty="0" smtClean="0"/>
          </a:p>
          <a:p>
            <a:pPr eaLnBrk="1" hangingPunct="1">
              <a:buNone/>
              <a:defRPr/>
            </a:pPr>
            <a:endParaRPr lang="ru-RU" sz="2800" dirty="0" smtClean="0">
              <a:cs typeface="Arial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4714884"/>
            <a:ext cx="4972056" cy="1411279"/>
          </a:xfrm>
        </p:spPr>
        <p:txBody>
          <a:bodyPr/>
          <a:lstStyle/>
          <a:p>
            <a:pPr>
              <a:buNone/>
            </a:pPr>
            <a:r>
              <a:rPr lang="en" dirty="0" smtClean="0"/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без дроби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4333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93" name="WordArt 9"/>
          <p:cNvSpPr>
            <a:spLocks noChangeArrowheads="1" noChangeShapeType="1" noTextEdit="1"/>
          </p:cNvSpPr>
          <p:nvPr/>
        </p:nvSpPr>
        <p:spPr bwMode="auto">
          <a:xfrm flipH="1">
            <a:off x="4000497" y="5572140"/>
            <a:ext cx="357190" cy="3698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8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 smtClean="0"/>
              <a:t>	</a:t>
            </a:r>
          </a:p>
        </p:txBody>
      </p:sp>
      <p:pic>
        <p:nvPicPr>
          <p:cNvPr id="1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3714752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13.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3600" dirty="0" smtClean="0"/>
              <a:t>Сколько раз встречается цифра 7 при записи чисел от 1 до 100?</a:t>
            </a: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 rot="1551877">
            <a:off x="5867400" y="3213100"/>
            <a:ext cx="2305050" cy="25193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366"/>
              </a:avLst>
            </a:prstTxWarp>
          </a:bodyPr>
          <a:lstStyle/>
          <a:p>
            <a:pPr algn="ctr"/>
            <a:endParaRPr lang="ru-RU" sz="44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384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1" name="WordArt 9"/>
          <p:cNvSpPr>
            <a:spLocks noChangeArrowheads="1" noChangeShapeType="1" noTextEdit="1"/>
          </p:cNvSpPr>
          <p:nvPr/>
        </p:nvSpPr>
        <p:spPr bwMode="auto">
          <a:xfrm>
            <a:off x="2184400" y="4598988"/>
            <a:ext cx="1655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28638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20 раз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3714752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14.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177240" cy="1944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/>
              <a:t>   Если попугай проживет еще половину того, что он прожил,  да еще 1 год, то ему будет 100 лет. Сколько лет попугаю сейчас?</a:t>
            </a:r>
          </a:p>
        </p:txBody>
      </p:sp>
      <p:sp>
        <p:nvSpPr>
          <p:cNvPr id="204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7" name="WordArt 7"/>
          <p:cNvSpPr>
            <a:spLocks noChangeArrowheads="1" noChangeShapeType="1" noTextEdit="1"/>
          </p:cNvSpPr>
          <p:nvPr/>
        </p:nvSpPr>
        <p:spPr bwMode="auto">
          <a:xfrm>
            <a:off x="5508625" y="4652963"/>
            <a:ext cx="2408238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35782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66 лет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3571876"/>
            <a:ext cx="2357455" cy="23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15. Отгадай ребус: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619625" cy="218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5072074"/>
            <a:ext cx="3900486" cy="105408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ЗАДАЧА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1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13" name="WordArt 9"/>
          <p:cNvSpPr>
            <a:spLocks noChangeArrowheads="1" noChangeShapeType="1" noTextEdit="1"/>
          </p:cNvSpPr>
          <p:nvPr/>
        </p:nvSpPr>
        <p:spPr bwMode="auto">
          <a:xfrm rot="1065617">
            <a:off x="3635375" y="4652963"/>
            <a:ext cx="2725738" cy="80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pic>
        <p:nvPicPr>
          <p:cNvPr id="11266" name="Picture 2" descr="http://allforchildren.ru/rebus/rebus10/10-0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4695825" cy="1876425"/>
          </a:xfrm>
          <a:prstGeom prst="rect">
            <a:avLst/>
          </a:prstGeom>
          <a:noFill/>
        </p:spPr>
      </p:pic>
      <p:pic>
        <p:nvPicPr>
          <p:cNvPr id="10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4000504"/>
            <a:ext cx="2357455" cy="23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16. 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7188" cy="11811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Соединить все точки на рисунке 4-мя прямыми отрезками.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684213" y="3284538"/>
            <a:ext cx="360045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3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WordArt 11"/>
          <p:cNvSpPr>
            <a:spLocks noChangeArrowheads="1" noChangeShapeType="1" noTextEdit="1"/>
          </p:cNvSpPr>
          <p:nvPr/>
        </p:nvSpPr>
        <p:spPr bwMode="auto">
          <a:xfrm>
            <a:off x="4859338" y="4868863"/>
            <a:ext cx="29511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242" name="Picture 2" descr="http://kinder1.net/zadachki/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428868"/>
            <a:ext cx="2143140" cy="21431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57224" y="471488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kinder1.net/zadachki/017ans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25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17.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043890" cy="161448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Задача: определить номер места для парковки, которое заняла машина.</a:t>
            </a:r>
          </a:p>
        </p:txBody>
      </p:sp>
      <p:sp>
        <p:nvSpPr>
          <p:cNvPr id="2355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http://formula.co.ua/images/content/Hong-Kong-Elementary-School-First-Grade-Student-Admission-Test-Ques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214686"/>
            <a:ext cx="5000630" cy="1277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000636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Ответ: 87. Попробуйте повернуть картинку на 180 градусов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Выбери задание</a:t>
            </a:r>
          </a:p>
        </p:txBody>
      </p:sp>
      <p:graphicFrame>
        <p:nvGraphicFramePr>
          <p:cNvPr id="6218" name="Group 74"/>
          <p:cNvGraphicFramePr>
            <a:graphicFrameLocks noGrp="1"/>
          </p:cNvGraphicFramePr>
          <p:nvPr>
            <p:ph type="tbl" idx="1"/>
          </p:nvPr>
        </p:nvGraphicFramePr>
        <p:xfrm>
          <a:off x="3708400" y="1196975"/>
          <a:ext cx="4186238" cy="5391150"/>
        </p:xfrm>
        <a:graphic>
          <a:graphicData uri="http://schemas.openxmlformats.org/drawingml/2006/table">
            <a:tbl>
              <a:tblPr/>
              <a:tblGrid>
                <a:gridCol w="1046163"/>
                <a:gridCol w="1047750"/>
                <a:gridCol w="1046162"/>
                <a:gridCol w="1046163"/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48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2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826" name="Text Box 106"/>
          <p:cNvSpPr txBox="1">
            <a:spLocks noChangeArrowheads="1"/>
          </p:cNvSpPr>
          <p:nvPr/>
        </p:nvSpPr>
        <p:spPr bwMode="auto">
          <a:xfrm>
            <a:off x="3851275" y="1341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10</a:t>
            </a: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27" name="Text Box 107"/>
          <p:cNvSpPr txBox="1">
            <a:spLocks noChangeArrowheads="1"/>
          </p:cNvSpPr>
          <p:nvPr/>
        </p:nvSpPr>
        <p:spPr bwMode="auto">
          <a:xfrm>
            <a:off x="6011863" y="2276475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18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28" name="Text Box 108"/>
          <p:cNvSpPr txBox="1">
            <a:spLocks noChangeArrowheads="1"/>
          </p:cNvSpPr>
          <p:nvPr/>
        </p:nvSpPr>
        <p:spPr bwMode="auto">
          <a:xfrm>
            <a:off x="6084888" y="1268413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14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29" name="Text Box 109"/>
          <p:cNvSpPr txBox="1">
            <a:spLocks noChangeArrowheads="1"/>
          </p:cNvSpPr>
          <p:nvPr/>
        </p:nvSpPr>
        <p:spPr bwMode="auto">
          <a:xfrm>
            <a:off x="7235825" y="58769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 action="ppaction://hlinksldjump"/>
              </a:rPr>
              <a:t>5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0" name="Text Box 110"/>
          <p:cNvSpPr txBox="1">
            <a:spLocks noChangeArrowheads="1"/>
          </p:cNvSpPr>
          <p:nvPr/>
        </p:nvSpPr>
        <p:spPr bwMode="auto">
          <a:xfrm>
            <a:off x="3995738" y="32131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sldjump"/>
              </a:rPr>
              <a:t>16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1" name="Text Box 111"/>
          <p:cNvSpPr txBox="1">
            <a:spLocks noChangeArrowheads="1"/>
          </p:cNvSpPr>
          <p:nvPr/>
        </p:nvSpPr>
        <p:spPr bwMode="auto">
          <a:xfrm>
            <a:off x="5076825" y="14128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7" action="ppaction://hlinksldjump"/>
              </a:rPr>
              <a:t>7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2" name="Text Box 112"/>
          <p:cNvSpPr txBox="1">
            <a:spLocks noChangeArrowheads="1"/>
          </p:cNvSpPr>
          <p:nvPr/>
        </p:nvSpPr>
        <p:spPr bwMode="auto">
          <a:xfrm>
            <a:off x="5003800" y="50133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 action="ppaction://hlinksldjump"/>
              </a:rPr>
              <a:t>2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3" name="Text Box 113"/>
          <p:cNvSpPr txBox="1">
            <a:spLocks noChangeArrowheads="1"/>
          </p:cNvSpPr>
          <p:nvPr/>
        </p:nvSpPr>
        <p:spPr bwMode="auto">
          <a:xfrm>
            <a:off x="7092950" y="32131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9" action="ppaction://hlinksldjump"/>
              </a:rPr>
              <a:t>11</a:t>
            </a:r>
            <a:endParaRPr lang="ru-RU" sz="28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5" name="Text Box 115"/>
          <p:cNvSpPr txBox="1">
            <a:spLocks noChangeArrowheads="1"/>
          </p:cNvSpPr>
          <p:nvPr/>
        </p:nvSpPr>
        <p:spPr bwMode="auto">
          <a:xfrm>
            <a:off x="7164388" y="22764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0" action="ppaction://hlinksldjump"/>
              </a:rPr>
              <a:t>9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6" name="Text Box 116"/>
          <p:cNvSpPr txBox="1">
            <a:spLocks noChangeArrowheads="1"/>
          </p:cNvSpPr>
          <p:nvPr/>
        </p:nvSpPr>
        <p:spPr bwMode="auto">
          <a:xfrm>
            <a:off x="5076825" y="32131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1" action="ppaction://hlinksldjump"/>
              </a:rPr>
              <a:t>4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7" name="Rectangle 117"/>
          <p:cNvSpPr>
            <a:spLocks noChangeArrowheads="1"/>
          </p:cNvSpPr>
          <p:nvPr/>
        </p:nvSpPr>
        <p:spPr bwMode="auto">
          <a:xfrm>
            <a:off x="5003800" y="22764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2" action="ppaction://hlinksldjump"/>
              </a:rPr>
              <a:t>1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8" name="Text Box 118"/>
          <p:cNvSpPr txBox="1">
            <a:spLocks noChangeArrowheads="1"/>
          </p:cNvSpPr>
          <p:nvPr/>
        </p:nvSpPr>
        <p:spPr bwMode="auto">
          <a:xfrm>
            <a:off x="7164388" y="40767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3" action="ppaction://hlinksldjump"/>
              </a:rPr>
              <a:t>3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39" name="Rectangle 119"/>
          <p:cNvSpPr>
            <a:spLocks noChangeArrowheads="1"/>
          </p:cNvSpPr>
          <p:nvPr/>
        </p:nvSpPr>
        <p:spPr bwMode="auto">
          <a:xfrm>
            <a:off x="3995738" y="40767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4" action="ppaction://hlinksldjump"/>
              </a:rPr>
              <a:t>19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40" name="Text Box 120"/>
          <p:cNvSpPr txBox="1">
            <a:spLocks noChangeArrowheads="1"/>
          </p:cNvSpPr>
          <p:nvPr/>
        </p:nvSpPr>
        <p:spPr bwMode="auto">
          <a:xfrm>
            <a:off x="5076825" y="5862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5" action="ppaction://hlinksldjump"/>
              </a:rPr>
              <a:t>8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41" name="Rectangle 121"/>
          <p:cNvSpPr>
            <a:spLocks noChangeArrowheads="1"/>
          </p:cNvSpPr>
          <p:nvPr/>
        </p:nvSpPr>
        <p:spPr bwMode="auto">
          <a:xfrm>
            <a:off x="6084888" y="40767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6" action="ppaction://hlinksldjump"/>
              </a:rPr>
              <a:t>12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00" name="Text Box 122"/>
          <p:cNvSpPr txBox="1">
            <a:spLocks noChangeArrowheads="1"/>
          </p:cNvSpPr>
          <p:nvPr/>
        </p:nvSpPr>
        <p:spPr bwMode="auto">
          <a:xfrm>
            <a:off x="2824163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8843" name="Rectangle 123"/>
          <p:cNvSpPr>
            <a:spLocks noChangeArrowheads="1"/>
          </p:cNvSpPr>
          <p:nvPr/>
        </p:nvSpPr>
        <p:spPr bwMode="auto">
          <a:xfrm>
            <a:off x="3995738" y="494188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7" action="ppaction://hlinksldjump"/>
              </a:rPr>
              <a:t>15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02" name="Text Box 124"/>
          <p:cNvSpPr txBox="1">
            <a:spLocks noChangeArrowheads="1"/>
          </p:cNvSpPr>
          <p:nvPr/>
        </p:nvSpPr>
        <p:spPr bwMode="auto">
          <a:xfrm>
            <a:off x="3040063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8845" name="Rectangle 125"/>
          <p:cNvSpPr>
            <a:spLocks noChangeArrowheads="1"/>
          </p:cNvSpPr>
          <p:nvPr/>
        </p:nvSpPr>
        <p:spPr bwMode="auto">
          <a:xfrm>
            <a:off x="5148263" y="46529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46" name="Text Box 126"/>
          <p:cNvSpPr txBox="1">
            <a:spLocks noChangeArrowheads="1"/>
          </p:cNvSpPr>
          <p:nvPr/>
        </p:nvSpPr>
        <p:spPr bwMode="auto">
          <a:xfrm>
            <a:off x="6084888" y="494188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8" action="ppaction://hlinksldjump"/>
              </a:rPr>
              <a:t>17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47" name="Rectangle 127"/>
          <p:cNvSpPr>
            <a:spLocks noChangeArrowheads="1"/>
          </p:cNvSpPr>
          <p:nvPr/>
        </p:nvSpPr>
        <p:spPr bwMode="auto">
          <a:xfrm>
            <a:off x="6011863" y="58626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9" action="ppaction://hlinksldjump"/>
              </a:rPr>
              <a:t>13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848" name="Rectangle 128"/>
          <p:cNvSpPr>
            <a:spLocks noChangeArrowheads="1"/>
          </p:cNvSpPr>
          <p:nvPr/>
        </p:nvSpPr>
        <p:spPr bwMode="auto">
          <a:xfrm>
            <a:off x="6156325" y="31416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0" action="ppaction://hlinksldjump"/>
              </a:rPr>
              <a:t>6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207" name="Picture 129" descr="J0106816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6825" y="4076700"/>
            <a:ext cx="54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8" name="Picture 154" descr="J0107526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92950" y="494188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s://24smi.org/public/media/2017/8/29/05_chNNdG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86182" y="2285992"/>
            <a:ext cx="928694" cy="619130"/>
          </a:xfrm>
          <a:prstGeom prst="rect">
            <a:avLst/>
          </a:prstGeom>
          <a:noFill/>
        </p:spPr>
      </p:pic>
      <p:pic>
        <p:nvPicPr>
          <p:cNvPr id="34" name="Picture 2" descr="http://re-actor.net/uploads/posts/2017-09/1504793086_kosa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29454" y="1428736"/>
            <a:ext cx="906103" cy="500066"/>
          </a:xfrm>
          <a:prstGeom prst="rect">
            <a:avLst/>
          </a:prstGeom>
          <a:noFill/>
        </p:spPr>
      </p:pic>
      <p:pic>
        <p:nvPicPr>
          <p:cNvPr id="26626" name="Picture 2" descr="http://re-actor.net/uploads/posts/2012-12/1354893207_17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929058" y="5715016"/>
            <a:ext cx="661796" cy="857232"/>
          </a:xfrm>
          <a:prstGeom prst="rect">
            <a:avLst/>
          </a:prstGeom>
          <a:noFill/>
        </p:spPr>
      </p:pic>
      <p:pic>
        <p:nvPicPr>
          <p:cNvPr id="26628" name="Picture 4" descr="http://hope.mcikt.ru/images/10694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4283" y="2071678"/>
            <a:ext cx="3143272" cy="33004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18.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1268413"/>
            <a:ext cx="8177241" cy="201771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 Когда спросили у пастуха, сколько овец в отаре, то он ответил: «60 овец пьют воду, а остальные 0,6 всех овец пасутся». Сколько овец в отаре?</a:t>
            </a:r>
          </a:p>
        </p:txBody>
      </p:sp>
      <p:sp>
        <p:nvSpPr>
          <p:cNvPr id="2458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56" name="WordArt 8"/>
          <p:cNvSpPr>
            <a:spLocks noChangeArrowheads="1" noChangeShapeType="1" noTextEdit="1"/>
          </p:cNvSpPr>
          <p:nvPr/>
        </p:nvSpPr>
        <p:spPr bwMode="auto">
          <a:xfrm rot="-448937">
            <a:off x="3455988" y="5051425"/>
            <a:ext cx="2208212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4714884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150 овец.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60 овец – это 0,4 всех овец (1 – 0,6 = 0,4)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Значит, всего овец 60 : 0,4 = 150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0826" y="3357562"/>
            <a:ext cx="2357455" cy="23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19.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389967" cy="15144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Проведите 4 прямые так, чтобы  прямоугольник разделился на наибольшее число частей. Сколько получено частей?</a:t>
            </a:r>
            <a:endParaRPr lang="ru-RU" sz="2800" dirty="0" smtClean="0">
              <a:cs typeface="Arial" charset="0"/>
            </a:endParaRPr>
          </a:p>
        </p:txBody>
      </p:sp>
      <p:sp>
        <p:nvSpPr>
          <p:cNvPr id="256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03" name="WordArt 7"/>
          <p:cNvSpPr>
            <a:spLocks noChangeArrowheads="1" noChangeShapeType="1" noTextEdit="1"/>
          </p:cNvSpPr>
          <p:nvPr/>
        </p:nvSpPr>
        <p:spPr bwMode="auto">
          <a:xfrm rot="-963685">
            <a:off x="4932363" y="5013325"/>
            <a:ext cx="3273425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07207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11 частей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14876" y="3857628"/>
            <a:ext cx="3500462" cy="1928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357818" y="3857628"/>
            <a:ext cx="1857388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57884" y="3857628"/>
            <a:ext cx="1857388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4876" y="4286256"/>
            <a:ext cx="3500462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714876" y="5286388"/>
            <a:ext cx="350046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Математическая пауза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5194300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Запиши дату дня своего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рождения.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Записанное число удвой.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Новый результат умножь на 10.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К полученному произведению прибавь 73.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Всю эту сумму умножь на 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К произведению прибавь номер месяца своего рождения и результат сообщи  ведущему.</a:t>
            </a:r>
          </a:p>
        </p:txBody>
      </p:sp>
      <p:pic>
        <p:nvPicPr>
          <p:cNvPr id="26628" name="Picture 4" descr="(201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24400"/>
            <a:ext cx="2952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0" name="Picture 10" descr="J01878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844675"/>
            <a:ext cx="2520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Любопытная пауза </a:t>
            </a:r>
            <a:r>
              <a:rPr lang="en-US" smtClean="0"/>
              <a:t>1</a:t>
            </a:r>
            <a:endParaRPr lang="ru-RU" smtClean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750"/>
            <a:ext cx="5040313" cy="472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   Софье Ковалевской, ради науки, пришлось  </a:t>
            </a:r>
            <a:r>
              <a:rPr lang="ru-RU" sz="2800" dirty="0" err="1" smtClean="0"/>
              <a:t>офор-мить</a:t>
            </a:r>
            <a:r>
              <a:rPr lang="ru-RU" sz="2800" dirty="0" smtClean="0"/>
              <a:t> фиктивный брак. В России женщинам было запрещено заниматься наукой. Отец был против выезда дочери заграницу. Единственным способом оказалось замужество. Правда, позднее, </a:t>
            </a:r>
            <a:r>
              <a:rPr lang="ru-RU" sz="2800" dirty="0" err="1" smtClean="0"/>
              <a:t>фиктив-ный</a:t>
            </a:r>
            <a:r>
              <a:rPr lang="ru-RU" sz="2800" dirty="0" smtClean="0"/>
              <a:t> брак стал </a:t>
            </a:r>
            <a:r>
              <a:rPr lang="ru-RU" sz="2800" dirty="0" err="1" smtClean="0"/>
              <a:t>фактичес-ким</a:t>
            </a:r>
            <a:r>
              <a:rPr lang="ru-RU" sz="2800" dirty="0" smtClean="0"/>
              <a:t> и Софья даже родила дочь.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2765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http://re-actor.net/uploads/posts/2012-12/1354893207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224233" cy="418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Любопытная пауза </a:t>
            </a:r>
            <a:r>
              <a:rPr lang="en-US" smtClean="0"/>
              <a:t>2</a:t>
            </a:r>
            <a:endParaRPr lang="ru-RU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Именем известной вычислительницы француженки Гортензии Лекот (1723-1788) назван цветок гортензия, привезённый ею из Индии. 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http://usiter.com/uploads/20120324/tcveti+rasteniya+gortenziya+72648198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9187">
            <a:off x="5118902" y="3628979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Любопытная пауза </a:t>
            </a:r>
            <a:r>
              <a:rPr lang="en-US" smtClean="0"/>
              <a:t>3</a:t>
            </a:r>
            <a:endParaRPr lang="ru-RU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В математике существуют: теория кос, теория игр и теория узлов.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http://re-actor.net/uploads/posts/2017-09/1504793086_k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982" y="3214687"/>
            <a:ext cx="5080034" cy="27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Любопытная пауза </a:t>
            </a:r>
            <a:r>
              <a:rPr lang="en-US" smtClean="0"/>
              <a:t>4</a:t>
            </a:r>
            <a:endParaRPr lang="ru-RU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51838" cy="463708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dirty="0" smtClean="0"/>
              <a:t>    Гений современности </a:t>
            </a:r>
            <a:r>
              <a:rPr lang="ru-RU" sz="2400" dirty="0" smtClean="0">
                <a:hlinkClick r:id="rId2"/>
              </a:rPr>
              <a:t>Стивен </a:t>
            </a:r>
            <a:r>
              <a:rPr lang="ru-RU" sz="2400" dirty="0" err="1" smtClean="0">
                <a:hlinkClick r:id="rId2"/>
              </a:rPr>
              <a:t>Хокинг</a:t>
            </a:r>
            <a:r>
              <a:rPr lang="ru-RU" sz="2400" dirty="0" smtClean="0"/>
              <a:t> как-то поделился, что изучал математику только в школе. А когда преподавал в Оксфорде, просто читал учебник, предназначенный для студентов, с опережением на несколько глав.</a:t>
            </a:r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https://24smi.org/public/media/2017/8/29/05_chNNd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357562"/>
            <a:ext cx="4286280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3000364" y="3000371"/>
            <a:ext cx="4524386" cy="309245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игру.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МОЛОДЦЫ!!!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us.123rf.com/450wm/halfpoint/halfpoint1504/halfpoint150400132/38857499-cute-boy-and-girl-learning-playfully-in-frot-of-a-big-blackboard-studio-shot-on-beige-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5085">
            <a:off x="785785" y="714356"/>
            <a:ext cx="374529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1.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208914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4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dirty="0" smtClean="0"/>
              <a:t>Индийцы называли его «</a:t>
            </a:r>
            <a:r>
              <a:rPr lang="ru-RU" sz="4000" dirty="0" err="1" smtClean="0"/>
              <a:t>сунья</a:t>
            </a:r>
            <a:r>
              <a:rPr lang="ru-RU" sz="4000" dirty="0" smtClean="0"/>
              <a:t>», арабские математики «</a:t>
            </a:r>
            <a:r>
              <a:rPr lang="ru-RU" sz="4000" dirty="0" err="1" smtClean="0"/>
              <a:t>сифр</a:t>
            </a:r>
            <a:r>
              <a:rPr lang="ru-RU" sz="4000" dirty="0" smtClean="0"/>
              <a:t>». Как мы его сейчас называем?</a:t>
            </a:r>
          </a:p>
        </p:txBody>
      </p:sp>
      <p:sp>
        <p:nvSpPr>
          <p:cNvPr id="717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70" name="WordArt 10"/>
          <p:cNvSpPr>
            <a:spLocks noChangeArrowheads="1" noChangeShapeType="1" noTextEdit="1"/>
          </p:cNvSpPr>
          <p:nvPr/>
        </p:nvSpPr>
        <p:spPr bwMode="auto">
          <a:xfrm>
            <a:off x="4716463" y="4797425"/>
            <a:ext cx="316865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07207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 нуль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10" y="3929066"/>
            <a:ext cx="267826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2.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035951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</a:t>
            </a:r>
            <a:r>
              <a:rPr lang="ru-RU" dirty="0" smtClean="0"/>
              <a:t>Ее знакомство с математикой произошло в 8 лет, так как стены ее комнаты были оклеены листами с записями лекций по математике профессора Островского. Кто она?</a:t>
            </a:r>
          </a:p>
        </p:txBody>
      </p:sp>
      <p:sp>
        <p:nvSpPr>
          <p:cNvPr id="819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5576888" y="5353050"/>
            <a:ext cx="266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0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005064"/>
            <a:ext cx="267826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7225" y="528638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С.В. Ковалевская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3.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7224" y="1341438"/>
            <a:ext cx="7643866" cy="20161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dirty="0" smtClean="0"/>
              <a:t>  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Сумма всех трех чисел равна их произведению. Эти числа различные и однозначные. Найдите эти числа</a:t>
            </a:r>
            <a:endParaRPr lang="ru-RU" sz="36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5724525" y="5065713"/>
            <a:ext cx="1800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3429000"/>
            <a:ext cx="267826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910" y="4572008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 1,2,3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4. 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472" y="1628775"/>
            <a:ext cx="8215370" cy="1728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В полночь шел дождь, была сильная гроза с молнией. Вопрос: будет ли светить солнце через 72 часа?</a:t>
            </a:r>
          </a:p>
        </p:txBody>
      </p:sp>
      <p:sp>
        <p:nvSpPr>
          <p:cNvPr id="10245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96" name="WordArt 16"/>
          <p:cNvSpPr>
            <a:spLocks noChangeArrowheads="1" noChangeShapeType="1" noTextEdit="1"/>
          </p:cNvSpPr>
          <p:nvPr/>
        </p:nvSpPr>
        <p:spPr bwMode="auto">
          <a:xfrm>
            <a:off x="3779838" y="5067300"/>
            <a:ext cx="36718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7200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будет ночь, поэтому солнца не будет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28" y="3857628"/>
            <a:ext cx="267826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5. 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1412875"/>
            <a:ext cx="8177240" cy="2736850"/>
          </a:xfrm>
        </p:spPr>
        <p:txBody>
          <a:bodyPr/>
          <a:lstStyle/>
          <a:p>
            <a:pPr marL="914400" indent="-91440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Делится ли число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111*121*131*141-151  на 10?</a:t>
            </a:r>
            <a:endParaRPr lang="ru-RU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26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65" name="WordArt 13"/>
          <p:cNvSpPr>
            <a:spLocks noChangeArrowheads="1" noChangeShapeType="1" noTextEdit="1"/>
          </p:cNvSpPr>
          <p:nvPr/>
        </p:nvSpPr>
        <p:spPr bwMode="auto">
          <a:xfrm>
            <a:off x="5292725" y="5229225"/>
            <a:ext cx="2519363" cy="47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Ответ: да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224" y="3786190"/>
            <a:ext cx="267826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</a:rPr>
              <a:t>6.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</a:rPr>
              <a:t>Черный ящик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484313"/>
            <a:ext cx="8536017" cy="2592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2800" dirty="0" smtClean="0"/>
              <a:t>В черном ящике лежит предмет, название которого произошло от греческого слова, означающего в переводе «игральная кость». Термин ввели пифагорейцы, а используют этот предмет в играх маленькими детьми. Что в черном ящике?</a:t>
            </a:r>
          </a:p>
        </p:txBody>
      </p:sp>
      <p:pic>
        <p:nvPicPr>
          <p:cNvPr id="9" name="Picture 5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5850" y="4143380"/>
            <a:ext cx="2357455" cy="23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1" name="WordArt 11"/>
          <p:cNvSpPr>
            <a:spLocks noChangeArrowheads="1" noChangeShapeType="1" noTextEdit="1"/>
          </p:cNvSpPr>
          <p:nvPr/>
        </p:nvSpPr>
        <p:spPr bwMode="auto">
          <a:xfrm>
            <a:off x="5500688" y="5405438"/>
            <a:ext cx="2143146" cy="738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Кубик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7.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</a:t>
            </a:r>
            <a:r>
              <a:rPr lang="ru-RU" dirty="0" smtClean="0"/>
              <a:t>Два мальчика играли на гитаре и один на балалайке. На чем играл Юра, если Миша с Петей и Петя с Юрой играли на разных инструментах.</a:t>
            </a:r>
          </a:p>
        </p:txBody>
      </p:sp>
      <p:pic>
        <p:nvPicPr>
          <p:cNvPr id="9" name="Picture 5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60960" y="3938588"/>
            <a:ext cx="2222079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 rot="-1506387">
            <a:off x="1547813" y="3573463"/>
            <a:ext cx="22320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8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0" name="WordArt 18"/>
          <p:cNvSpPr>
            <a:spLocks noChangeArrowheads="1" noChangeShapeType="1" noTextEdit="1"/>
          </p:cNvSpPr>
          <p:nvPr/>
        </p:nvSpPr>
        <p:spPr bwMode="auto">
          <a:xfrm>
            <a:off x="6443663" y="4365625"/>
            <a:ext cx="7921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072074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Юра играл на гитаре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Круги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0000FF"/>
        </a:hlink>
        <a:folHlink>
          <a:srgbClr val="D707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709</Words>
  <Application>Microsoft Office PowerPoint</Application>
  <PresentationFormat>Экран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Круги</vt:lpstr>
      <vt:lpstr>Слайд 1</vt:lpstr>
      <vt:lpstr>                Выбери задание</vt:lpstr>
      <vt:lpstr>1. </vt:lpstr>
      <vt:lpstr>2. </vt:lpstr>
      <vt:lpstr>3. </vt:lpstr>
      <vt:lpstr>4. </vt:lpstr>
      <vt:lpstr>5. </vt:lpstr>
      <vt:lpstr>6. Черный ящик</vt:lpstr>
      <vt:lpstr>7. </vt:lpstr>
      <vt:lpstr>8.</vt:lpstr>
      <vt:lpstr>10. </vt:lpstr>
      <vt:lpstr>9. </vt:lpstr>
      <vt:lpstr>11. </vt:lpstr>
      <vt:lpstr>12. </vt:lpstr>
      <vt:lpstr>13. </vt:lpstr>
      <vt:lpstr>14. </vt:lpstr>
      <vt:lpstr>15. Отгадай ребус: </vt:lpstr>
      <vt:lpstr>16. </vt:lpstr>
      <vt:lpstr>17. </vt:lpstr>
      <vt:lpstr>18. </vt:lpstr>
      <vt:lpstr>19. </vt:lpstr>
      <vt:lpstr> Математическая пауза</vt:lpstr>
      <vt:lpstr> Любопытная пауза 1</vt:lpstr>
      <vt:lpstr>Любопытная пауза 2</vt:lpstr>
      <vt:lpstr>Любопытная пауза 3</vt:lpstr>
      <vt:lpstr>Любопытная пауза 4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РЕШАЙ! СМЕКАЙ! ОТГАДЫВАЙ!</dc:title>
  <dc:creator>User</dc:creator>
  <cp:lastModifiedBy>AGod</cp:lastModifiedBy>
  <cp:revision>89</cp:revision>
  <dcterms:created xsi:type="dcterms:W3CDTF">2008-01-01T13:52:55Z</dcterms:created>
  <dcterms:modified xsi:type="dcterms:W3CDTF">2018-03-14T19:17:05Z</dcterms:modified>
</cp:coreProperties>
</file>