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6" r:id="rId6"/>
    <p:sldId id="260" r:id="rId7"/>
    <p:sldId id="267" r:id="rId8"/>
    <p:sldId id="259" r:id="rId9"/>
    <p:sldId id="261" r:id="rId10"/>
    <p:sldId id="262" r:id="rId11"/>
    <p:sldId id="263" r:id="rId12"/>
    <p:sldId id="264"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1"/>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000"/>
            </a:pPr>
            <a:r>
              <a:rPr lang="ru-RU" sz="2000" b="0" i="1" dirty="0">
                <a:effectLst>
                  <a:outerShdw blurRad="38100" dist="38100" dir="2700000" algn="tl">
                    <a:srgbClr val="000000">
                      <a:alpha val="43137"/>
                    </a:srgbClr>
                  </a:outerShdw>
                </a:effectLst>
                <a:latin typeface="+mj-lt"/>
              </a:rPr>
              <a:t>Нужны ли математические знания в медицине для поддержания Вашего здоровья в хорошем состоянии?</a:t>
            </a:r>
          </a:p>
        </c:rich>
      </c:tx>
      <c:overlay val="0"/>
    </c:title>
    <c:autoTitleDeleted val="0"/>
    <c:plotArea>
      <c:layout/>
      <c:doughnutChart>
        <c:varyColors val="1"/>
        <c:ser>
          <c:idx val="0"/>
          <c:order val="0"/>
          <c:tx>
            <c:strRef>
              <c:f>Лист1!$B$1</c:f>
              <c:strCache>
                <c:ptCount val="1"/>
                <c:pt idx="0">
                  <c:v>Нужны ли математические знания в медицине для поддержания Вашего здоровья в хороше состоянии?</c:v>
                </c:pt>
              </c:strCache>
            </c:strRef>
          </c:tx>
          <c:explosion val="25"/>
          <c:dLbls>
            <c:spPr>
              <a:noFill/>
              <a:ln>
                <a:noFill/>
              </a:ln>
              <a:effectLst/>
            </c:spPr>
            <c:txPr>
              <a:bodyPr/>
              <a:lstStyle/>
              <a:p>
                <a:pPr>
                  <a:defRPr sz="1600" b="1" i="1">
                    <a:latin typeface="Cambria"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Да</c:v>
                </c:pt>
                <c:pt idx="1">
                  <c:v>Нет</c:v>
                </c:pt>
                <c:pt idx="2">
                  <c:v>Затрудняюсь ответить</c:v>
                </c:pt>
              </c:strCache>
            </c:strRef>
          </c:cat>
          <c:val>
            <c:numRef>
              <c:f>Лист1!$B$2:$B$4</c:f>
              <c:numCache>
                <c:formatCode>General</c:formatCode>
                <c:ptCount val="3"/>
                <c:pt idx="0">
                  <c:v>20</c:v>
                </c:pt>
                <c:pt idx="1">
                  <c:v>2</c:v>
                </c:pt>
                <c:pt idx="2">
                  <c:v>2</c:v>
                </c:pt>
              </c:numCache>
            </c:numRef>
          </c:val>
          <c:extLst>
            <c:ext xmlns:c16="http://schemas.microsoft.com/office/drawing/2014/chart" uri="{C3380CC4-5D6E-409C-BE32-E72D297353CC}">
              <c16:uniqueId val="{00000000-FBB5-42F2-AB0B-E843292BF585}"/>
            </c:ext>
          </c:extLst>
        </c:ser>
        <c:dLbls>
          <c:showLegendKey val="0"/>
          <c:showVal val="0"/>
          <c:showCatName val="0"/>
          <c:showSerName val="0"/>
          <c:showPercent val="0"/>
          <c:showBubbleSize val="0"/>
          <c:showLeaderLines val="1"/>
        </c:dLbls>
        <c:firstSliceAng val="0"/>
        <c:holeSize val="50"/>
      </c:doughnutChart>
    </c:plotArea>
    <c:legend>
      <c:legendPos val="r"/>
      <c:overlay val="0"/>
      <c:txPr>
        <a:bodyPr/>
        <a:lstStyle/>
        <a:p>
          <a:pPr>
            <a:defRPr sz="1400" b="1" i="1">
              <a:latin typeface="Cambria" pitchFamily="18" charset="0"/>
            </a:defRPr>
          </a:pPr>
          <a:endParaRPr lang="ru-RU"/>
        </a:p>
      </c:txPr>
    </c:legend>
    <c:plotVisOnly val="1"/>
    <c:dispBlanksAs val="zero"/>
    <c:showDLblsOverMax val="0"/>
  </c:chart>
  <c:spPr>
    <a:solidFill>
      <a:schemeClr val="bg1"/>
    </a:solidFill>
    <a:ln cmpd="tri">
      <a:solidFill>
        <a:schemeClr val="tx1"/>
      </a:solidFill>
      <a:prstDash val="sysDash"/>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i="1">
                <a:latin typeface="+mj-lt"/>
              </a:defRPr>
            </a:pPr>
            <a:r>
              <a:rPr lang="ru-RU" sz="2400" b="0" dirty="0">
                <a:effectLst>
                  <a:outerShdw blurRad="38100" dist="38100" dir="2700000" algn="tl">
                    <a:srgbClr val="000000">
                      <a:alpha val="43137"/>
                    </a:srgbClr>
                  </a:outerShdw>
                </a:effectLst>
                <a:latin typeface="Cambria" pitchFamily="18" charset="0"/>
              </a:rPr>
              <a:t>Сколько часов в день Вы спите?</a:t>
            </a:r>
          </a:p>
        </c:rich>
      </c:tx>
      <c:overlay val="0"/>
    </c:title>
    <c:autoTitleDeleted val="0"/>
    <c:plotArea>
      <c:layout/>
      <c:pieChart>
        <c:varyColors val="1"/>
        <c:ser>
          <c:idx val="0"/>
          <c:order val="0"/>
          <c:tx>
            <c:strRef>
              <c:f>Лист1!$B$1</c:f>
              <c:strCache>
                <c:ptCount val="1"/>
                <c:pt idx="0">
                  <c:v>Сколько часов в день Вы спите?</c:v>
                </c:pt>
              </c:strCache>
            </c:strRef>
          </c:tx>
          <c:explosion val="25"/>
          <c:dLbls>
            <c:spPr>
              <a:noFill/>
              <a:ln>
                <a:noFill/>
              </a:ln>
              <a:effectLst/>
            </c:spPr>
            <c:txPr>
              <a:bodyPr/>
              <a:lstStyle/>
              <a:p>
                <a:pPr>
                  <a:defRPr sz="1800" b="0" i="1">
                    <a:latin typeface="Cambria"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4-5 ч</c:v>
                </c:pt>
                <c:pt idx="1">
                  <c:v>5-7 ч</c:v>
                </c:pt>
                <c:pt idx="2">
                  <c:v>7-10 ч</c:v>
                </c:pt>
              </c:strCache>
            </c:strRef>
          </c:cat>
          <c:val>
            <c:numRef>
              <c:f>Лист1!$B$2:$B$4</c:f>
              <c:numCache>
                <c:formatCode>General</c:formatCode>
                <c:ptCount val="3"/>
                <c:pt idx="0">
                  <c:v>5</c:v>
                </c:pt>
                <c:pt idx="1">
                  <c:v>10</c:v>
                </c:pt>
                <c:pt idx="2">
                  <c:v>9</c:v>
                </c:pt>
              </c:numCache>
            </c:numRef>
          </c:val>
          <c:extLst>
            <c:ext xmlns:c16="http://schemas.microsoft.com/office/drawing/2014/chart" uri="{C3380CC4-5D6E-409C-BE32-E72D297353CC}">
              <c16:uniqueId val="{00000000-D9E7-4CB0-8005-A782A0041FF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81818005070143718"/>
          <c:y val="0.44785500023806879"/>
          <c:w val="0.14654609083839171"/>
          <c:h val="0.21179665553033791"/>
        </c:manualLayout>
      </c:layout>
      <c:overlay val="0"/>
      <c:txPr>
        <a:bodyPr/>
        <a:lstStyle/>
        <a:p>
          <a:pPr>
            <a:defRPr sz="1800" b="0" i="1">
              <a:latin typeface="+mj-lt"/>
            </a:defRPr>
          </a:pPr>
          <a:endParaRPr lang="ru-RU"/>
        </a:p>
      </c:txPr>
    </c:legend>
    <c:plotVisOnly val="1"/>
    <c:dispBlanksAs val="zero"/>
    <c:showDLblsOverMax val="0"/>
  </c:chart>
  <c:spPr>
    <a:solidFill>
      <a:schemeClr val="bg1"/>
    </a:solidFill>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baseline="0">
                <a:solidFill>
                  <a:sysClr val="windowText" lastClr="000000"/>
                </a:solidFill>
                <a:latin typeface="+mj-lt"/>
                <a:ea typeface="+mn-ea"/>
                <a:cs typeface="+mn-cs"/>
              </a:defRPr>
            </a:pPr>
            <a:r>
              <a:rPr lang="ru-RU" sz="2000" i="1" dirty="0">
                <a:effectLst>
                  <a:outerShdw blurRad="38100" dist="38100" dir="2700000" algn="tl">
                    <a:srgbClr val="000000">
                      <a:alpha val="43137"/>
                    </a:srgbClr>
                  </a:outerShdw>
                </a:effectLst>
                <a:latin typeface="Cambria" pitchFamily="18" charset="0"/>
              </a:rPr>
              <a:t>Сколько стаканов воды в день Вы выпиваете?</a:t>
            </a:r>
          </a:p>
        </c:rich>
      </c:tx>
      <c:layout>
        <c:manualLayout>
          <c:xMode val="edge"/>
          <c:yMode val="edge"/>
          <c:x val="0.17033213240856837"/>
          <c:y val="0.12828123348893875"/>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879505599648651E-2"/>
          <c:y val="0.33760210803689067"/>
          <c:w val="0.90712049440035136"/>
          <c:h val="0.56649134273235613"/>
        </c:manualLayout>
      </c:layout>
      <c:bar3DChart>
        <c:barDir val="col"/>
        <c:grouping val="clustered"/>
        <c:varyColors val="0"/>
        <c:ser>
          <c:idx val="0"/>
          <c:order val="0"/>
          <c:tx>
            <c:strRef>
              <c:f>Лист1!$B$1</c:f>
              <c:strCache>
                <c:ptCount val="1"/>
                <c:pt idx="0">
                  <c:v>Сколько стаканов воды в день Вы выпиваете?</c:v>
                </c:pt>
              </c:strCache>
            </c:strRef>
          </c:tx>
          <c:spPr>
            <a:solidFill>
              <a:schemeClr val="accent6">
                <a:lumMod val="75000"/>
              </a:schemeClr>
            </a:soli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1" u="none" strike="noStrike" kern="1200" baseline="0">
                    <a:solidFill>
                      <a:sysClr val="windowText" lastClr="000000"/>
                    </a:solidFill>
                    <a:latin typeface="Cambria"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Лист1!$A$2:$A$4</c:f>
              <c:strCache>
                <c:ptCount val="3"/>
                <c:pt idx="0">
                  <c:v>От 1 до 3</c:v>
                </c:pt>
                <c:pt idx="1">
                  <c:v>От 4 до 6</c:v>
                </c:pt>
                <c:pt idx="2">
                  <c:v>От 7 до 10</c:v>
                </c:pt>
              </c:strCache>
            </c:strRef>
          </c:cat>
          <c:val>
            <c:numRef>
              <c:f>Лист1!$B$2:$B$4</c:f>
              <c:numCache>
                <c:formatCode>General</c:formatCode>
                <c:ptCount val="3"/>
                <c:pt idx="0">
                  <c:v>4</c:v>
                </c:pt>
                <c:pt idx="1">
                  <c:v>14</c:v>
                </c:pt>
                <c:pt idx="2">
                  <c:v>6</c:v>
                </c:pt>
              </c:numCache>
            </c:numRef>
          </c:val>
          <c:extLst>
            <c:ext xmlns:c16="http://schemas.microsoft.com/office/drawing/2014/chart" uri="{C3380CC4-5D6E-409C-BE32-E72D297353CC}">
              <c16:uniqueId val="{00000000-3EF6-4F45-8AF4-F711B780C3AC}"/>
            </c:ext>
          </c:extLst>
        </c:ser>
        <c:dLbls>
          <c:showLegendKey val="0"/>
          <c:showVal val="0"/>
          <c:showCatName val="0"/>
          <c:showSerName val="0"/>
          <c:showPercent val="0"/>
          <c:showBubbleSize val="0"/>
        </c:dLbls>
        <c:gapWidth val="150"/>
        <c:shape val="box"/>
        <c:axId val="117298688"/>
        <c:axId val="117308032"/>
        <c:axId val="0"/>
      </c:bar3DChart>
      <c:catAx>
        <c:axId val="1172986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1" u="none" strike="noStrike" kern="1200" baseline="0">
                <a:solidFill>
                  <a:sysClr val="windowText" lastClr="000000"/>
                </a:solidFill>
                <a:latin typeface="Cambria" pitchFamily="18" charset="0"/>
                <a:ea typeface="+mn-ea"/>
                <a:cs typeface="+mn-cs"/>
              </a:defRPr>
            </a:pPr>
            <a:endParaRPr lang="ru-RU"/>
          </a:p>
        </c:txPr>
        <c:crossAx val="117308032"/>
        <c:crosses val="autoZero"/>
        <c:auto val="1"/>
        <c:lblAlgn val="ctr"/>
        <c:lblOffset val="100"/>
        <c:noMultiLvlLbl val="0"/>
      </c:catAx>
      <c:valAx>
        <c:axId val="1173080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1" u="none" strike="noStrike" kern="1200" baseline="0">
                <a:solidFill>
                  <a:sysClr val="windowText" lastClr="000000"/>
                </a:solidFill>
                <a:latin typeface="Cambria" pitchFamily="18" charset="0"/>
                <a:ea typeface="+mn-ea"/>
                <a:cs typeface="+mn-cs"/>
              </a:defRPr>
            </a:pPr>
            <a:endParaRPr lang="ru-RU"/>
          </a:p>
        </c:txPr>
        <c:crossAx val="1172986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2000" b="0" i="1" dirty="0">
                <a:solidFill>
                  <a:sysClr val="windowText" lastClr="000000"/>
                </a:solidFill>
                <a:effectLst>
                  <a:outerShdw blurRad="38100" dist="38100" dir="2700000" algn="tl">
                    <a:srgbClr val="000000">
                      <a:alpha val="43137"/>
                    </a:srgbClr>
                  </a:outerShdw>
                </a:effectLst>
                <a:latin typeface="Cambria" pitchFamily="18" charset="0"/>
              </a:rPr>
              <a:t>Рассчитав на уроке биологии калорийность своего пищевого рациона, сколько килокалорий в день Вы употребляете в среднем за сутки?</a:t>
            </a:r>
          </a:p>
        </c:rich>
      </c:tx>
      <c:layout>
        <c:manualLayout>
          <c:xMode val="edge"/>
          <c:yMode val="edge"/>
          <c:x val="0.14660195758065617"/>
          <c:y val="0"/>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602017716685916E-2"/>
          <c:y val="0.21918518518518518"/>
          <c:w val="0.88730711878088975"/>
          <c:h val="0.71341382327209102"/>
        </c:manualLayout>
      </c:layout>
      <c:bar3DChart>
        <c:barDir val="bar"/>
        <c:grouping val="clustered"/>
        <c:varyColors val="0"/>
        <c:ser>
          <c:idx val="0"/>
          <c:order val="0"/>
          <c:tx>
            <c:strRef>
              <c:f>Лист1!$B$1</c:f>
              <c:strCache>
                <c:ptCount val="1"/>
                <c:pt idx="0">
                  <c:v>Рассчитав на уроке биологии калорийность своего пищевого рациона, сколько килокалорий в день Вы употребляете в среднем за сутки?</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ysClr val="windowText" lastClr="000000"/>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1000-1400</c:v>
                </c:pt>
                <c:pt idx="1">
                  <c:v>1400-1800</c:v>
                </c:pt>
                <c:pt idx="2">
                  <c:v>1800-2000</c:v>
                </c:pt>
                <c:pt idx="3">
                  <c:v>2000-2400</c:v>
                </c:pt>
                <c:pt idx="4">
                  <c:v>2400-3000</c:v>
                </c:pt>
              </c:strCache>
            </c:strRef>
          </c:cat>
          <c:val>
            <c:numRef>
              <c:f>Лист1!$B$2:$B$6</c:f>
              <c:numCache>
                <c:formatCode>General</c:formatCode>
                <c:ptCount val="5"/>
                <c:pt idx="0">
                  <c:v>2</c:v>
                </c:pt>
                <c:pt idx="1">
                  <c:v>6</c:v>
                </c:pt>
                <c:pt idx="2">
                  <c:v>2</c:v>
                </c:pt>
                <c:pt idx="3">
                  <c:v>11</c:v>
                </c:pt>
                <c:pt idx="4">
                  <c:v>3</c:v>
                </c:pt>
              </c:numCache>
            </c:numRef>
          </c:val>
          <c:extLst>
            <c:ext xmlns:c16="http://schemas.microsoft.com/office/drawing/2014/chart" uri="{C3380CC4-5D6E-409C-BE32-E72D297353CC}">
              <c16:uniqueId val="{00000000-C4B0-47F6-9F29-312DF5A30917}"/>
            </c:ext>
          </c:extLst>
        </c:ser>
        <c:dLbls>
          <c:showLegendKey val="0"/>
          <c:showVal val="0"/>
          <c:showCatName val="0"/>
          <c:showSerName val="0"/>
          <c:showPercent val="0"/>
          <c:showBubbleSize val="0"/>
        </c:dLbls>
        <c:gapWidth val="150"/>
        <c:shape val="box"/>
        <c:axId val="117306112"/>
        <c:axId val="138891264"/>
        <c:axId val="0"/>
      </c:bar3DChart>
      <c:catAx>
        <c:axId val="117306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Cambria" pitchFamily="18" charset="0"/>
                <a:ea typeface="+mn-ea"/>
                <a:cs typeface="+mn-cs"/>
              </a:defRPr>
            </a:pPr>
            <a:endParaRPr lang="ru-RU"/>
          </a:p>
        </c:txPr>
        <c:crossAx val="138891264"/>
        <c:crosses val="autoZero"/>
        <c:auto val="1"/>
        <c:lblAlgn val="ctr"/>
        <c:lblOffset val="100"/>
        <c:noMultiLvlLbl val="0"/>
      </c:catAx>
      <c:valAx>
        <c:axId val="138891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17306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2000" b="0" i="1" dirty="0">
                <a:solidFill>
                  <a:sysClr val="windowText" lastClr="000000"/>
                </a:solidFill>
                <a:latin typeface="Cambria" pitchFamily="18" charset="0"/>
              </a:rPr>
              <a:t>Как часто Вы пьёте чёрный чай и/или кофе?</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Как часто Вы пьёте чёрный чай и/или кофе?</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0-AC5E-4C3A-8052-3AA3B6F6968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AC5E-4C3A-8052-3AA3B6F6968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2-AC5E-4C3A-8052-3AA3B6F6968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AC5E-4C3A-8052-3AA3B6F6968B}"/>
              </c:ext>
            </c:extLst>
          </c:dPt>
          <c:dLbls>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ysClr val="windowText" lastClr="000000"/>
                    </a:solidFill>
                    <a:latin typeface="+mj-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1-2 раза в день</c:v>
                </c:pt>
                <c:pt idx="1">
                  <c:v>3-5 раз в день</c:v>
                </c:pt>
                <c:pt idx="2">
                  <c:v>6-8 раз в день</c:v>
                </c:pt>
                <c:pt idx="3">
                  <c:v>Не пью вовсе</c:v>
                </c:pt>
              </c:strCache>
            </c:strRef>
          </c:cat>
          <c:val>
            <c:numRef>
              <c:f>Лист1!$B$2:$B$5</c:f>
              <c:numCache>
                <c:formatCode>General</c:formatCode>
                <c:ptCount val="4"/>
                <c:pt idx="0">
                  <c:v>11</c:v>
                </c:pt>
                <c:pt idx="1">
                  <c:v>9</c:v>
                </c:pt>
                <c:pt idx="2">
                  <c:v>1</c:v>
                </c:pt>
                <c:pt idx="3">
                  <c:v>3</c:v>
                </c:pt>
              </c:numCache>
            </c:numRef>
          </c:val>
          <c:extLst>
            <c:ext xmlns:c16="http://schemas.microsoft.com/office/drawing/2014/chart" uri="{C3380CC4-5D6E-409C-BE32-E72D297353CC}">
              <c16:uniqueId val="{00000004-AC5E-4C3A-8052-3AA3B6F6968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1" u="none" strike="noStrike" kern="1200" baseline="0">
              <a:solidFill>
                <a:sysClr val="windowText" lastClr="000000"/>
              </a:solidFill>
              <a:latin typeface="Cambria" pitchFamily="18" charset="0"/>
              <a:ea typeface="+mn-ea"/>
              <a:cs typeface="+mn-cs"/>
            </a:defRPr>
          </a:pPr>
          <a:endParaRPr lang="ru-RU"/>
        </a:p>
      </c:txPr>
    </c:legend>
    <c:plotVisOnly val="1"/>
    <c:dispBlanksAs val="zero"/>
    <c:showDLblsOverMax val="0"/>
  </c:chart>
  <c:spPr>
    <a:solidFill>
      <a:schemeClr val="bg1"/>
    </a:solidFill>
    <a:ln w="9525" cap="flat" cmpd="sng" algn="ctr">
      <a:solidFill>
        <a:schemeClr val="tx1"/>
      </a:solidFill>
      <a:round/>
    </a:ln>
    <a:effectLst/>
  </c:spPr>
  <c:txPr>
    <a:bodyPr/>
    <a:lstStyle/>
    <a:p>
      <a:pPr>
        <a:defRPr/>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907F935-8F15-4A16-BF7C-92167589D735}" type="datetimeFigureOut">
              <a:rPr lang="ru-RU" smtClean="0"/>
              <a:t>25.04.2017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CE5FC9-AF78-4038-965B-6B54E00BBB6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907F935-8F15-4A16-BF7C-92167589D735}" type="datetimeFigureOut">
              <a:rPr lang="ru-RU" smtClean="0"/>
              <a:t>25.04.2017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CE5FC9-AF78-4038-965B-6B54E00BBB6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907F935-8F15-4A16-BF7C-92167589D735}" type="datetimeFigureOut">
              <a:rPr lang="ru-RU" smtClean="0"/>
              <a:t>25.04.2017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CE5FC9-AF78-4038-965B-6B54E00BBB6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907F935-8F15-4A16-BF7C-92167589D735}" type="datetimeFigureOut">
              <a:rPr lang="ru-RU" smtClean="0"/>
              <a:t>25.04.2017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CE5FC9-AF78-4038-965B-6B54E00BBB6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907F935-8F15-4A16-BF7C-92167589D735}" type="datetimeFigureOut">
              <a:rPr lang="ru-RU" smtClean="0"/>
              <a:t>25.04.2017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CE5FC9-AF78-4038-965B-6B54E00BBB6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907F935-8F15-4A16-BF7C-92167589D735}" type="datetimeFigureOut">
              <a:rPr lang="ru-RU" smtClean="0"/>
              <a:t>25.04.2017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CE5FC9-AF78-4038-965B-6B54E00BBB6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907F935-8F15-4A16-BF7C-92167589D735}" type="datetimeFigureOut">
              <a:rPr lang="ru-RU" smtClean="0"/>
              <a:t>25.04.2017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2CE5FC9-AF78-4038-965B-6B54E00BBB6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907F935-8F15-4A16-BF7C-92167589D735}" type="datetimeFigureOut">
              <a:rPr lang="ru-RU" smtClean="0"/>
              <a:t>25.04.2017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2CE5FC9-AF78-4038-965B-6B54E00BBB6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07F935-8F15-4A16-BF7C-92167589D735}" type="datetimeFigureOut">
              <a:rPr lang="ru-RU" smtClean="0"/>
              <a:t>25.04.2017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2CE5FC9-AF78-4038-965B-6B54E00BBB6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907F935-8F15-4A16-BF7C-92167589D735}" type="datetimeFigureOut">
              <a:rPr lang="ru-RU" smtClean="0"/>
              <a:t>25.04.2017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CE5FC9-AF78-4038-965B-6B54E00BBB6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907F935-8F15-4A16-BF7C-92167589D735}" type="datetimeFigureOut">
              <a:rPr lang="ru-RU" smtClean="0"/>
              <a:t>25.04.2017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CE5FC9-AF78-4038-965B-6B54E00BBB6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8000" b="-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7F935-8F15-4A16-BF7C-92167589D735}" type="datetimeFigureOut">
              <a:rPr lang="ru-RU" smtClean="0"/>
              <a:t>25.04.2017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E5FC9-AF78-4038-965B-6B54E00BBB6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user\Downloads\music_to_focus__meditate_-_a_clear_healthy_mind_(zf.fm).mp3"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gif"/><Relationship Id="rId2" Type="http://schemas.openxmlformats.org/officeDocument/2006/relationships/image" Target="../media/image15.gif"/><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340768"/>
            <a:ext cx="6516216" cy="1470025"/>
          </a:xfrm>
        </p:spPr>
        <p:txBody>
          <a:bodyPr>
            <a:noAutofit/>
          </a:bodyPr>
          <a:lstStyle/>
          <a:p>
            <a:r>
              <a:rPr lang="ru-RU" sz="3600" b="1" i="1" dirty="0">
                <a:effectLst>
                  <a:outerShdw blurRad="38100" dist="38100" dir="2700000" algn="tl">
                    <a:srgbClr val="000000">
                      <a:alpha val="43137"/>
                    </a:srgbClr>
                  </a:outerShdw>
                </a:effectLst>
                <a:latin typeface="Cambria" pitchFamily="18" charset="0"/>
              </a:rPr>
              <a:t>Дуальный итоговый проект «Математика и </a:t>
            </a:r>
            <a:br>
              <a:rPr lang="ru-RU" sz="3600" b="1" i="1" dirty="0">
                <a:effectLst>
                  <a:outerShdw blurRad="38100" dist="38100" dir="2700000" algn="tl">
                    <a:srgbClr val="000000">
                      <a:alpha val="43137"/>
                    </a:srgbClr>
                  </a:outerShdw>
                </a:effectLst>
                <a:latin typeface="Cambria" pitchFamily="18" charset="0"/>
              </a:rPr>
            </a:br>
            <a:r>
              <a:rPr lang="ru-RU" sz="3600" b="1" i="1" dirty="0">
                <a:effectLst>
                  <a:outerShdw blurRad="38100" dist="38100" dir="2700000" algn="tl">
                    <a:srgbClr val="000000">
                      <a:alpha val="43137"/>
                    </a:srgbClr>
                  </a:outerShdw>
                </a:effectLst>
                <a:latin typeface="Cambria" pitchFamily="18" charset="0"/>
              </a:rPr>
              <a:t>здоровье»</a:t>
            </a:r>
          </a:p>
        </p:txBody>
      </p:sp>
      <p:sp>
        <p:nvSpPr>
          <p:cNvPr id="3" name="Подзаголовок 2"/>
          <p:cNvSpPr>
            <a:spLocks noGrp="1"/>
          </p:cNvSpPr>
          <p:nvPr>
            <p:ph type="subTitle" idx="1"/>
          </p:nvPr>
        </p:nvSpPr>
        <p:spPr>
          <a:xfrm>
            <a:off x="899592" y="5105400"/>
            <a:ext cx="8244408" cy="1752600"/>
          </a:xfrm>
        </p:spPr>
        <p:txBody>
          <a:bodyPr>
            <a:normAutofit fontScale="70000" lnSpcReduction="20000"/>
          </a:bodyPr>
          <a:lstStyle/>
          <a:p>
            <a:pPr algn="r"/>
            <a:r>
              <a:rPr lang="ru-RU" b="1" i="1" dirty="0">
                <a:solidFill>
                  <a:schemeClr val="tx1"/>
                </a:solidFill>
                <a:effectLst>
                  <a:outerShdw blurRad="38100" dist="38100" dir="2700000" algn="tl">
                    <a:srgbClr val="000000">
                      <a:alpha val="43137"/>
                    </a:srgbClr>
                  </a:outerShdw>
                </a:effectLst>
                <a:latin typeface="Cambria" pitchFamily="18" charset="0"/>
              </a:rPr>
              <a:t>Проект выполнили:</a:t>
            </a:r>
          </a:p>
          <a:p>
            <a:pPr algn="r"/>
            <a:r>
              <a:rPr lang="ru-RU" b="1" i="1" dirty="0">
                <a:solidFill>
                  <a:schemeClr val="tx1"/>
                </a:solidFill>
                <a:effectLst>
                  <a:outerShdw blurRad="38100" dist="38100" dir="2700000" algn="tl">
                    <a:srgbClr val="000000">
                      <a:alpha val="43137"/>
                    </a:srgbClr>
                  </a:outerShdw>
                </a:effectLst>
                <a:latin typeface="Cambria" pitchFamily="18" charset="0"/>
              </a:rPr>
              <a:t>ученицы 8 «А» класса</a:t>
            </a:r>
          </a:p>
          <a:p>
            <a:pPr algn="r"/>
            <a:r>
              <a:rPr lang="ru-RU" b="1" i="1" dirty="0">
                <a:solidFill>
                  <a:schemeClr val="tx1"/>
                </a:solidFill>
                <a:effectLst>
                  <a:outerShdw blurRad="38100" dist="38100" dir="2700000" algn="tl">
                    <a:srgbClr val="000000">
                      <a:alpha val="43137"/>
                    </a:srgbClr>
                  </a:outerShdw>
                </a:effectLst>
                <a:latin typeface="Cambria" pitchFamily="18" charset="0"/>
              </a:rPr>
              <a:t>МБОУ «СОШ №33»</a:t>
            </a:r>
          </a:p>
          <a:p>
            <a:pPr algn="r"/>
            <a:r>
              <a:rPr lang="ru-RU" b="1" i="1" dirty="0">
                <a:solidFill>
                  <a:schemeClr val="tx1"/>
                </a:solidFill>
                <a:effectLst>
                  <a:outerShdw blurRad="38100" dist="38100" dir="2700000" algn="tl">
                    <a:srgbClr val="000000">
                      <a:alpha val="43137"/>
                    </a:srgbClr>
                  </a:outerShdw>
                </a:effectLst>
                <a:latin typeface="Cambria" pitchFamily="18" charset="0"/>
              </a:rPr>
              <a:t>Тюменцева Анастасия и </a:t>
            </a:r>
            <a:r>
              <a:rPr lang="ru-RU" b="1" i="1" dirty="0" err="1">
                <a:solidFill>
                  <a:schemeClr val="tx1"/>
                </a:solidFill>
                <a:effectLst>
                  <a:outerShdw blurRad="38100" dist="38100" dir="2700000" algn="tl">
                    <a:srgbClr val="000000">
                      <a:alpha val="43137"/>
                    </a:srgbClr>
                  </a:outerShdw>
                </a:effectLst>
                <a:latin typeface="Cambria" pitchFamily="18" charset="0"/>
              </a:rPr>
              <a:t>Дукаева</a:t>
            </a:r>
            <a:r>
              <a:rPr lang="ru-RU" b="1" i="1" dirty="0">
                <a:solidFill>
                  <a:schemeClr val="tx1"/>
                </a:solidFill>
                <a:effectLst>
                  <a:outerShdw blurRad="38100" dist="38100" dir="2700000" algn="tl">
                    <a:srgbClr val="000000">
                      <a:alpha val="43137"/>
                    </a:srgbClr>
                  </a:outerShdw>
                </a:effectLst>
                <a:latin typeface="Cambria" pitchFamily="18" charset="0"/>
              </a:rPr>
              <a:t> </a:t>
            </a:r>
            <a:r>
              <a:rPr lang="ru-RU" b="1" i="1" dirty="0" err="1">
                <a:solidFill>
                  <a:schemeClr val="tx1"/>
                </a:solidFill>
                <a:effectLst>
                  <a:outerShdw blurRad="38100" dist="38100" dir="2700000" algn="tl">
                    <a:srgbClr val="000000">
                      <a:alpha val="43137"/>
                    </a:srgbClr>
                  </a:outerShdw>
                </a:effectLst>
                <a:latin typeface="Cambria" pitchFamily="18" charset="0"/>
              </a:rPr>
              <a:t>Эсет</a:t>
            </a:r>
            <a:endParaRPr lang="ru-RU" b="1" i="1" dirty="0">
              <a:solidFill>
                <a:schemeClr val="tx1"/>
              </a:solidFill>
              <a:effectLst>
                <a:outerShdw blurRad="38100" dist="38100" dir="2700000" algn="tl">
                  <a:srgbClr val="000000">
                    <a:alpha val="43137"/>
                  </a:srgbClr>
                </a:outerShdw>
              </a:effectLst>
              <a:latin typeface="Cambria" pitchFamily="18" charset="0"/>
            </a:endParaRPr>
          </a:p>
          <a:p>
            <a:pPr algn="r"/>
            <a:r>
              <a:rPr lang="ru-RU" b="1" i="1" dirty="0">
                <a:solidFill>
                  <a:schemeClr val="tx1"/>
                </a:solidFill>
                <a:effectLst>
                  <a:outerShdw blurRad="38100" dist="38100" dir="2700000" algn="tl">
                    <a:srgbClr val="000000">
                      <a:alpha val="43137"/>
                    </a:srgbClr>
                  </a:outerShdw>
                </a:effectLst>
                <a:latin typeface="Cambria" pitchFamily="18" charset="0"/>
              </a:rPr>
              <a:t>Научный руководитель: </a:t>
            </a:r>
            <a:r>
              <a:rPr lang="ru-RU" b="1" i="1" dirty="0" err="1">
                <a:solidFill>
                  <a:schemeClr val="tx1"/>
                </a:solidFill>
                <a:effectLst>
                  <a:outerShdw blurRad="38100" dist="38100" dir="2700000" algn="tl">
                    <a:srgbClr val="000000">
                      <a:alpha val="43137"/>
                    </a:srgbClr>
                  </a:outerShdw>
                </a:effectLst>
                <a:latin typeface="Cambria" pitchFamily="18" charset="0"/>
              </a:rPr>
              <a:t>Ламкина</a:t>
            </a:r>
            <a:r>
              <a:rPr lang="ru-RU" b="1" i="1" dirty="0">
                <a:solidFill>
                  <a:schemeClr val="tx1"/>
                </a:solidFill>
                <a:effectLst>
                  <a:outerShdw blurRad="38100" dist="38100" dir="2700000" algn="tl">
                    <a:srgbClr val="000000">
                      <a:alpha val="43137"/>
                    </a:srgbClr>
                  </a:outerShdw>
                </a:effectLst>
                <a:latin typeface="Cambria" pitchFamily="18" charset="0"/>
              </a:rPr>
              <a:t> Мария Константиновна</a:t>
            </a:r>
          </a:p>
        </p:txBody>
      </p:sp>
      <p:pic>
        <p:nvPicPr>
          <p:cNvPr id="4" name="Рисунок 3" descr="original.jpg"/>
          <p:cNvPicPr>
            <a:picLocks noChangeAspect="1"/>
          </p:cNvPicPr>
          <p:nvPr/>
        </p:nvPicPr>
        <p:blipFill>
          <a:blip r:embed="rId4" cstate="print"/>
          <a:stretch>
            <a:fillRect/>
          </a:stretch>
        </p:blipFill>
        <p:spPr>
          <a:xfrm>
            <a:off x="971600" y="2996952"/>
            <a:ext cx="4592929" cy="2880423"/>
          </a:xfrm>
          <a:prstGeom prst="rect">
            <a:avLst/>
          </a:prstGeom>
          <a:ln>
            <a:noFill/>
          </a:ln>
          <a:effectLst>
            <a:outerShdw blurRad="292100" dist="139700" dir="2700000" algn="tl" rotWithShape="0">
              <a:srgbClr val="333333">
                <a:alpha val="65000"/>
              </a:srgbClr>
            </a:outerShdw>
          </a:effectLst>
        </p:spPr>
      </p:pic>
      <p:pic>
        <p:nvPicPr>
          <p:cNvPr id="7" name="music_to_focus__meditate_-_a_clear_healthy_mind_(zf.fm).mp3">
            <a:hlinkClick r:id="" action="ppaction://media"/>
          </p:cNvPr>
          <p:cNvPicPr>
            <a:picLocks noRot="1" noChangeAspect="1"/>
          </p:cNvPicPr>
          <p:nvPr>
            <a:audioFile r:link="rId1"/>
          </p:nvPr>
        </p:nvPicPr>
        <p:blipFill>
          <a:blip r:embed="rId5" cstate="print"/>
          <a:stretch>
            <a:fillRect/>
          </a:stretch>
        </p:blipFill>
        <p:spPr>
          <a:xfrm>
            <a:off x="8839200" y="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0000" numSld="15"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8136904" cy="4231159"/>
          </a:xfrm>
          <a:prstGeom prst="rect">
            <a:avLst/>
          </a:prstGeom>
          <a:noFill/>
        </p:spPr>
      </p:pic>
      <p:sp>
        <p:nvSpPr>
          <p:cNvPr id="16385" name="Rectangle 1"/>
          <p:cNvSpPr>
            <a:spLocks noChangeArrowheads="1"/>
          </p:cNvSpPr>
          <p:nvPr/>
        </p:nvSpPr>
        <p:spPr bwMode="auto">
          <a:xfrm>
            <a:off x="144016" y="4771794"/>
            <a:ext cx="889248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a:ln>
                  <a:noFill/>
                </a:ln>
                <a:solidFill>
                  <a:srgbClr val="000000"/>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       </a:t>
            </a:r>
            <a:r>
              <a:rPr kumimoji="0" lang="ru-RU" sz="2000" b="0" i="1" u="none" strike="noStrike" cap="none" normalizeH="0" baseline="0" dirty="0">
                <a:ln>
                  <a:noFill/>
                </a:ln>
                <a:solidFill>
                  <a:srgbClr val="000000"/>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Довольно таки странно, что никто из опрошенных не выбрал сестринское дело, потому что в данной области медицины без использования математических знаний нельзя обойтись и один день. Наш математический сборник задач мы решили начать именно с задач, связанных с сестринским делом.</a:t>
            </a:r>
            <a:endParaRPr kumimoji="0" lang="ru-RU" sz="28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755576" y="2636912"/>
          <a:ext cx="7920880"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20481" name="Rectangle 1"/>
          <p:cNvSpPr>
            <a:spLocks noChangeArrowheads="1"/>
          </p:cNvSpPr>
          <p:nvPr/>
        </p:nvSpPr>
        <p:spPr bwMode="auto">
          <a:xfrm>
            <a:off x="0" y="145956"/>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ru-RU" sz="2000" i="1" dirty="0">
                <a:effectLst>
                  <a:outerShdw blurRad="38100" dist="38100" dir="2700000" algn="tl">
                    <a:srgbClr val="000000">
                      <a:alpha val="43137"/>
                    </a:srgbClr>
                  </a:outerShdw>
                </a:effectLst>
                <a:latin typeface="Cambria" pitchFamily="18" charset="0"/>
              </a:rPr>
              <a:t>Подростки очень активны: старательно учатся, посещают дополнительные занятия, занимаются спортом, увлекаются творчеством, общаются с друзьями, смотрят фильмы. Чтобы восстанавливать затраченные силы после физических и умственных нагрузок организму нужен сон. </a:t>
            </a:r>
            <a:endParaRPr kumimoji="0" lang="ru-RU" sz="2000" b="0" i="1" u="none" strike="noStrike" cap="none" normalizeH="0" baseline="0" dirty="0">
              <a:ln>
                <a:noFill/>
              </a:ln>
              <a:solidFill>
                <a:srgbClr val="000000"/>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a:ln>
                  <a:noFill/>
                </a:ln>
                <a:solidFill>
                  <a:srgbClr val="000000"/>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Большая часть нашего класса, впрочем как и многие подростки, страдают недосыпом, что отрицательно сказывается на здоровье.</a:t>
            </a:r>
            <a:endParaRPr kumimoji="0" lang="ru-RU" sz="28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0"/>
            <a:ext cx="8229600" cy="1143000"/>
          </a:xfrm>
        </p:spPr>
        <p:txBody>
          <a:bodyPr>
            <a:noAutofit/>
          </a:bodyPr>
          <a:lstStyle/>
          <a:p>
            <a:r>
              <a:rPr lang="ru-RU" sz="3200" i="1" dirty="0">
                <a:effectLst>
                  <a:outerShdw blurRad="38100" dist="38100" dir="2700000" algn="tl">
                    <a:srgbClr val="000000">
                      <a:alpha val="43137"/>
                    </a:srgbClr>
                  </a:outerShdw>
                </a:effectLst>
                <a:latin typeface="Cambria" pitchFamily="18" charset="0"/>
              </a:rPr>
              <a:t> В нашем классе мы также провели опрос, связанный с питанием.</a:t>
            </a:r>
          </a:p>
        </p:txBody>
      </p:sp>
      <p:sp>
        <p:nvSpPr>
          <p:cNvPr id="5" name="Содержимое 4"/>
          <p:cNvSpPr>
            <a:spLocks noGrp="1"/>
          </p:cNvSpPr>
          <p:nvPr>
            <p:ph sz="half" idx="1"/>
          </p:nvPr>
        </p:nvSpPr>
        <p:spPr>
          <a:xfrm>
            <a:off x="-324544" y="1052736"/>
            <a:ext cx="9468544" cy="2304256"/>
          </a:xfrm>
        </p:spPr>
        <p:txBody>
          <a:bodyPr>
            <a:normAutofit/>
          </a:bodyPr>
          <a:lstStyle/>
          <a:p>
            <a:pPr algn="just">
              <a:buNone/>
            </a:pPr>
            <a:r>
              <a:rPr lang="ru-RU" sz="2400" i="1" dirty="0">
                <a:effectLst>
                  <a:outerShdw blurRad="38100" dist="38100" dir="2700000" algn="tl">
                    <a:srgbClr val="000000">
                      <a:alpha val="43137"/>
                    </a:srgbClr>
                  </a:outerShdw>
                </a:effectLst>
                <a:latin typeface="Cambria" pitchFamily="18" charset="0"/>
              </a:rPr>
              <a:t>        Оптимальное суточное количество потребления чистой воды для человека – 2 литра (от 7 до 10 стаканов). Данные опроса показали, что большая часть наших одноклассников не выдерживает данную норму. И лишь 6-ти из опрошенных удаётся соблюдать суточную норму потребления чистой воды.</a:t>
            </a:r>
          </a:p>
          <a:p>
            <a:pPr>
              <a:buNone/>
            </a:pPr>
            <a:endParaRPr lang="ru-RU" dirty="0"/>
          </a:p>
        </p:txBody>
      </p:sp>
      <p:graphicFrame>
        <p:nvGraphicFramePr>
          <p:cNvPr id="7" name="Диаграмма 6"/>
          <p:cNvGraphicFramePr/>
          <p:nvPr/>
        </p:nvGraphicFramePr>
        <p:xfrm>
          <a:off x="696955" y="2909303"/>
          <a:ext cx="7704856" cy="37890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sz="half" idx="1"/>
          </p:nvPr>
        </p:nvSpPr>
        <p:spPr>
          <a:xfrm>
            <a:off x="-108520" y="3871589"/>
            <a:ext cx="9145016" cy="3301827"/>
          </a:xfrm>
        </p:spPr>
        <p:txBody>
          <a:bodyPr>
            <a:normAutofit fontScale="77500" lnSpcReduction="20000"/>
          </a:bodyPr>
          <a:lstStyle/>
          <a:p>
            <a:pPr algn="just">
              <a:buNone/>
            </a:pPr>
            <a:r>
              <a:rPr lang="ru-RU" dirty="0"/>
              <a:t>    </a:t>
            </a:r>
            <a:r>
              <a:rPr lang="ru-RU" i="1" dirty="0">
                <a:effectLst>
                  <a:outerShdw blurRad="38100" dist="38100" dir="2700000" algn="tl">
                    <a:srgbClr val="000000">
                      <a:alpha val="43137"/>
                    </a:srgbClr>
                  </a:outerShdw>
                </a:effectLst>
                <a:latin typeface="Cambria" pitchFamily="18" charset="0"/>
              </a:rPr>
              <a:t>       Еда – источник энергии и здоровья для человека. Ее количественный и качественный состав особенно важен для растущего организма. В период усиленного роста организму требуется больше энергии. В отличие от взрослого человека, который потребляет в состоянии покоя примерно 1 ккал на 1 кг массы в час, подросток использует 1,8 ккал.</a:t>
            </a:r>
          </a:p>
          <a:p>
            <a:pPr algn="just">
              <a:buNone/>
            </a:pPr>
            <a:r>
              <a:rPr lang="ru-RU" i="1" dirty="0">
                <a:effectLst>
                  <a:outerShdw blurRad="38100" dist="38100" dir="2700000" algn="tl">
                    <a:srgbClr val="000000">
                      <a:alpha val="43137"/>
                    </a:srgbClr>
                  </a:outerShdw>
                </a:effectLst>
                <a:latin typeface="Cambria" pitchFamily="18" charset="0"/>
              </a:rPr>
              <a:t>           Его суточный расход энергии составляет в целом 2400-2500 ккал. Поэтому для погашения энергетических потребностей ребенок должен потреблять примерно 3000 ккал в день, а в случае дополнительных физических нагрузок и того больше – до 3500 ккал. </a:t>
            </a:r>
          </a:p>
          <a:p>
            <a:pPr>
              <a:buNone/>
            </a:pPr>
            <a:endParaRPr lang="ru-RU" dirty="0"/>
          </a:p>
        </p:txBody>
      </p:sp>
      <p:graphicFrame>
        <p:nvGraphicFramePr>
          <p:cNvPr id="7" name="Диаграмма 6"/>
          <p:cNvGraphicFramePr/>
          <p:nvPr/>
        </p:nvGraphicFramePr>
        <p:xfrm>
          <a:off x="683568" y="332656"/>
          <a:ext cx="7848872" cy="3429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1143000"/>
          </a:xfrm>
        </p:spPr>
        <p:txBody>
          <a:bodyPr>
            <a:normAutofit fontScale="90000"/>
          </a:bodyPr>
          <a:lstStyle/>
          <a:p>
            <a:r>
              <a:rPr lang="ru-RU" sz="3600" i="1" dirty="0">
                <a:effectLst>
                  <a:outerShdw blurRad="38100" dist="38100" dir="2700000" algn="tl">
                    <a:srgbClr val="000000">
                      <a:alpha val="43137"/>
                    </a:srgbClr>
                  </a:outerShdw>
                </a:effectLst>
                <a:latin typeface="Cambria" pitchFamily="18" charset="0"/>
              </a:rPr>
              <a:t>Утренний кофе – только для взрослых! Интересно, как часто наши одноклассники употребляют в своём рационе чай и кофе?</a:t>
            </a:r>
            <a:br>
              <a:rPr lang="ru-RU" dirty="0"/>
            </a:br>
            <a:endParaRPr lang="ru-RU" dirty="0"/>
          </a:p>
        </p:txBody>
      </p:sp>
      <p:graphicFrame>
        <p:nvGraphicFramePr>
          <p:cNvPr id="5" name="Диаграмма 4"/>
          <p:cNvGraphicFramePr/>
          <p:nvPr/>
        </p:nvGraphicFramePr>
        <p:xfrm>
          <a:off x="393846" y="1757738"/>
          <a:ext cx="7992887" cy="3709194"/>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5" descr="55f26fac3ccb0.gif"/>
          <p:cNvPicPr>
            <a:picLocks noChangeAspect="1"/>
          </p:cNvPicPr>
          <p:nvPr/>
        </p:nvPicPr>
        <p:blipFill>
          <a:blip r:embed="rId3" cstate="print"/>
          <a:stretch>
            <a:fillRect/>
          </a:stretch>
        </p:blipFill>
        <p:spPr>
          <a:xfrm>
            <a:off x="6588224" y="4221088"/>
            <a:ext cx="2649694" cy="25649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243408"/>
            <a:ext cx="8229600" cy="1143000"/>
          </a:xfrm>
        </p:spPr>
        <p:txBody>
          <a:bodyPr>
            <a:normAutofit/>
          </a:bodyPr>
          <a:lstStyle/>
          <a:p>
            <a:r>
              <a:rPr lang="ru-RU" i="1" u="sng" dirty="0">
                <a:effectLst>
                  <a:outerShdw blurRad="38100" dist="38100" dir="2700000" algn="tl">
                    <a:srgbClr val="000000">
                      <a:alpha val="43137"/>
                    </a:srgbClr>
                  </a:outerShdw>
                </a:effectLst>
                <a:latin typeface="Cambria" pitchFamily="18" charset="0"/>
              </a:rPr>
              <a:t>Заключение</a:t>
            </a:r>
          </a:p>
        </p:txBody>
      </p:sp>
      <p:sp>
        <p:nvSpPr>
          <p:cNvPr id="6" name="Содержимое 5"/>
          <p:cNvSpPr>
            <a:spLocks noGrp="1"/>
          </p:cNvSpPr>
          <p:nvPr>
            <p:ph idx="1"/>
          </p:nvPr>
        </p:nvSpPr>
        <p:spPr>
          <a:xfrm>
            <a:off x="-180528" y="836712"/>
            <a:ext cx="9324528" cy="4752528"/>
          </a:xfrm>
        </p:spPr>
        <p:txBody>
          <a:bodyPr>
            <a:normAutofit fontScale="62500" lnSpcReduction="20000"/>
          </a:bodyPr>
          <a:lstStyle/>
          <a:p>
            <a:pPr algn="just">
              <a:buNone/>
            </a:pPr>
            <a:r>
              <a:rPr lang="ru-RU" dirty="0"/>
              <a:t>           </a:t>
            </a:r>
            <a:r>
              <a:rPr lang="ru-RU" sz="3400" i="1" dirty="0">
                <a:effectLst>
                  <a:outerShdw blurRad="38100" dist="38100" dir="2700000" algn="tl">
                    <a:srgbClr val="000000">
                      <a:alpha val="43137"/>
                    </a:srgbClr>
                  </a:outerShdw>
                </a:effectLst>
                <a:latin typeface="Cambria" pitchFamily="18" charset="0"/>
              </a:rPr>
              <a:t> Ключ к здоровью – это формирование здорового образа жизни. В школах и колледжах есть ряд учебных дисциплин, в рамках которых учащиеся получают полноценные знания о здоровом образе жизни.</a:t>
            </a:r>
          </a:p>
          <a:p>
            <a:pPr algn="just">
              <a:buNone/>
            </a:pPr>
            <a:r>
              <a:rPr lang="ru-RU" sz="3400" i="1" dirty="0">
                <a:effectLst>
                  <a:outerShdw blurRad="38100" dist="38100" dir="2700000" algn="tl">
                    <a:srgbClr val="000000">
                      <a:alpha val="43137"/>
                    </a:srgbClr>
                  </a:outerShdw>
                </a:effectLst>
                <a:latin typeface="Cambria" pitchFamily="18" charset="0"/>
              </a:rPr>
              <a:t>            Мы выяснили, что математические задачи могут быть источником знаний учащихся о здоровье человека. Это выражается в том, что в содержании таких задач присутствуют факты из реальной жизни о здоровье человека. Особенно увлекло нас составление задач, ставящих проблему здоровья. Сборник задач, составленный нами, может быть полезен как для учителей, так и для учащихся школ. Надеемся, он привлечёт их внимание интересными познавательными фактами.</a:t>
            </a:r>
          </a:p>
          <a:p>
            <a:pPr algn="just">
              <a:buNone/>
            </a:pPr>
            <a:r>
              <a:rPr lang="ru-RU" sz="3400" i="1" dirty="0">
                <a:effectLst>
                  <a:outerShdw blurRad="38100" dist="38100" dir="2700000" algn="tl">
                    <a:srgbClr val="000000">
                      <a:alpha val="43137"/>
                    </a:srgbClr>
                  </a:outerShdw>
                </a:effectLst>
                <a:latin typeface="Cambria" pitchFamily="18" charset="0"/>
              </a:rPr>
              <a:t>             Представление проблемы здорового образа жизни в виде задач с таким содержанием способно оказывать гораздо большее влияние на учащихся школ, чем просто слова. </a:t>
            </a:r>
            <a:r>
              <a:rPr lang="ru-RU" dirty="0"/>
              <a:t> </a:t>
            </a:r>
          </a:p>
        </p:txBody>
      </p:sp>
      <p:pic>
        <p:nvPicPr>
          <p:cNvPr id="7" name="Рисунок 6" descr="450358.gif"/>
          <p:cNvPicPr>
            <a:picLocks noChangeAspect="1"/>
          </p:cNvPicPr>
          <p:nvPr/>
        </p:nvPicPr>
        <p:blipFill>
          <a:blip r:embed="rId2" cstate="print"/>
          <a:stretch>
            <a:fillRect/>
          </a:stretch>
        </p:blipFill>
        <p:spPr>
          <a:xfrm>
            <a:off x="-180528" y="4581128"/>
            <a:ext cx="3043499" cy="2069579"/>
          </a:xfrm>
          <a:prstGeom prst="rect">
            <a:avLst/>
          </a:prstGeom>
        </p:spPr>
      </p:pic>
      <p:pic>
        <p:nvPicPr>
          <p:cNvPr id="8" name="Рисунок 7" descr="atletika-animatsionnaya-kartinka-0005.gif"/>
          <p:cNvPicPr>
            <a:picLocks noChangeAspect="1"/>
          </p:cNvPicPr>
          <p:nvPr/>
        </p:nvPicPr>
        <p:blipFill>
          <a:blip r:embed="rId3" cstate="print"/>
          <a:stretch>
            <a:fillRect/>
          </a:stretch>
        </p:blipFill>
        <p:spPr>
          <a:xfrm>
            <a:off x="2483768" y="4167627"/>
            <a:ext cx="2496666" cy="2690373"/>
          </a:xfrm>
          <a:prstGeom prst="rect">
            <a:avLst/>
          </a:prstGeom>
        </p:spPr>
      </p:pic>
      <p:pic>
        <p:nvPicPr>
          <p:cNvPr id="9" name="Рисунок 8" descr="Tennis-Players-76803.gif"/>
          <p:cNvPicPr>
            <a:picLocks noChangeAspect="1"/>
          </p:cNvPicPr>
          <p:nvPr/>
        </p:nvPicPr>
        <p:blipFill>
          <a:blip r:embed="rId4" cstate="print"/>
          <a:stretch>
            <a:fillRect/>
          </a:stretch>
        </p:blipFill>
        <p:spPr>
          <a:xfrm>
            <a:off x="4211960" y="3933056"/>
            <a:ext cx="3333750" cy="2381250"/>
          </a:xfrm>
          <a:prstGeom prst="rect">
            <a:avLst/>
          </a:prstGeom>
        </p:spPr>
      </p:pic>
      <p:pic>
        <p:nvPicPr>
          <p:cNvPr id="10" name="Рисунок 9" descr="Abacuses-81050.gif"/>
          <p:cNvPicPr>
            <a:picLocks noChangeAspect="1"/>
          </p:cNvPicPr>
          <p:nvPr/>
        </p:nvPicPr>
        <p:blipFill>
          <a:blip r:embed="rId5" cstate="print"/>
          <a:stretch>
            <a:fillRect/>
          </a:stretch>
        </p:blipFill>
        <p:spPr>
          <a:xfrm>
            <a:off x="6660231" y="4221088"/>
            <a:ext cx="2193539" cy="22322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8000" b="-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56" y="413792"/>
            <a:ext cx="9083352" cy="1143000"/>
          </a:xfrm>
        </p:spPr>
        <p:txBody>
          <a:bodyPr>
            <a:noAutofit/>
          </a:bodyPr>
          <a:lstStyle/>
          <a:p>
            <a:pPr algn="r"/>
            <a:r>
              <a:rPr lang="ru-RU" sz="3200" i="1" dirty="0">
                <a:effectLst>
                  <a:outerShdw blurRad="38100" dist="38100" dir="2700000" algn="tl">
                    <a:srgbClr val="000000">
                      <a:alpha val="43137"/>
                    </a:srgbClr>
                  </a:outerShdw>
                </a:effectLst>
                <a:latin typeface="Cambria" pitchFamily="18" charset="0"/>
              </a:rPr>
              <a:t> Здоровье – не всё, но всё без здоровья ничто.(Сократ)</a:t>
            </a:r>
            <a:br>
              <a:rPr lang="ru-RU" sz="3200" i="1" dirty="0">
                <a:effectLst>
                  <a:outerShdw blurRad="38100" dist="38100" dir="2700000" algn="tl">
                    <a:srgbClr val="000000">
                      <a:alpha val="43137"/>
                    </a:srgbClr>
                  </a:outerShdw>
                </a:effectLst>
                <a:latin typeface="Cambria" pitchFamily="18" charset="0"/>
              </a:rPr>
            </a:br>
            <a:endParaRPr lang="ru-RU" sz="3200" i="1" dirty="0">
              <a:effectLst>
                <a:outerShdw blurRad="38100" dist="38100" dir="2700000" algn="tl">
                  <a:srgbClr val="000000">
                    <a:alpha val="43137"/>
                  </a:srgbClr>
                </a:outerShdw>
              </a:effectLst>
              <a:latin typeface="Cambria" pitchFamily="18" charset="0"/>
            </a:endParaRPr>
          </a:p>
        </p:txBody>
      </p:sp>
      <p:pic>
        <p:nvPicPr>
          <p:cNvPr id="4" name="Рисунок 3" descr="030022_6.jpg"/>
          <p:cNvPicPr>
            <a:picLocks noChangeAspect="1"/>
          </p:cNvPicPr>
          <p:nvPr/>
        </p:nvPicPr>
        <p:blipFill>
          <a:blip r:embed="rId3" cstate="print"/>
          <a:stretch>
            <a:fillRect/>
          </a:stretch>
        </p:blipFill>
        <p:spPr>
          <a:xfrm>
            <a:off x="5508104" y="1628800"/>
            <a:ext cx="3388543" cy="4581128"/>
          </a:xfrm>
          <a:prstGeom prst="ellipse">
            <a:avLst/>
          </a:prstGeom>
          <a:ln>
            <a:noFill/>
          </a:ln>
          <a:effectLst>
            <a:softEdge rad="112500"/>
          </a:effectLst>
        </p:spPr>
      </p:pic>
      <p:sp>
        <p:nvSpPr>
          <p:cNvPr id="11265" name="Rectangle 1"/>
          <p:cNvSpPr>
            <a:spLocks noChangeArrowheads="1"/>
          </p:cNvSpPr>
          <p:nvPr/>
        </p:nvSpPr>
        <p:spPr bwMode="auto">
          <a:xfrm>
            <a:off x="0" y="1052736"/>
            <a:ext cx="550810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a:ln>
                  <a:noFill/>
                </a:ln>
                <a:solidFill>
                  <a:srgbClr val="0D0D0D"/>
                </a:solidFill>
                <a:effectLst>
                  <a:outerShdw blurRad="38100" dist="38100" dir="2700000" algn="tl">
                    <a:srgbClr val="000000">
                      <a:alpha val="43137"/>
                    </a:srgbClr>
                  </a:outerShdw>
                </a:effectLst>
                <a:latin typeface="Cambria" pitchFamily="18" charset="0"/>
                <a:ea typeface="Calibri" pitchFamily="34" charset="0"/>
                <a:cs typeface="Times New Roman" pitchFamily="18" charset="0"/>
              </a:rPr>
              <a:t>Здоровье детей – это общая проблема медиков, педагогов и родителей. Ключ к здоровью – это формирование здорового образа жизни. </a:t>
            </a:r>
            <a:endParaRPr kumimoji="0" lang="ru-RU" sz="11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a:ln>
                  <a:noFill/>
                </a:ln>
                <a:solidFill>
                  <a:srgbClr val="0D0D0D"/>
                </a:solidFill>
                <a:effectLst>
                  <a:outerShdw blurRad="38100" dist="38100" dir="2700000" algn="tl">
                    <a:srgbClr val="000000">
                      <a:alpha val="43137"/>
                    </a:srgbClr>
                  </a:outerShdw>
                </a:effectLst>
                <a:latin typeface="Cambria" pitchFamily="18" charset="0"/>
                <a:ea typeface="Calibri" pitchFamily="34" charset="0"/>
                <a:cs typeface="Times New Roman" pitchFamily="18" charset="0"/>
              </a:rPr>
              <a:t>В школе есть ряд учебных дисциплин, в рамках которых ученики получают некоторые знания о здоровом образе жизни. А можно ли получать такие знания на уроках математики?</a:t>
            </a:r>
            <a:endParaRPr kumimoji="0" lang="en-US" sz="2400" b="0" i="1" u="none" strike="noStrike" cap="none" normalizeH="0" baseline="0" dirty="0">
              <a:ln>
                <a:noFill/>
              </a:ln>
              <a:solidFill>
                <a:srgbClr val="0D0D0D"/>
              </a:solidFill>
              <a:effectLst>
                <a:outerShdw blurRad="38100" dist="38100" dir="2700000" algn="tl">
                  <a:srgbClr val="000000">
                    <a:alpha val="43137"/>
                  </a:srgbClr>
                </a:outerShdw>
              </a:effectLst>
              <a:latin typeface="Cambria" pitchFamily="18" charset="0"/>
              <a:ea typeface="Calibri" pitchFamily="34" charset="0"/>
              <a:cs typeface="Times New Roman" pitchFamily="18" charset="0"/>
            </a:endParaRPr>
          </a:p>
          <a:p>
            <a:pPr lvl="0" indent="450850" algn="just" eaLnBrk="0" fontAlgn="base" hangingPunct="0">
              <a:spcBef>
                <a:spcPct val="0"/>
              </a:spcBef>
              <a:spcAft>
                <a:spcPct val="0"/>
              </a:spcAft>
            </a:pPr>
            <a:r>
              <a:rPr lang="ru-RU" sz="2400" i="1" dirty="0">
                <a:effectLst>
                  <a:outerShdw blurRad="38100" dist="38100" dir="2700000" algn="tl">
                    <a:srgbClr val="000000">
                      <a:alpha val="43137"/>
                    </a:srgbClr>
                  </a:outerShdw>
                </a:effectLst>
                <a:latin typeface="Cambria" pitchFamily="18" charset="0"/>
              </a:rPr>
              <a:t>Поэтому мы задались вопросом, а могут ли математические задачи стать источником знаний учащихся о здоровье человека.</a:t>
            </a:r>
            <a:endParaRPr kumimoji="0" lang="ru-RU" sz="24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2536" y="2348880"/>
            <a:ext cx="9396536" cy="4032448"/>
          </a:xfrm>
        </p:spPr>
        <p:txBody>
          <a:bodyPr>
            <a:noAutofit/>
          </a:bodyPr>
          <a:lstStyle/>
          <a:p>
            <a:pPr algn="just">
              <a:buNone/>
            </a:pPr>
            <a:r>
              <a:rPr lang="en-US" sz="2400" i="1" dirty="0">
                <a:latin typeface="Cambria" pitchFamily="18" charset="0"/>
              </a:rPr>
              <a:t>       </a:t>
            </a:r>
            <a:r>
              <a:rPr lang="ru-RU" sz="2400" i="1" dirty="0">
                <a:latin typeface="Cambria" pitchFamily="18" charset="0"/>
              </a:rPr>
              <a:t>Ведь если в содержании задач присутствует информация о здоровье человека, правильном питании, гигиене тела, безопасной жизни, вредных привычках и другие  факты из реальной жизни, то это может  оказать большое влияние на человека. Здоровый образ жизни не занимает пока первое место среди человеческих потребностей. Поэтому наша задача, как подрастающего поколения, ценить, беречь и укреплять своё здоровье. Личным примером демонстрировать здоровый образ жизни. И, конечно, говорить о необходимости сохранения своего здоровья. И говорить не только на  классных часах и мероприятиях, связанных с данной темой, но и на предметных уроках. Например, на уроках математики.</a:t>
            </a:r>
          </a:p>
          <a:p>
            <a:pPr algn="just">
              <a:buNone/>
            </a:pPr>
            <a:endParaRPr lang="ru-RU" sz="2400" i="1" dirty="0">
              <a:latin typeface="Cambria" pitchFamily="18" charset="0"/>
            </a:endParaRPr>
          </a:p>
        </p:txBody>
      </p:sp>
      <p:pic>
        <p:nvPicPr>
          <p:cNvPr id="5" name="Рисунок 4" descr="81.gif"/>
          <p:cNvPicPr>
            <a:picLocks noChangeAspect="1"/>
          </p:cNvPicPr>
          <p:nvPr/>
        </p:nvPicPr>
        <p:blipFill>
          <a:blip r:embed="rId2" cstate="print"/>
          <a:stretch>
            <a:fillRect/>
          </a:stretch>
        </p:blipFill>
        <p:spPr>
          <a:xfrm>
            <a:off x="-108520" y="-171400"/>
            <a:ext cx="3333750" cy="2295525"/>
          </a:xfrm>
          <a:prstGeom prst="rect">
            <a:avLst/>
          </a:prstGeom>
        </p:spPr>
      </p:pic>
      <p:pic>
        <p:nvPicPr>
          <p:cNvPr id="6" name="Рисунок 5" descr="basketbol-animatsionnaya-kartinka-0130.gif"/>
          <p:cNvPicPr>
            <a:picLocks noChangeAspect="1"/>
          </p:cNvPicPr>
          <p:nvPr/>
        </p:nvPicPr>
        <p:blipFill>
          <a:blip r:embed="rId3" cstate="print"/>
          <a:stretch>
            <a:fillRect/>
          </a:stretch>
        </p:blipFill>
        <p:spPr>
          <a:xfrm>
            <a:off x="7596336" y="-99392"/>
            <a:ext cx="1295400" cy="2781300"/>
          </a:xfrm>
          <a:prstGeom prst="rect">
            <a:avLst/>
          </a:prstGeom>
        </p:spPr>
      </p:pic>
      <p:pic>
        <p:nvPicPr>
          <p:cNvPr id="7" name="Рисунок 6" descr="Abacuses-81050.gif"/>
          <p:cNvPicPr>
            <a:picLocks noChangeAspect="1"/>
          </p:cNvPicPr>
          <p:nvPr/>
        </p:nvPicPr>
        <p:blipFill>
          <a:blip r:embed="rId4" cstate="print"/>
          <a:stretch>
            <a:fillRect/>
          </a:stretch>
        </p:blipFill>
        <p:spPr>
          <a:xfrm>
            <a:off x="5580112" y="0"/>
            <a:ext cx="2123306" cy="2160776"/>
          </a:xfrm>
          <a:prstGeom prst="rect">
            <a:avLst/>
          </a:prstGeom>
        </p:spPr>
      </p:pic>
      <p:pic>
        <p:nvPicPr>
          <p:cNvPr id="8" name="Рисунок 7" descr="Math.png"/>
          <p:cNvPicPr>
            <a:picLocks noChangeAspect="1"/>
          </p:cNvPicPr>
          <p:nvPr/>
        </p:nvPicPr>
        <p:blipFill>
          <a:blip r:embed="rId5" cstate="print"/>
          <a:stretch>
            <a:fillRect/>
          </a:stretch>
        </p:blipFill>
        <p:spPr>
          <a:xfrm>
            <a:off x="2627784" y="0"/>
            <a:ext cx="2905066" cy="24208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7238"/>
            <a:ext cx="896448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a:ln>
                  <a:noFill/>
                </a:ln>
                <a:solidFill>
                  <a:srgbClr val="000000"/>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Цель нашей работы</a:t>
            </a:r>
            <a:r>
              <a:rPr kumimoji="0" lang="ru-RU" sz="2400" b="0" i="1" u="none" strike="noStrike" cap="none" normalizeH="0" baseline="0" dirty="0">
                <a:ln>
                  <a:noFill/>
                </a:ln>
                <a:solidFill>
                  <a:srgbClr val="000000"/>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 показать значимость математики для жизни и здоровья человека. </a:t>
            </a:r>
            <a:endParaRPr kumimoji="0" lang="ru-RU" sz="20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1" u="sng" strike="noStrike" cap="none" normalizeH="0" baseline="0" dirty="0">
                <a:ln>
                  <a:noFill/>
                </a:ln>
                <a:solidFill>
                  <a:srgbClr val="000000"/>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Задачи нашей работы</a:t>
            </a:r>
            <a:r>
              <a:rPr kumimoji="0" lang="ru-RU" sz="2400" b="0" i="1" u="none" strike="noStrike" cap="none" normalizeH="0" baseline="0" dirty="0">
                <a:ln>
                  <a:noFill/>
                </a:ln>
                <a:solidFill>
                  <a:srgbClr val="000000"/>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:1. Составить сборник математических задач, связанных со здоровьем человека</a:t>
            </a:r>
            <a:endParaRPr kumimoji="0" lang="ru-RU" sz="20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a:ln>
                  <a:noFill/>
                </a:ln>
                <a:solidFill>
                  <a:srgbClr val="000000"/>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2.Выявить связь математики и здоровья человеческого организма</a:t>
            </a:r>
            <a:endParaRPr kumimoji="0" lang="ru-RU" sz="20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1" u="sng" strike="noStrike" cap="none" normalizeH="0" baseline="0" dirty="0">
                <a:ln>
                  <a:noFill/>
                </a:ln>
                <a:solidFill>
                  <a:srgbClr val="000000"/>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Гипотеза</a:t>
            </a:r>
            <a:r>
              <a:rPr kumimoji="0" lang="ru-RU" sz="2400" b="1" i="1" u="none" strike="noStrike" cap="none" normalizeH="0" baseline="0" dirty="0">
                <a:ln>
                  <a:noFill/>
                </a:ln>
                <a:solidFill>
                  <a:srgbClr val="000000"/>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 </a:t>
            </a:r>
            <a:r>
              <a:rPr kumimoji="0" lang="ru-RU" sz="2400" b="0" i="1" u="none" strike="noStrike" cap="none" normalizeH="0" baseline="0" dirty="0">
                <a:ln>
                  <a:noFill/>
                </a:ln>
                <a:solidFill>
                  <a:srgbClr val="000000"/>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Мы предполагаем, что</a:t>
            </a:r>
            <a:r>
              <a:rPr kumimoji="0" lang="ru-RU" sz="24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 математические расчёты и методы могут способствовать сохранению здоровья.</a:t>
            </a:r>
            <a:endParaRPr kumimoji="0" lang="ru-RU" sz="32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cs typeface="Arial" pitchFamily="34" charset="0"/>
            </a:endParaRPr>
          </a:p>
        </p:txBody>
      </p:sp>
      <p:sp>
        <p:nvSpPr>
          <p:cNvPr id="1026" name="Rectangle 2"/>
          <p:cNvSpPr>
            <a:spLocks noChangeArrowheads="1"/>
          </p:cNvSpPr>
          <p:nvPr/>
        </p:nvSpPr>
        <p:spPr bwMode="auto">
          <a:xfrm>
            <a:off x="0" y="3404320"/>
            <a:ext cx="882047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Актуальность темы</a:t>
            </a:r>
            <a:endParaRPr kumimoji="0" lang="ru-RU" sz="24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В наш век, когда каждый</a:t>
            </a:r>
            <a:r>
              <a:rPr kumimoji="0" lang="ru-RU" sz="2400" b="1"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 </a:t>
            </a:r>
            <a:r>
              <a:rPr kumimoji="0" lang="ru-RU" sz="24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пятый школьник имеет хроническое заболевание, необходимо привлечь внимание к проблеме «Здоровье Нации» любыми средствами, в том числе и с помощью математики.</a:t>
            </a:r>
            <a:endParaRPr kumimoji="0" lang="ru-RU" sz="2400" b="0" i="1" u="none" strike="noStrike" cap="none" normalizeH="0" baseline="0" dirty="0">
              <a:ln>
                <a:noFill/>
              </a:ln>
              <a:solidFill>
                <a:schemeClr val="tx1"/>
              </a:solidFill>
              <a:effectLst>
                <a:outerShdw blurRad="38100" dist="38100" dir="2700000" algn="tl">
                  <a:srgbClr val="000000">
                    <a:alpha val="43137"/>
                  </a:srgbClr>
                </a:outerShdw>
              </a:effectLst>
              <a:latin typeface="Cambria" pitchFamily="18" charset="0"/>
              <a:cs typeface="Arial" pitchFamily="34" charset="0"/>
            </a:endParaRPr>
          </a:p>
        </p:txBody>
      </p:sp>
      <p:pic>
        <p:nvPicPr>
          <p:cNvPr id="6" name="Рисунок 5" descr="12946091.png"/>
          <p:cNvPicPr>
            <a:picLocks noChangeAspect="1"/>
          </p:cNvPicPr>
          <p:nvPr/>
        </p:nvPicPr>
        <p:blipFill>
          <a:blip r:embed="rId2" cstate="print"/>
          <a:stretch>
            <a:fillRect/>
          </a:stretch>
        </p:blipFill>
        <p:spPr>
          <a:xfrm>
            <a:off x="3851920" y="4927069"/>
            <a:ext cx="5508104" cy="19309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2536" y="0"/>
            <a:ext cx="9253536" cy="3861048"/>
          </a:xfrm>
        </p:spPr>
        <p:txBody>
          <a:bodyPr>
            <a:normAutofit lnSpcReduction="10000"/>
          </a:bodyPr>
          <a:lstStyle/>
          <a:p>
            <a:pPr algn="just">
              <a:buNone/>
            </a:pPr>
            <a:r>
              <a:rPr lang="en-US" sz="3000" i="1" dirty="0">
                <a:effectLst>
                  <a:outerShdw blurRad="38100" dist="38100" dir="2700000" algn="tl">
                    <a:srgbClr val="000000">
                      <a:alpha val="43137"/>
                    </a:srgbClr>
                  </a:outerShdw>
                </a:effectLst>
                <a:latin typeface="Cambria" pitchFamily="18" charset="0"/>
              </a:rPr>
              <a:t>       </a:t>
            </a:r>
            <a:r>
              <a:rPr lang="ru-RU" sz="3000" i="1" dirty="0">
                <a:effectLst>
                  <a:outerShdw blurRad="38100" dist="38100" dir="2700000" algn="tl">
                    <a:srgbClr val="000000">
                      <a:alpha val="43137"/>
                    </a:srgbClr>
                  </a:outerShdw>
                </a:effectLst>
                <a:latin typeface="Cambria" pitchFamily="18" charset="0"/>
              </a:rPr>
              <a:t>Математика, по общему признанию, является "царицей" всех наук.  Она решает проблемы химии,  физики, астрономии, экономики, социологии и многих других наук. </a:t>
            </a:r>
            <a:br>
              <a:rPr lang="ru-RU" sz="3000" i="1" dirty="0">
                <a:effectLst>
                  <a:outerShdw blurRad="38100" dist="38100" dir="2700000" algn="tl">
                    <a:srgbClr val="000000">
                      <a:alpha val="43137"/>
                    </a:srgbClr>
                  </a:outerShdw>
                </a:effectLst>
                <a:latin typeface="Cambria" pitchFamily="18" charset="0"/>
              </a:rPr>
            </a:br>
            <a:r>
              <a:rPr lang="ru-RU" sz="3000" i="1" dirty="0">
                <a:effectLst>
                  <a:outerShdw blurRad="38100" dist="38100" dir="2700000" algn="tl">
                    <a:srgbClr val="000000">
                      <a:alpha val="43137"/>
                    </a:srgbClr>
                  </a:outerShdw>
                </a:effectLst>
                <a:latin typeface="Cambria" pitchFamily="18" charset="0"/>
              </a:rPr>
              <a:t> Медицина  долгое время развивалась "параллельно" с математикой, оставаясь практически неформализованной наукой, тем самым подтверждая, что "медицина - это искусство".</a:t>
            </a:r>
          </a:p>
          <a:p>
            <a:pPr>
              <a:buNone/>
            </a:pPr>
            <a:endParaRPr lang="ru-RU" dirty="0"/>
          </a:p>
        </p:txBody>
      </p:sp>
      <p:pic>
        <p:nvPicPr>
          <p:cNvPr id="4" name="Рисунок 3" descr="mad_scientist_thinkin_a_hc.gif"/>
          <p:cNvPicPr>
            <a:picLocks noChangeAspect="1"/>
          </p:cNvPicPr>
          <p:nvPr/>
        </p:nvPicPr>
        <p:blipFill>
          <a:blip r:embed="rId2" cstate="print"/>
          <a:stretch>
            <a:fillRect/>
          </a:stretch>
        </p:blipFill>
        <p:spPr>
          <a:xfrm>
            <a:off x="3203848" y="3524250"/>
            <a:ext cx="3162300" cy="3333750"/>
          </a:xfrm>
          <a:prstGeom prst="rect">
            <a:avLst/>
          </a:prstGeom>
        </p:spPr>
      </p:pic>
      <p:pic>
        <p:nvPicPr>
          <p:cNvPr id="5" name="Рисунок 4" descr="sova_chitaet_knizhku.gif"/>
          <p:cNvPicPr>
            <a:picLocks noChangeAspect="1"/>
          </p:cNvPicPr>
          <p:nvPr/>
        </p:nvPicPr>
        <p:blipFill>
          <a:blip r:embed="rId3" cstate="print"/>
          <a:stretch>
            <a:fillRect/>
          </a:stretch>
        </p:blipFill>
        <p:spPr>
          <a:xfrm>
            <a:off x="6286500" y="3356992"/>
            <a:ext cx="2857500" cy="36766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476672"/>
            <a:ext cx="8229600" cy="1143000"/>
          </a:xfrm>
        </p:spPr>
        <p:txBody>
          <a:bodyPr>
            <a:noAutofit/>
          </a:bodyPr>
          <a:lstStyle/>
          <a:p>
            <a:pPr algn="r"/>
            <a:r>
              <a:rPr lang="ru-RU" sz="3600" i="1" dirty="0">
                <a:effectLst>
                  <a:outerShdw blurRad="38100" dist="38100" dir="2700000" algn="tl">
                    <a:srgbClr val="000000">
                      <a:alpha val="43137"/>
                    </a:srgbClr>
                  </a:outerShdw>
                </a:effectLst>
                <a:latin typeface="Cambria" pitchFamily="18" charset="0"/>
              </a:rPr>
              <a:t>«Пусть не читает меня в основах моих тот, кто не математик»</a:t>
            </a:r>
            <a:r>
              <a:rPr lang="en-US" sz="3600" i="1" dirty="0">
                <a:effectLst>
                  <a:outerShdw blurRad="38100" dist="38100" dir="2700000" algn="tl">
                    <a:srgbClr val="000000">
                      <a:alpha val="43137"/>
                    </a:srgbClr>
                  </a:outerShdw>
                </a:effectLst>
                <a:latin typeface="Cambria" pitchFamily="18" charset="0"/>
              </a:rPr>
              <a:t>.</a:t>
            </a:r>
            <a:br>
              <a:rPr lang="en-US" sz="3600" i="1" dirty="0">
                <a:effectLst>
                  <a:outerShdw blurRad="38100" dist="38100" dir="2700000" algn="tl">
                    <a:srgbClr val="000000">
                      <a:alpha val="43137"/>
                    </a:srgbClr>
                  </a:outerShdw>
                </a:effectLst>
                <a:latin typeface="Cambria" pitchFamily="18" charset="0"/>
              </a:rPr>
            </a:br>
            <a:r>
              <a:rPr lang="ru-RU" sz="3600" i="1" dirty="0">
                <a:effectLst>
                  <a:outerShdw blurRad="38100" dist="38100" dir="2700000" algn="tl">
                    <a:srgbClr val="000000">
                      <a:alpha val="43137"/>
                    </a:srgbClr>
                  </a:outerShdw>
                </a:effectLst>
                <a:latin typeface="Cambria" pitchFamily="18" charset="0"/>
              </a:rPr>
              <a:t>(с)Леонардо Да Винчи</a:t>
            </a:r>
          </a:p>
        </p:txBody>
      </p:sp>
      <p:pic>
        <p:nvPicPr>
          <p:cNvPr id="5" name="Рисунок 4" descr="leonardo-da-vinci.jpg"/>
          <p:cNvPicPr>
            <a:picLocks noChangeAspect="1"/>
          </p:cNvPicPr>
          <p:nvPr/>
        </p:nvPicPr>
        <p:blipFill>
          <a:blip r:embed="rId2" cstate="print"/>
          <a:stretch>
            <a:fillRect/>
          </a:stretch>
        </p:blipFill>
        <p:spPr>
          <a:xfrm>
            <a:off x="899592" y="1556792"/>
            <a:ext cx="3080370" cy="4833247"/>
          </a:xfrm>
          <a:prstGeom prst="rect">
            <a:avLst/>
          </a:prstGeom>
          <a:ln>
            <a:noFill/>
          </a:ln>
          <a:effectLst>
            <a:outerShdw blurRad="292100" dist="139700" dir="2700000" algn="tl" rotWithShape="0">
              <a:srgbClr val="333333">
                <a:alpha val="65000"/>
              </a:srgbClr>
            </a:outerShdw>
          </a:effectLst>
        </p:spPr>
      </p:pic>
      <p:pic>
        <p:nvPicPr>
          <p:cNvPr id="6" name="Рисунок 5" descr="Leonardo da Vinci.JPG"/>
          <p:cNvPicPr>
            <a:picLocks noChangeAspect="1"/>
          </p:cNvPicPr>
          <p:nvPr/>
        </p:nvPicPr>
        <p:blipFill>
          <a:blip r:embed="rId3" cstate="print"/>
          <a:stretch>
            <a:fillRect/>
          </a:stretch>
        </p:blipFill>
        <p:spPr>
          <a:xfrm>
            <a:off x="4427984" y="1844824"/>
            <a:ext cx="3753728" cy="4869160"/>
          </a:xfrm>
          <a:prstGeom prst="ellipse">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552" y="5373216"/>
            <a:ext cx="9972600" cy="1143000"/>
          </a:xfrm>
        </p:spPr>
        <p:txBody>
          <a:bodyPr>
            <a:noAutofit/>
          </a:bodyPr>
          <a:lstStyle/>
          <a:p>
            <a:r>
              <a:rPr lang="ru-RU" sz="3600" i="1" dirty="0">
                <a:effectLst>
                  <a:outerShdw blurRad="38100" dist="38100" dir="2700000" algn="tl">
                    <a:srgbClr val="000000">
                      <a:alpha val="43137"/>
                    </a:srgbClr>
                  </a:outerShdw>
                </a:effectLst>
                <a:latin typeface="Cambria" pitchFamily="18" charset="0"/>
              </a:rPr>
              <a:t>Математика необходима в статистике, сестринском деле, кардиологии и во многих других областях медицины.</a:t>
            </a:r>
            <a:br>
              <a:rPr lang="ru-RU" sz="3600" dirty="0">
                <a:latin typeface="Cambria" pitchFamily="18" charset="0"/>
              </a:rPr>
            </a:br>
            <a:endParaRPr lang="ru-RU" sz="3600" dirty="0">
              <a:latin typeface="Cambria" pitchFamily="18" charset="0"/>
            </a:endParaRPr>
          </a:p>
        </p:txBody>
      </p:sp>
      <p:pic>
        <p:nvPicPr>
          <p:cNvPr id="3" name="Рисунок 2" descr="circular_pie_chart_data_up_down_500_clr_6558.gif"/>
          <p:cNvPicPr>
            <a:picLocks noChangeAspect="1"/>
          </p:cNvPicPr>
          <p:nvPr/>
        </p:nvPicPr>
        <p:blipFill>
          <a:blip r:embed="rId2" cstate="print"/>
          <a:stretch>
            <a:fillRect/>
          </a:stretch>
        </p:blipFill>
        <p:spPr>
          <a:xfrm>
            <a:off x="2123728" y="260648"/>
            <a:ext cx="3860530" cy="2702371"/>
          </a:xfrm>
          <a:prstGeom prst="rect">
            <a:avLst/>
          </a:prstGeom>
        </p:spPr>
      </p:pic>
      <p:pic>
        <p:nvPicPr>
          <p:cNvPr id="4" name="Рисунок 3" descr="CoolClips_peop0715.png"/>
          <p:cNvPicPr>
            <a:picLocks noChangeAspect="1"/>
          </p:cNvPicPr>
          <p:nvPr/>
        </p:nvPicPr>
        <p:blipFill>
          <a:blip r:embed="rId3" cstate="print"/>
          <a:stretch>
            <a:fillRect/>
          </a:stretch>
        </p:blipFill>
        <p:spPr>
          <a:xfrm>
            <a:off x="179512" y="692696"/>
            <a:ext cx="2520280" cy="4158208"/>
          </a:xfrm>
          <a:prstGeom prst="rect">
            <a:avLst/>
          </a:prstGeom>
        </p:spPr>
      </p:pic>
      <p:pic>
        <p:nvPicPr>
          <p:cNvPr id="5" name="Рисунок 4" descr="CoolClips_vc004006.png"/>
          <p:cNvPicPr>
            <a:picLocks noChangeAspect="1"/>
          </p:cNvPicPr>
          <p:nvPr/>
        </p:nvPicPr>
        <p:blipFill>
          <a:blip r:embed="rId4" cstate="print"/>
          <a:stretch>
            <a:fillRect/>
          </a:stretch>
        </p:blipFill>
        <p:spPr>
          <a:xfrm>
            <a:off x="6046335" y="2132856"/>
            <a:ext cx="3097665" cy="2800806"/>
          </a:xfrm>
          <a:prstGeom prst="rect">
            <a:avLst/>
          </a:prstGeom>
        </p:spPr>
      </p:pic>
      <p:pic>
        <p:nvPicPr>
          <p:cNvPr id="7" name="Рисунок 6" descr="MCj02380360000[1].gif"/>
          <p:cNvPicPr>
            <a:picLocks noChangeAspect="1"/>
          </p:cNvPicPr>
          <p:nvPr/>
        </p:nvPicPr>
        <p:blipFill>
          <a:blip r:embed="rId5" cstate="print"/>
          <a:stretch>
            <a:fillRect/>
          </a:stretch>
        </p:blipFill>
        <p:spPr>
          <a:xfrm>
            <a:off x="6074668" y="0"/>
            <a:ext cx="3069332" cy="2112794"/>
          </a:xfrm>
          <a:prstGeom prst="rect">
            <a:avLst/>
          </a:prstGeom>
        </p:spPr>
      </p:pic>
      <p:pic>
        <p:nvPicPr>
          <p:cNvPr id="8" name="Рисунок 7" descr="19790579.gif"/>
          <p:cNvPicPr>
            <a:picLocks noChangeAspect="1"/>
          </p:cNvPicPr>
          <p:nvPr/>
        </p:nvPicPr>
        <p:blipFill>
          <a:blip r:embed="rId6" cstate="print"/>
          <a:stretch>
            <a:fillRect/>
          </a:stretch>
        </p:blipFill>
        <p:spPr>
          <a:xfrm>
            <a:off x="2627784" y="4005064"/>
            <a:ext cx="3098279" cy="777982"/>
          </a:xfrm>
          <a:prstGeom prst="rect">
            <a:avLst/>
          </a:prstGeom>
        </p:spPr>
      </p:pic>
      <p:pic>
        <p:nvPicPr>
          <p:cNvPr id="9" name="Рисунок 8" descr="f8ccb149cda7211bcda19df9e1d8dfd0.jpg"/>
          <p:cNvPicPr>
            <a:picLocks noChangeAspect="1"/>
          </p:cNvPicPr>
          <p:nvPr/>
        </p:nvPicPr>
        <p:blipFill>
          <a:blip r:embed="rId7" cstate="print"/>
          <a:stretch>
            <a:fillRect/>
          </a:stretch>
        </p:blipFill>
        <p:spPr>
          <a:xfrm>
            <a:off x="3563888" y="2204864"/>
            <a:ext cx="2209800" cy="18192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528" y="116632"/>
            <a:ext cx="9144000" cy="2404863"/>
          </a:xfrm>
        </p:spPr>
        <p:txBody>
          <a:bodyPr>
            <a:normAutofit fontScale="92500" lnSpcReduction="20000"/>
          </a:bodyPr>
          <a:lstStyle/>
          <a:p>
            <a:pPr algn="just">
              <a:buNone/>
            </a:pPr>
            <a:r>
              <a:rPr lang="ru-RU" dirty="0"/>
              <a:t>         </a:t>
            </a:r>
            <a:r>
              <a:rPr lang="ru-RU" i="1" dirty="0">
                <a:effectLst>
                  <a:outerShdw blurRad="38100" dist="38100" dir="2700000" algn="tl">
                    <a:srgbClr val="000000">
                      <a:alpha val="43137"/>
                    </a:srgbClr>
                  </a:outerShdw>
                </a:effectLst>
                <a:latin typeface="Cambria" pitchFamily="18" charset="0"/>
              </a:rPr>
              <a:t>Перед началом создания сборника математических задач, связанных со здоровьем человека, мы провели опрос среди наших одноклассников с целью узнать, как они думают: связаны ли между собой математика, царица наук, и здоровье человека.</a:t>
            </a:r>
          </a:p>
          <a:p>
            <a:pPr>
              <a:buNone/>
            </a:pPr>
            <a:endParaRPr lang="ru-RU" dirty="0"/>
          </a:p>
        </p:txBody>
      </p:sp>
      <p:graphicFrame>
        <p:nvGraphicFramePr>
          <p:cNvPr id="4" name="Диаграмма 3"/>
          <p:cNvGraphicFramePr/>
          <p:nvPr/>
        </p:nvGraphicFramePr>
        <p:xfrm>
          <a:off x="971600" y="2708920"/>
          <a:ext cx="7704856" cy="38884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52736"/>
            <a:ext cx="8352928" cy="496855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868</Words>
  <Application>Microsoft Office PowerPoint</Application>
  <PresentationFormat>Экран (4:3)</PresentationFormat>
  <Paragraphs>38</Paragraphs>
  <Slides>15</Slides>
  <Notes>0</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Cambria</vt:lpstr>
      <vt:lpstr>Times New Roman</vt:lpstr>
      <vt:lpstr>Тема Office</vt:lpstr>
      <vt:lpstr>Дуальный итоговый проект «Математика и  здоровье»</vt:lpstr>
      <vt:lpstr> Здоровье – не всё, но всё без здоровья ничто.(Сократ) </vt:lpstr>
      <vt:lpstr>Презентация PowerPoint</vt:lpstr>
      <vt:lpstr>Презентация PowerPoint</vt:lpstr>
      <vt:lpstr>Презентация PowerPoint</vt:lpstr>
      <vt:lpstr>«Пусть не читает меня в основах моих тот, кто не математик». (с)Леонардо Да Винчи</vt:lpstr>
      <vt:lpstr>Математика необходима в статистике, сестринском деле, кардиологии и во многих других областях медицины. </vt:lpstr>
      <vt:lpstr>Презентация PowerPoint</vt:lpstr>
      <vt:lpstr>Презентация PowerPoint</vt:lpstr>
      <vt:lpstr>Презентация PowerPoint</vt:lpstr>
      <vt:lpstr>Презентация PowerPoint</vt:lpstr>
      <vt:lpstr> В нашем классе мы также провели опрос, связанный с питанием.</vt:lpstr>
      <vt:lpstr>Презентация PowerPoint</vt:lpstr>
      <vt:lpstr>Утренний кофе – только для взрослых! Интересно, как часто наши одноклассники употребляют в своём рационе чай и кофе? </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Дуальный итоговый проект «Математика и  здоровье»</dc:title>
  <dc:creator>user</dc:creator>
  <cp:lastModifiedBy>Анастасия Тюменцева</cp:lastModifiedBy>
  <cp:revision>2</cp:revision>
  <dcterms:created xsi:type="dcterms:W3CDTF">2017-04-25T09:48:10Z</dcterms:created>
  <dcterms:modified xsi:type="dcterms:W3CDTF">2017-04-25T17:23:37Z</dcterms:modified>
</cp:coreProperties>
</file>