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71" r:id="rId7"/>
    <p:sldId id="268" r:id="rId8"/>
    <p:sldId id="275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3DE4-17E4-45B1-96C9-B5786C364D21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74EF-D5B0-4335-A32D-4D4ADEB7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4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74EF-D5B0-4335-A32D-4D4ADEB721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5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B74EF-D5B0-4335-A32D-4D4ADEB721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1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0762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6126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4982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00661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6576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3618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5427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3177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6794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78609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3901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F800C2D-FBC1-486C-AA4C-A58369F95EEB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CF3F5ED-533E-4038-9844-290194CE740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0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Математика в программировании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ВЫПОЛНИЛА</a:t>
            </a:r>
          </a:p>
          <a:p>
            <a:r>
              <a:rPr lang="ru-RU" dirty="0"/>
              <a:t>СТУДЕНТКА ГРУППЫ ПК-3</a:t>
            </a:r>
          </a:p>
          <a:p>
            <a:r>
              <a:rPr lang="ru-RU" dirty="0"/>
              <a:t>ИСАКОВА О.И.</a:t>
            </a:r>
          </a:p>
          <a:p>
            <a:r>
              <a:rPr lang="ru-RU" dirty="0"/>
              <a:t>НАУЧНЫЙ РУКОВОДИТЕЛЬ</a:t>
            </a:r>
          </a:p>
          <a:p>
            <a:r>
              <a:rPr lang="ru-RU" dirty="0"/>
              <a:t>ХАРИТОНОВА Н.С.</a:t>
            </a:r>
          </a:p>
        </p:txBody>
      </p:sp>
      <p:pic>
        <p:nvPicPr>
          <p:cNvPr id="7" name="Picture 2" descr="http://www.nastol.com.ua/pic/201511/1920x1080/nastol.com.ua-1554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7"/>
          <a:stretch/>
        </p:blipFill>
        <p:spPr bwMode="auto">
          <a:xfrm>
            <a:off x="0" y="0"/>
            <a:ext cx="12192000" cy="45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98909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7900" y="1384300"/>
            <a:ext cx="82626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dirty="0">
                <a:latin typeface="Cambria" panose="02040503050406030204" pitchFamily="18" charset="0"/>
              </a:rPr>
              <a:t>Спасибо за внимание!!!</a:t>
            </a:r>
            <a:endParaRPr lang="en-US" sz="1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83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Математика и ее значимость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Применение математики в программировании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Самостоятельное решение математической задачи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Примеры решения математических задач с помощью программирования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Заключение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67996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.i.ua/prikol/thumb/4/8/336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4316374"/>
            <a:ext cx="3230880" cy="25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03002" cy="4023360"/>
          </a:xfrm>
        </p:spPr>
        <p:txBody>
          <a:bodyPr>
            <a:normAutofit/>
          </a:bodyPr>
          <a:lstStyle/>
          <a:p>
            <a:pPr marL="128016" lvl="1" indent="0" algn="just">
              <a:buNone/>
            </a:pPr>
            <a:r>
              <a:rPr lang="ru-RU" sz="2800" dirty="0">
                <a:latin typeface="Cambria" panose="02040503050406030204" pitchFamily="18" charset="0"/>
              </a:rPr>
              <a:t>	Математика является основой, базисом для всех остальных естественных и многих гуманитарных наук. Можно сказать, что именно благодаря развитию этой науки человечество сделало впечатляющий технологический рывок последних столетий. Без математики невозможно развитие физики, химии, инженерного дела, программирования, архитектуры и многих других дисциплин.</a:t>
            </a:r>
          </a:p>
        </p:txBody>
      </p:sp>
    </p:spTree>
    <p:extLst>
      <p:ext uri="{BB962C8B-B14F-4D97-AF65-F5344CB8AC3E}">
        <p14:creationId xmlns:p14="http://schemas.microsoft.com/office/powerpoint/2010/main" val="3828774711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Математика в программировании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 algn="just">
              <a:buNone/>
            </a:pPr>
            <a:r>
              <a:rPr lang="ru-RU" sz="2800" dirty="0">
                <a:latin typeface="Cambria" panose="02040503050406030204" pitchFamily="18" charset="0"/>
              </a:rPr>
              <a:t>	Программист - это человек, который создает новые и улучшает старые программы для компьютерной техники. </a:t>
            </a:r>
          </a:p>
          <a:p>
            <a:pPr marL="0" indent="0" algn="just">
              <a:buNone/>
            </a:pPr>
            <a:r>
              <a:rPr lang="ru-RU" sz="2800" dirty="0">
                <a:latin typeface="Cambria" panose="02040503050406030204" pitchFamily="18" charset="0"/>
              </a:rPr>
              <a:t>	Программы – это инструкции для работы ЭВМ. Но пишутся они с использованием довольно сложных математических алгоритмов на специфических языках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29421641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973" y="547498"/>
            <a:ext cx="10142982" cy="1499616"/>
          </a:xfrm>
        </p:spPr>
        <p:txBody>
          <a:bodyPr>
            <a:normAutofit/>
          </a:bodyPr>
          <a:lstStyle/>
          <a:p>
            <a:r>
              <a:rPr lang="ru-RU" dirty="0"/>
              <a:t>Решение математической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286000"/>
            <a:ext cx="6828281" cy="402336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Cambria" panose="02040503050406030204" pitchFamily="18" charset="0"/>
              </a:rPr>
              <a:t>Цель задачи:</a:t>
            </a:r>
          </a:p>
          <a:p>
            <a:pPr algn="just"/>
            <a:r>
              <a:rPr lang="ru-RU" sz="2800" dirty="0">
                <a:latin typeface="Cambria" panose="02040503050406030204" pitchFamily="18" charset="0"/>
              </a:rPr>
              <a:t>Решить систему линейных уравнений методом итераций с точностью до 0,001.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08049" y="411480"/>
            <a:ext cx="8881871" cy="634365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mbria" panose="020405030504060302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908049" y="904241"/>
            <a:ext cx="7717664" cy="5358128"/>
            <a:chOff x="1908049" y="411480"/>
            <a:chExt cx="7717664" cy="535812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t="90742"/>
            <a:stretch/>
          </p:blipFill>
          <p:spPr>
            <a:xfrm rot="10800000">
              <a:off x="1908049" y="411480"/>
              <a:ext cx="7717663" cy="61722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67" r="2454" b="67695"/>
            <a:stretch/>
          </p:blipFill>
          <p:spPr>
            <a:xfrm>
              <a:off x="1908050" y="978549"/>
              <a:ext cx="7704963" cy="90903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58" r="2454" b="25333"/>
            <a:stretch/>
          </p:blipFill>
          <p:spPr>
            <a:xfrm>
              <a:off x="1920750" y="1836783"/>
              <a:ext cx="7704963" cy="393282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5" t="37163" r="2454" b="49022"/>
            <a:stretch/>
          </p:blipFill>
          <p:spPr>
            <a:xfrm>
              <a:off x="8338853" y="940161"/>
              <a:ext cx="1286860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7906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42982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Решение математической задачи</a:t>
            </a:r>
            <a:r>
              <a:rPr lang="en-US" dirty="0"/>
              <a:t> </a:t>
            </a:r>
            <a:r>
              <a:rPr lang="ru-RU" dirty="0"/>
              <a:t>с помощью программирования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08047" y="620488"/>
            <a:ext cx="8881871" cy="634365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Решение системы линейных уравнений методом итераций</a:t>
            </a:r>
          </a:p>
          <a:p>
            <a:r>
              <a:rPr lang="ru-RU" sz="2800" dirty="0">
                <a:latin typeface="Cambria" panose="02040503050406030204" pitchFamily="18" charset="0"/>
              </a:rPr>
              <a:t>Сколько всего имеется уравнений? :</a:t>
            </a:r>
          </a:p>
          <a:p>
            <a:r>
              <a:rPr lang="ru-RU" sz="2800" dirty="0">
                <a:latin typeface="Cambria" panose="02040503050406030204" pitchFamily="18" charset="0"/>
              </a:rPr>
              <a:t>3</a:t>
            </a:r>
          </a:p>
          <a:p>
            <a:r>
              <a:rPr lang="ru-RU" sz="2800" dirty="0">
                <a:latin typeface="Cambria" panose="02040503050406030204" pitchFamily="18" charset="0"/>
              </a:rPr>
              <a:t>С какой степенью точности ее необходимо решить? :</a:t>
            </a:r>
          </a:p>
          <a:p>
            <a:r>
              <a:rPr lang="ru-RU" sz="2800" dirty="0">
                <a:latin typeface="Cambria" panose="02040503050406030204" pitchFamily="18" charset="0"/>
              </a:rPr>
              <a:t>0.001</a:t>
            </a:r>
          </a:p>
          <a:p>
            <a:endParaRPr lang="ru-RU" sz="2800" dirty="0">
              <a:latin typeface="Cambria" panose="02040503050406030204" pitchFamily="18" charset="0"/>
            </a:endParaRPr>
          </a:p>
          <a:p>
            <a:r>
              <a:rPr lang="ru-RU" sz="2800" dirty="0">
                <a:latin typeface="Cambria" panose="02040503050406030204" pitchFamily="18" charset="0"/>
              </a:rPr>
              <a:t>Система имеет вид: </a:t>
            </a:r>
          </a:p>
          <a:p>
            <a:r>
              <a:rPr lang="en-US" sz="2800" dirty="0">
                <a:latin typeface="Cambria" panose="02040503050406030204" pitchFamily="18" charset="0"/>
              </a:rPr>
              <a:t>x1=a11*x1+a12*x2+a13*x3+b1,</a:t>
            </a:r>
          </a:p>
          <a:p>
            <a:r>
              <a:rPr lang="en-US" sz="2800" dirty="0">
                <a:latin typeface="Cambria" panose="02040503050406030204" pitchFamily="18" charset="0"/>
              </a:rPr>
              <a:t>x2=a21*x1+a22*x2+a23*x3+b2,</a:t>
            </a:r>
          </a:p>
          <a:p>
            <a:r>
              <a:rPr lang="en-US" sz="2800" dirty="0">
                <a:latin typeface="Cambria" panose="02040503050406030204" pitchFamily="18" charset="0"/>
              </a:rPr>
              <a:t>x</a:t>
            </a:r>
            <a:r>
              <a:rPr lang="ru-RU" sz="2800" dirty="0">
                <a:latin typeface="Cambria" panose="02040503050406030204" pitchFamily="18" charset="0"/>
              </a:rPr>
              <a:t>3</a:t>
            </a:r>
            <a:r>
              <a:rPr lang="en-US" sz="2800" dirty="0">
                <a:latin typeface="Cambria" panose="02040503050406030204" pitchFamily="18" charset="0"/>
              </a:rPr>
              <a:t>=a31*x1+a32*x2+a33*x3+b3.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08049" y="411480"/>
            <a:ext cx="8881871" cy="634365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3513" y="1568555"/>
            <a:ext cx="65109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Решение системы линейных уравнений методом итераций </a:t>
            </a:r>
          </a:p>
          <a:p>
            <a:endParaRPr lang="ru-RU" sz="2800" dirty="0">
              <a:latin typeface="Cambria" panose="02040503050406030204" pitchFamily="18" charset="0"/>
            </a:endParaRPr>
          </a:p>
          <a:p>
            <a:r>
              <a:rPr lang="ru-RU" sz="2800" dirty="0">
                <a:latin typeface="Cambria" panose="02040503050406030204" pitchFamily="18" charset="0"/>
              </a:rPr>
              <a:t>Ваша система имеет вид:</a:t>
            </a:r>
          </a:p>
          <a:p>
            <a:endParaRPr lang="ru-RU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x1=0.37*x1+0.18*x2+0.28*x3+0.45</a:t>
            </a:r>
          </a:p>
          <a:p>
            <a:r>
              <a:rPr lang="en-US" sz="2800" dirty="0">
                <a:latin typeface="Cambria" panose="02040503050406030204" pitchFamily="18" charset="0"/>
              </a:rPr>
              <a:t>x2=-0.66*x1+0.08*x2-0.19*x3+0.06</a:t>
            </a:r>
          </a:p>
          <a:p>
            <a:r>
              <a:rPr lang="en-US" sz="2800" dirty="0">
                <a:latin typeface="Cambria" panose="02040503050406030204" pitchFamily="18" charset="0"/>
              </a:rPr>
              <a:t>x3=-0.21*x1+0.27*x2+0.2*x3+0.54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9226" y="585216"/>
            <a:ext cx="11319511" cy="4965299"/>
          </a:xfrm>
          <a:prstGeom prst="rect">
            <a:avLst/>
          </a:prstGeom>
        </p:spPr>
        <p:txBody>
          <a:bodyPr numCol="5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</a:rPr>
              <a:t>x0.1=0.45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</a:rPr>
              <a:t>x0.2=-0.21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</a:rPr>
              <a:t>x0.3=0.54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х1.1= 0.45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х1.2= 0.06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х1.3= 0.54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х2.1= 0.778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х2.2= -0.335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х2.3= 0.57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х3.1= 0.837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х3.2= -0.589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х3.3= 0.4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х4.1= 0.766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х4.2= -0.616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х4.3= 0.285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х5.1= 0.702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х5.2= -0.549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х5.3= 0.27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Cambria" panose="02040503050406030204" pitchFamily="18" charset="0"/>
              </a:rPr>
              <a:t>х6.1= 0.687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х6.2= -0.499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х6.3= 0.298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х7.1= 0.698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х7.2= -0.49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х7.3= 0.321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х8.1= 0.71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х8.2= -0.501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х8.3= 0.325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х9.1= 0.714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х9.2= -0.51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х9.3= 0.321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х10.1= 0.712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х10.2= -0.513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х10.3= 0.317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х11.1= 0.71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х11.2= -0.511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х11.3= 0.315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х12.1= 0.709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х12.2= -0.509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х12.3= 0.316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х13.1= 0.709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х13.2= -0.509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х13.3= 0.317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х14.1= 0.71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х14.2= -0.509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х14.3= 0.317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9082" y="5207615"/>
            <a:ext cx="2682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х15.1= 0.71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х15.2= -0.509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</a:rPr>
              <a:t>х15.3= 0.317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8245" y="376208"/>
            <a:ext cx="65109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Введите значения переменных:</a:t>
            </a:r>
          </a:p>
          <a:p>
            <a:endParaRPr lang="ru-RU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a11</a:t>
            </a:r>
            <a:r>
              <a:rPr lang="ru-RU" sz="2800" dirty="0">
                <a:latin typeface="Cambria" panose="02040503050406030204" pitchFamily="18" charset="0"/>
              </a:rPr>
              <a:t>=</a:t>
            </a:r>
            <a:r>
              <a:rPr lang="en-US" sz="2800" dirty="0">
                <a:latin typeface="Cambria" panose="02040503050406030204" pitchFamily="18" charset="0"/>
              </a:rPr>
              <a:t> 0.37</a:t>
            </a:r>
            <a:endParaRPr lang="ru-RU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a12</a:t>
            </a:r>
            <a:r>
              <a:rPr lang="ru-RU" sz="2800" dirty="0">
                <a:latin typeface="Cambria" panose="02040503050406030204" pitchFamily="18" charset="0"/>
              </a:rPr>
              <a:t>=</a:t>
            </a:r>
            <a:r>
              <a:rPr lang="en-US" sz="2800" dirty="0">
                <a:latin typeface="Cambria" panose="02040503050406030204" pitchFamily="18" charset="0"/>
              </a:rPr>
              <a:t> 0.18</a:t>
            </a:r>
            <a:endParaRPr lang="ru-RU" sz="2800" dirty="0">
              <a:latin typeface="Cambria" panose="02040503050406030204" pitchFamily="18" charset="0"/>
            </a:endParaRPr>
          </a:p>
          <a:p>
            <a:r>
              <a:rPr lang="ru-RU" sz="2800" dirty="0">
                <a:latin typeface="Cambria" panose="02040503050406030204" pitchFamily="18" charset="0"/>
              </a:rPr>
              <a:t>а13=</a:t>
            </a:r>
            <a:r>
              <a:rPr lang="en-US" sz="2800" dirty="0">
                <a:latin typeface="Cambria" panose="02040503050406030204" pitchFamily="18" charset="0"/>
              </a:rPr>
              <a:t> 0.28</a:t>
            </a:r>
            <a:endParaRPr lang="ru-RU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b1</a:t>
            </a:r>
            <a:r>
              <a:rPr lang="ru-RU" sz="2800" dirty="0">
                <a:latin typeface="Cambria" panose="02040503050406030204" pitchFamily="18" charset="0"/>
              </a:rPr>
              <a:t>=</a:t>
            </a:r>
            <a:r>
              <a:rPr lang="en-US" sz="2800" dirty="0">
                <a:latin typeface="Cambria" panose="02040503050406030204" pitchFamily="18" charset="0"/>
              </a:rPr>
              <a:t> 0.45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a21= -0.66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a22= 0.08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a23= -0.19</a:t>
            </a:r>
          </a:p>
          <a:p>
            <a:r>
              <a:rPr lang="en-US" sz="2800" dirty="0">
                <a:latin typeface="Cambria" panose="02040503050406030204" pitchFamily="18" charset="0"/>
              </a:rPr>
              <a:t>b2= 0.06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a31= -0.21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a32= 0.27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a33= 0.2</a:t>
            </a:r>
          </a:p>
          <a:p>
            <a:r>
              <a:rPr lang="en-US" sz="2800" dirty="0">
                <a:latin typeface="Cambria" panose="02040503050406030204" pitchFamily="18" charset="0"/>
              </a:rPr>
              <a:t>b3= 0.54</a:t>
            </a:r>
          </a:p>
        </p:txBody>
      </p:sp>
    </p:spTree>
    <p:extLst>
      <p:ext uri="{BB962C8B-B14F-4D97-AF65-F5344CB8AC3E}">
        <p14:creationId xmlns:p14="http://schemas.microsoft.com/office/powerpoint/2010/main" val="34964758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250"/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250"/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250"/>
                                        <p:tgtEl>
                                          <p:spTgt spid="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250"/>
                                        <p:tgtEl>
                                          <p:spTgt spid="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250"/>
                                        <p:tgtEl>
                                          <p:spTgt spid="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250"/>
                                        <p:tgtEl>
                                          <p:spTgt spid="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250"/>
                                        <p:tgtEl>
                                          <p:spTgt spid="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250"/>
                                        <p:tgtEl>
                                          <p:spTgt spid="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250"/>
                                        <p:tgtEl>
                                          <p:spTgt spid="9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250"/>
                                        <p:tgtEl>
                                          <p:spTgt spid="9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250"/>
                                        <p:tgtEl>
                                          <p:spTgt spid="9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250"/>
                                        <p:tgtEl>
                                          <p:spTgt spid="9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250"/>
                                        <p:tgtEl>
                                          <p:spTgt spid="9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250"/>
                                        <p:tgtEl>
                                          <p:spTgt spid="9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250"/>
                                        <p:tgtEl>
                                          <p:spTgt spid="9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250"/>
                                        <p:tgtEl>
                                          <p:spTgt spid="9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250"/>
                                        <p:tgtEl>
                                          <p:spTgt spid="9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9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250"/>
                                        <p:tgtEl>
                                          <p:spTgt spid="9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250"/>
                                        <p:tgtEl>
                                          <p:spTgt spid="9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250"/>
                                        <p:tgtEl>
                                          <p:spTgt spid="9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250"/>
                                        <p:tgtEl>
                                          <p:spTgt spid="9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250"/>
                                        <p:tgtEl>
                                          <p:spTgt spid="9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250"/>
                                        <p:tgtEl>
                                          <p:spTgt spid="9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250"/>
                                        <p:tgtEl>
                                          <p:spTgt spid="9">
                                            <p:txEl>
                                              <p:pRg st="65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250"/>
                                        <p:tgtEl>
                                          <p:spTgt spid="9">
                                            <p:txEl>
                                              <p:pRg st="66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4" grpId="0"/>
      <p:bldP spid="4" grpId="1"/>
      <p:bldP spid="9" grpId="0" uiExpand="1" build="allAtOnce"/>
      <p:bldP spid="12" grpId="0" build="allAtOnce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60170" y="1013460"/>
            <a:ext cx="9384030" cy="58293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latin typeface="Cambria" panose="02040503050406030204" pitchFamily="18" charset="0"/>
              </a:rPr>
              <a:t>Увеличим степень точности до 0,00001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2330" y="2887325"/>
            <a:ext cx="6015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x1=0.37*x1+0.18*x2+0.28*x3+0.45</a:t>
            </a:r>
          </a:p>
          <a:p>
            <a:r>
              <a:rPr lang="en-US" sz="2800" dirty="0">
                <a:latin typeface="Cambria" panose="02040503050406030204" pitchFamily="18" charset="0"/>
              </a:rPr>
              <a:t>x2=-0.66*x1+0.08*x2-0.19*x3+0.06</a:t>
            </a:r>
          </a:p>
          <a:p>
            <a:r>
              <a:rPr lang="en-US" sz="2800" dirty="0">
                <a:latin typeface="Cambria" panose="02040503050406030204" pitchFamily="18" charset="0"/>
              </a:rPr>
              <a:t>x3=-0.21*x1+0.27*x2+0.2*x3+0.54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01418" y="634201"/>
            <a:ext cx="11417815" cy="5612219"/>
          </a:xfrm>
          <a:prstGeom prst="rect">
            <a:avLst/>
          </a:prstGeom>
        </p:spPr>
        <p:txBody>
          <a:bodyPr numCol="4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mbria" panose="02040503050406030204" pitchFamily="18" charset="0"/>
              </a:rPr>
              <a:t>x0.1=0.45</a:t>
            </a:r>
          </a:p>
          <a:p>
            <a:r>
              <a:rPr lang="en-US" sz="2400" dirty="0">
                <a:latin typeface="Cambria" panose="02040503050406030204" pitchFamily="18" charset="0"/>
              </a:rPr>
              <a:t>x0.2=-0.21</a:t>
            </a:r>
          </a:p>
          <a:p>
            <a:r>
              <a:rPr lang="en-US" sz="2400" dirty="0">
                <a:latin typeface="Cambria" panose="02040503050406030204" pitchFamily="18" charset="0"/>
              </a:rPr>
              <a:t>x0.3=0.54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х1.1= 0.45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х1.2= 0.06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х1.3= 0.54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х2.1= 0.7785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х2.2= -0.3348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х2.3= 0.5697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х3.1= 0.8373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х3.2= -0.58884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х3.3= 0.40006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х4.1= 0.76583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х4.2= -0.61573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х4.3= 0.28519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х5.1= 0.70238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х5.2= -0.54889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х5.3= 0.26997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х6.1= 0.68667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х6.2= -0.49877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х6.3= 0.29829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х7.1= 0.69781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х7.2= -0.48978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х7.3= 0.32079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х8.1= 0.70985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х8.2= -0.50069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х8.3= 0.32538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х9.1= 0.71363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х9.2= -0.51038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х9.3= 0.32082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х10.1= 0.712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х10.2= -0.51278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х10.3= 0.3165</a:t>
            </a: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r>
              <a:rPr lang="ru-RU" sz="2400" dirty="0"/>
              <a:t>х11.1= 0.70976</a:t>
            </a:r>
          </a:p>
          <a:p>
            <a:r>
              <a:rPr lang="ru-RU" sz="2400" dirty="0"/>
              <a:t>х11.2= -0.51108</a:t>
            </a:r>
          </a:p>
          <a:p>
            <a:r>
              <a:rPr lang="ru-RU" sz="2400" dirty="0"/>
              <a:t>х11.3= 0.31533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1418" y="634201"/>
            <a:ext cx="11417814" cy="5612219"/>
          </a:xfrm>
          <a:prstGeom prst="rect">
            <a:avLst/>
          </a:prstGeom>
        </p:spPr>
        <p:txBody>
          <a:bodyPr numCol="4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mbria" panose="02040503050406030204" pitchFamily="18" charset="0"/>
              </a:rPr>
              <a:t>х12.1= 0.70891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х12.2= -0.50924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х12.3= 0.31602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х13.1= 0.70912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х13.2= -0.50866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х13.3= 0.31684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х14.1= 0.70953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х14.2= -0.50891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х14.3= 0.31711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х15.1= 0.70971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х15.2= -0.50925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х15.3= 0.31702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х16.1= 0.70969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х16.2= -0.50938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х16.3= 0.31686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х17.1= 0.70962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х17.2= -0.50935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х17.3= 0.3168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х18.1= 0.70958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х18.2= -0.50929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х18.3= 0.31682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х19.1= 0.70958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х19.2= -0.50926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х19.3= 0.31684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х20.1= 0.70959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х20.2= -0.50926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х20.3= 0.31686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х21.1= 0.7096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х21.2= -0.50928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х21.3= 0.31686</a:t>
            </a:r>
          </a:p>
          <a:p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х22.1= 0.7096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х22.2= -0.50928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х22.3= 0.31685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</a:rPr>
              <a:t>х23.1= 0.7096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х23.2= -0.50928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х23.3= 0.31685</a:t>
            </a:r>
          </a:p>
          <a:p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89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500"/>
                                        <p:tgtEl>
                                          <p:spTgt spid="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500"/>
                                        <p:tgtEl>
                                          <p:spTgt spid="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8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500"/>
                                        <p:tgtEl>
                                          <p:spTgt spid="8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8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8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0"/>
                                        <p:tgtEl>
                                          <p:spTgt spid="8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8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8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8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8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0"/>
                                        <p:tgtEl>
                                          <p:spTgt spid="8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500"/>
                                        <p:tgtEl>
                                          <p:spTgt spid="8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500"/>
                                        <p:tgtEl>
                                          <p:spTgt spid="8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8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50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500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500"/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1500"/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500"/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1500"/>
                                        <p:tgtEl>
                                          <p:spTgt spid="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1500"/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1500"/>
                                        <p:tgtEl>
                                          <p:spTgt spid="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500"/>
                                        <p:tgtEl>
                                          <p:spTgt spid="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500"/>
                                        <p:tgtEl>
                                          <p:spTgt spid="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1500"/>
                                        <p:tgtEl>
                                          <p:spTgt spid="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1500"/>
                                        <p:tgtEl>
                                          <p:spTgt spid="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500"/>
                                        <p:tgtEl>
                                          <p:spTgt spid="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500"/>
                                        <p:tgtEl>
                                          <p:spTgt spid="9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500"/>
                                        <p:tgtEl>
                                          <p:spTgt spid="9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1500"/>
                                        <p:tgtEl>
                                          <p:spTgt spid="9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1500"/>
                                        <p:tgtEl>
                                          <p:spTgt spid="9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1500"/>
                                        <p:tgtEl>
                                          <p:spTgt spid="9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1500"/>
                                        <p:tgtEl>
                                          <p:spTgt spid="9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1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973" y="547498"/>
            <a:ext cx="10142982" cy="1499616"/>
          </a:xfrm>
        </p:spPr>
        <p:txBody>
          <a:bodyPr>
            <a:normAutofit/>
          </a:bodyPr>
          <a:lstStyle/>
          <a:p>
            <a:r>
              <a:rPr lang="ru-RU" dirty="0"/>
              <a:t>Листинг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73" y="0"/>
            <a:ext cx="11257027" cy="6858000"/>
          </a:xfrm>
        </p:spPr>
        <p:txBody>
          <a:bodyPr numCol="2">
            <a:noAutofit/>
          </a:bodyPr>
          <a:lstStyle/>
          <a:p>
            <a:r>
              <a:rPr lang="en-US" sz="1400" b="1" dirty="0"/>
              <a:t>program </a:t>
            </a:r>
            <a:r>
              <a:rPr lang="en-US" sz="1400" dirty="0"/>
              <a:t>u_2;</a:t>
            </a:r>
          </a:p>
          <a:p>
            <a:r>
              <a:rPr lang="en-US" sz="1400" b="1" dirty="0" err="1"/>
              <a:t>var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  </a:t>
            </a:r>
            <a:r>
              <a:rPr lang="en-US" sz="1400" dirty="0"/>
              <a:t>a: </a:t>
            </a:r>
            <a:r>
              <a:rPr lang="en-US" sz="1400" b="1" dirty="0"/>
              <a:t>array</a:t>
            </a:r>
            <a:r>
              <a:rPr lang="en-US" sz="1400" dirty="0"/>
              <a:t>[1..4] </a:t>
            </a:r>
            <a:r>
              <a:rPr lang="en-US" sz="1400" b="1" dirty="0"/>
              <a:t>of </a:t>
            </a:r>
            <a:r>
              <a:rPr lang="en-US" sz="1400" dirty="0"/>
              <a:t>real;</a:t>
            </a:r>
          </a:p>
          <a:p>
            <a:r>
              <a:rPr lang="en-US" sz="1400" dirty="0"/>
              <a:t>  b: </a:t>
            </a:r>
            <a:r>
              <a:rPr lang="en-US" sz="1400" b="1" dirty="0"/>
              <a:t>array</a:t>
            </a:r>
            <a:r>
              <a:rPr lang="en-US" sz="1400" dirty="0"/>
              <a:t>[1..4] </a:t>
            </a:r>
            <a:r>
              <a:rPr lang="en-US" sz="1400" b="1" dirty="0"/>
              <a:t>of </a:t>
            </a:r>
            <a:r>
              <a:rPr lang="en-US" sz="1400" dirty="0"/>
              <a:t>real;</a:t>
            </a:r>
          </a:p>
          <a:p>
            <a:r>
              <a:rPr lang="en-US" sz="1400" dirty="0"/>
              <a:t>  c: </a:t>
            </a:r>
            <a:r>
              <a:rPr lang="en-US" sz="1400" b="1" dirty="0"/>
              <a:t>array</a:t>
            </a:r>
            <a:r>
              <a:rPr lang="en-US" sz="1400" dirty="0"/>
              <a:t>[1..20] </a:t>
            </a:r>
            <a:r>
              <a:rPr lang="en-US" sz="1400" b="1" dirty="0"/>
              <a:t>of </a:t>
            </a:r>
            <a:r>
              <a:rPr lang="en-US" sz="1400" dirty="0"/>
              <a:t>real;</a:t>
            </a:r>
          </a:p>
          <a:p>
            <a:r>
              <a:rPr lang="en-US" sz="1400" dirty="0"/>
              <a:t>  d: </a:t>
            </a:r>
            <a:r>
              <a:rPr lang="en-US" sz="1400" b="1" dirty="0"/>
              <a:t>array</a:t>
            </a:r>
            <a:r>
              <a:rPr lang="en-US" sz="1400" dirty="0"/>
              <a:t>[1..4] </a:t>
            </a:r>
            <a:r>
              <a:rPr lang="en-US" sz="1400" b="1" dirty="0"/>
              <a:t>of </a:t>
            </a:r>
            <a:r>
              <a:rPr lang="en-US" sz="1400" dirty="0"/>
              <a:t>real;</a:t>
            </a:r>
          </a:p>
          <a:p>
            <a:r>
              <a:rPr lang="en-US" sz="1400" dirty="0"/>
              <a:t>  e: </a:t>
            </a:r>
            <a:r>
              <a:rPr lang="en-US" sz="1400" b="1" dirty="0"/>
              <a:t>array</a:t>
            </a:r>
            <a:r>
              <a:rPr lang="en-US" sz="1400" dirty="0"/>
              <a:t>[1..4] </a:t>
            </a:r>
            <a:r>
              <a:rPr lang="en-US" sz="1400" b="1" dirty="0"/>
              <a:t>of </a:t>
            </a:r>
            <a:r>
              <a:rPr lang="en-US" sz="1400" dirty="0"/>
              <a:t>real;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</a:t>
            </a:r>
            <a:r>
              <a:rPr lang="en-US" sz="1400" dirty="0"/>
              <a:t>, k, </a:t>
            </a:r>
            <a:r>
              <a:rPr lang="en-US" sz="1400" dirty="0" err="1"/>
              <a:t>kk</a:t>
            </a:r>
            <a:r>
              <a:rPr lang="en-US" sz="1400" dirty="0"/>
              <a:t>, </a:t>
            </a:r>
            <a:r>
              <a:rPr lang="en-US" sz="1400" dirty="0" err="1"/>
              <a:t>ee</a:t>
            </a:r>
            <a:r>
              <a:rPr lang="en-US" sz="1400" dirty="0"/>
              <a:t>, n: integer;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nn</a:t>
            </a:r>
            <a:r>
              <a:rPr lang="en-US" sz="1400" dirty="0"/>
              <a:t>: real;</a:t>
            </a:r>
          </a:p>
          <a:p>
            <a:r>
              <a:rPr lang="en-US" sz="1400" b="1" dirty="0"/>
              <a:t>begin</a:t>
            </a:r>
          </a:p>
          <a:p>
            <a:r>
              <a:rPr lang="ru-RU" sz="1400" dirty="0" err="1"/>
              <a:t>writeln</a:t>
            </a:r>
            <a:r>
              <a:rPr lang="ru-RU" sz="1400" dirty="0"/>
              <a:t>('Решение системы линейных уравнений методом итераций');</a:t>
            </a:r>
          </a:p>
          <a:p>
            <a:r>
              <a:rPr lang="ru-RU" sz="1400" dirty="0" err="1"/>
              <a:t>writeln</a:t>
            </a:r>
            <a:r>
              <a:rPr lang="ru-RU" sz="1400" dirty="0"/>
              <a:t>('Сколько всего имеется уравнений? :');</a:t>
            </a:r>
          </a:p>
          <a:p>
            <a:r>
              <a:rPr lang="en-US" sz="1400" dirty="0" err="1"/>
              <a:t>readln</a:t>
            </a:r>
            <a:r>
              <a:rPr lang="en-US" sz="1400" dirty="0"/>
              <a:t>(n);</a:t>
            </a:r>
          </a:p>
          <a:p>
            <a:r>
              <a:rPr lang="ru-RU" sz="1400" dirty="0" err="1"/>
              <a:t>writeln</a:t>
            </a:r>
            <a:r>
              <a:rPr lang="ru-RU" sz="1400" dirty="0"/>
              <a:t>('С какой степенью точности ее необходимо решить? :');</a:t>
            </a:r>
          </a:p>
          <a:p>
            <a:r>
              <a:rPr lang="en-US" sz="1400" dirty="0" err="1"/>
              <a:t>readln</a:t>
            </a:r>
            <a:r>
              <a:rPr lang="en-US" sz="1400" dirty="0"/>
              <a:t>(</a:t>
            </a:r>
            <a:r>
              <a:rPr lang="en-US" sz="1400" dirty="0" err="1"/>
              <a:t>nn</a:t>
            </a:r>
            <a:r>
              <a:rPr lang="en-US" sz="1400" dirty="0"/>
              <a:t>);</a:t>
            </a:r>
          </a:p>
          <a:p>
            <a:r>
              <a:rPr lang="en-US" sz="1400" b="1" dirty="0"/>
              <a:t>if </a:t>
            </a:r>
            <a:r>
              <a:rPr lang="en-US" sz="1400" dirty="0" err="1"/>
              <a:t>nn</a:t>
            </a:r>
            <a:r>
              <a:rPr lang="en-US" sz="1400" dirty="0"/>
              <a:t>=0.1 </a:t>
            </a:r>
            <a:r>
              <a:rPr lang="en-US" sz="1400" b="1" dirty="0"/>
              <a:t>then</a:t>
            </a:r>
          </a:p>
          <a:p>
            <a:r>
              <a:rPr lang="en-US" sz="1400" dirty="0" err="1"/>
              <a:t>nn</a:t>
            </a:r>
            <a:r>
              <a:rPr lang="en-US" sz="1400" dirty="0"/>
              <a:t>:=10;</a:t>
            </a:r>
          </a:p>
          <a:p>
            <a:r>
              <a:rPr lang="en-US" sz="1400" b="1" dirty="0"/>
              <a:t>if </a:t>
            </a:r>
            <a:r>
              <a:rPr lang="en-US" sz="1400" dirty="0" err="1"/>
              <a:t>nn</a:t>
            </a:r>
            <a:r>
              <a:rPr lang="en-US" sz="1400" dirty="0"/>
              <a:t>=0.01 </a:t>
            </a:r>
            <a:r>
              <a:rPr lang="en-US" sz="1400" b="1" dirty="0"/>
              <a:t>then</a:t>
            </a:r>
          </a:p>
          <a:p>
            <a:r>
              <a:rPr lang="en-US" sz="1400" dirty="0" err="1"/>
              <a:t>nn</a:t>
            </a:r>
            <a:r>
              <a:rPr lang="en-US" sz="1400" dirty="0"/>
              <a:t>:=100;</a:t>
            </a:r>
          </a:p>
          <a:p>
            <a:r>
              <a:rPr lang="en-US" sz="1400" b="1" dirty="0"/>
              <a:t>if </a:t>
            </a:r>
            <a:r>
              <a:rPr lang="en-US" sz="1400" dirty="0" err="1"/>
              <a:t>nn</a:t>
            </a:r>
            <a:r>
              <a:rPr lang="en-US" sz="1400" dirty="0"/>
              <a:t>=0.001 </a:t>
            </a:r>
            <a:r>
              <a:rPr lang="en-US" sz="1400" b="1" dirty="0"/>
              <a:t>then</a:t>
            </a:r>
          </a:p>
          <a:p>
            <a:r>
              <a:rPr lang="en-US" sz="1400" dirty="0" err="1"/>
              <a:t>nn</a:t>
            </a:r>
            <a:r>
              <a:rPr lang="en-US" sz="1400" dirty="0"/>
              <a:t>:=1000;</a:t>
            </a:r>
          </a:p>
          <a:p>
            <a:r>
              <a:rPr lang="en-US" sz="1400" b="1" dirty="0"/>
              <a:t>if </a:t>
            </a:r>
            <a:r>
              <a:rPr lang="en-US" sz="1400" dirty="0" err="1"/>
              <a:t>nn</a:t>
            </a:r>
            <a:r>
              <a:rPr lang="en-US" sz="1400" dirty="0"/>
              <a:t>=0.0001 </a:t>
            </a:r>
            <a:r>
              <a:rPr lang="en-US" sz="1400" b="1" dirty="0"/>
              <a:t>then</a:t>
            </a:r>
          </a:p>
          <a:p>
            <a:r>
              <a:rPr lang="en-US" sz="1400" dirty="0" err="1"/>
              <a:t>nn</a:t>
            </a:r>
            <a:r>
              <a:rPr lang="en-US" sz="1400" dirty="0"/>
              <a:t>:=10000;</a:t>
            </a:r>
          </a:p>
          <a:p>
            <a:r>
              <a:rPr lang="en-US" sz="1400" b="1" dirty="0"/>
              <a:t>if </a:t>
            </a:r>
            <a:r>
              <a:rPr lang="en-US" sz="1400" dirty="0" err="1"/>
              <a:t>nn</a:t>
            </a:r>
            <a:r>
              <a:rPr lang="en-US" sz="1400" dirty="0"/>
              <a:t>=0.00001 </a:t>
            </a:r>
            <a:r>
              <a:rPr lang="en-US" sz="1400" b="1" dirty="0"/>
              <a:t>then</a:t>
            </a:r>
          </a:p>
          <a:p>
            <a:r>
              <a:rPr lang="en-US" sz="1400" dirty="0" err="1"/>
              <a:t>nn</a:t>
            </a:r>
            <a:r>
              <a:rPr lang="en-US" sz="1400" dirty="0"/>
              <a:t>:=1</a:t>
            </a:r>
            <a:endParaRPr lang="ru-RU" sz="1400" dirty="0"/>
          </a:p>
          <a:p>
            <a:r>
              <a:rPr lang="en-US" sz="1400" dirty="0" err="1"/>
              <a:t>writeln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</a:t>
            </a:r>
            <a:r>
              <a:rPr lang="ru-RU" sz="1400" dirty="0"/>
              <a:t>Система имеет вид: ');</a:t>
            </a:r>
          </a:p>
          <a:p>
            <a:r>
              <a:rPr lang="en-US" sz="1400" b="1" dirty="0"/>
              <a:t>if </a:t>
            </a:r>
            <a:r>
              <a:rPr lang="en-US" sz="1400" dirty="0"/>
              <a:t>n=3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begin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('x1=a11*x1+a12*x2+a13*x3+b1,');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('x2=a21*x1+a22*x2+a23*x3+b2,');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('x2=a31*x1+a32*x2+a33*x3+b3.');</a:t>
            </a:r>
          </a:p>
          <a:p>
            <a:r>
              <a:rPr lang="en-US" sz="1400" b="1" dirty="0"/>
              <a:t>end</a:t>
            </a:r>
          </a:p>
          <a:p>
            <a:r>
              <a:rPr lang="en-US" sz="1400" b="1" dirty="0"/>
              <a:t>else</a:t>
            </a:r>
          </a:p>
          <a:p>
            <a:r>
              <a:rPr lang="en-US" sz="1400" b="1" dirty="0"/>
              <a:t>begin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08049" y="411480"/>
            <a:ext cx="8881871" cy="634365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934973" y="1905"/>
            <a:ext cx="11257027" cy="6858000"/>
          </a:xfrm>
          <a:prstGeom prst="rect">
            <a:avLst/>
          </a:prstGeom>
        </p:spPr>
        <p:txBody>
          <a:bodyPr vert="horz" lIns="45720" tIns="45720" rIns="4572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writeln</a:t>
            </a:r>
            <a:r>
              <a:rPr lang="en-US" sz="1400" dirty="0"/>
              <a:t>('x1=a11*x1+a12*x2+a13*x3+b1,');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('x2=a21*x1+a22*x2+a23*x3+b2,');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('x2=a31*x1+a32*x2+a33*x3+b3.');</a:t>
            </a:r>
          </a:p>
          <a:p>
            <a:r>
              <a:rPr lang="en-US" sz="1400" b="1" dirty="0"/>
              <a:t>end</a:t>
            </a:r>
          </a:p>
          <a:p>
            <a:r>
              <a:rPr lang="en-US" sz="1400" b="1" dirty="0"/>
              <a:t>else</a:t>
            </a:r>
          </a:p>
          <a:p>
            <a:r>
              <a:rPr lang="en-US" sz="1400" b="1" dirty="0"/>
              <a:t>begin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('x1=a11*x1+a12*x2+a13*x3+a14*x4+b1,');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('x2=a21*x1+a22*x2+a23*x3+a24*x4+b2,');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('x2=a31*x1+a32*x2+a33*x3+a34*x4+b3,');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('x2=a41*x1+a42*x2+a43*x3+a44*x4+b4.');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</a:t>
            </a:r>
            <a:r>
              <a:rPr lang="ru-RU" sz="1400" dirty="0"/>
              <a:t>Введите значения переменных');</a:t>
            </a:r>
          </a:p>
          <a:p>
            <a:r>
              <a:rPr lang="en-US" sz="1400" dirty="0" err="1"/>
              <a:t>kk</a:t>
            </a:r>
            <a:r>
              <a:rPr lang="en-US" sz="1400" dirty="0"/>
              <a:t>:=1;</a:t>
            </a:r>
          </a:p>
          <a:p>
            <a:r>
              <a:rPr lang="en-US" sz="1400" b="1" dirty="0"/>
              <a:t>if </a:t>
            </a:r>
            <a:r>
              <a:rPr lang="en-US" sz="1400" dirty="0"/>
              <a:t>n=3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begin</a:t>
            </a:r>
          </a:p>
          <a:p>
            <a:r>
              <a:rPr lang="en-US" sz="1400" b="1" dirty="0"/>
              <a:t>    </a:t>
            </a:r>
            <a:r>
              <a:rPr lang="en-US" sz="1400" dirty="0"/>
              <a:t>k:=k+1;</a:t>
            </a:r>
          </a:p>
          <a:p>
            <a:r>
              <a:rPr lang="pl-PL" sz="1400" dirty="0"/>
              <a:t>    </a:t>
            </a:r>
            <a:r>
              <a:rPr lang="pl-PL" sz="1400" b="1" dirty="0"/>
              <a:t>for </a:t>
            </a:r>
            <a:r>
              <a:rPr lang="pl-PL" sz="1400" dirty="0"/>
              <a:t>i:=1 </a:t>
            </a:r>
            <a:r>
              <a:rPr lang="pl-PL" sz="1400" b="1" dirty="0"/>
              <a:t>to </a:t>
            </a:r>
            <a:r>
              <a:rPr lang="pl-PL" sz="1400" dirty="0"/>
              <a:t>12 </a:t>
            </a:r>
            <a:r>
              <a:rPr lang="pl-PL" sz="1400" b="1" dirty="0"/>
              <a:t>do</a:t>
            </a:r>
          </a:p>
          <a:p>
            <a:r>
              <a:rPr lang="en-US" sz="1400" b="1" dirty="0"/>
              <a:t>      if </a:t>
            </a:r>
            <a:r>
              <a:rPr lang="en-US" sz="1400" dirty="0" err="1"/>
              <a:t>kk</a:t>
            </a:r>
            <a:r>
              <a:rPr lang="en-US" sz="1400" dirty="0"/>
              <a:t>&lt;&gt;4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  begin</a:t>
            </a:r>
          </a:p>
          <a:p>
            <a:r>
              <a:rPr lang="en-US" sz="1400" b="1" dirty="0"/>
              <a:t>        </a:t>
            </a:r>
            <a:r>
              <a:rPr lang="en-US" sz="1400" dirty="0"/>
              <a:t>write('a',k,'',</a:t>
            </a:r>
            <a:r>
              <a:rPr lang="en-US" sz="1400" dirty="0" err="1"/>
              <a:t>kk</a:t>
            </a:r>
            <a:r>
              <a:rPr lang="en-US" sz="1400" dirty="0"/>
              <a:t>,'=');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readln</a:t>
            </a:r>
            <a:r>
              <a:rPr lang="en-US" sz="1400" dirty="0"/>
              <a:t>(c[</a:t>
            </a:r>
            <a:r>
              <a:rPr lang="en-US" sz="1400" dirty="0" err="1"/>
              <a:t>i</a:t>
            </a:r>
            <a:r>
              <a:rPr lang="en-US" sz="1400" dirty="0"/>
              <a:t>]);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kk</a:t>
            </a:r>
            <a:r>
              <a:rPr lang="en-US" sz="1400" dirty="0"/>
              <a:t>:=kk+1;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end</a:t>
            </a:r>
          </a:p>
          <a:p>
            <a:r>
              <a:rPr lang="en-US" sz="1400" b="1" dirty="0"/>
              <a:t>      else</a:t>
            </a:r>
          </a:p>
          <a:p>
            <a:r>
              <a:rPr lang="en-US" sz="1400" b="1" dirty="0"/>
              <a:t>      begin</a:t>
            </a:r>
          </a:p>
          <a:p>
            <a:r>
              <a:rPr lang="en-US" sz="1400" b="1" dirty="0"/>
              <a:t>        </a:t>
            </a:r>
            <a:r>
              <a:rPr lang="en-US" sz="1400" dirty="0"/>
              <a:t>write('</a:t>
            </a:r>
            <a:r>
              <a:rPr lang="en-US" sz="1400" dirty="0" err="1"/>
              <a:t>b',k</a:t>
            </a:r>
            <a:r>
              <a:rPr lang="en-US" sz="1400" dirty="0"/>
              <a:t>,'=');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readln</a:t>
            </a:r>
            <a:r>
              <a:rPr lang="en-US" sz="1400" dirty="0"/>
              <a:t>(c[</a:t>
            </a:r>
            <a:r>
              <a:rPr lang="en-US" sz="1400" dirty="0" err="1"/>
              <a:t>i</a:t>
            </a:r>
            <a:r>
              <a:rPr lang="en-US" sz="1400" dirty="0"/>
              <a:t>]);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kk</a:t>
            </a:r>
            <a:r>
              <a:rPr lang="en-US" sz="1400" dirty="0"/>
              <a:t>:=1;</a:t>
            </a:r>
          </a:p>
          <a:p>
            <a:r>
              <a:rPr lang="en-US" sz="1400" dirty="0"/>
              <a:t>        k:=k+1;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dirty="0"/>
              <a:t>  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dirty="0"/>
              <a:t>  </a:t>
            </a:r>
            <a:r>
              <a:rPr lang="en-US" sz="1400" b="1" dirty="0"/>
              <a:t>if </a:t>
            </a:r>
            <a:r>
              <a:rPr lang="en-US" sz="1400" dirty="0"/>
              <a:t>n=4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begin</a:t>
            </a:r>
          </a:p>
          <a:p>
            <a:r>
              <a:rPr lang="en-US" sz="1400" b="1" dirty="0"/>
              <a:t>    </a:t>
            </a:r>
            <a:r>
              <a:rPr lang="en-US" sz="1400" dirty="0"/>
              <a:t>k:=k+1;</a:t>
            </a:r>
          </a:p>
          <a:p>
            <a:r>
              <a:rPr lang="pl-PL" sz="1400" dirty="0"/>
              <a:t>    </a:t>
            </a:r>
            <a:r>
              <a:rPr lang="pl-PL" sz="1400" b="1" dirty="0"/>
              <a:t>for </a:t>
            </a:r>
            <a:r>
              <a:rPr lang="pl-PL" sz="1400" dirty="0"/>
              <a:t>i:=1 </a:t>
            </a:r>
            <a:r>
              <a:rPr lang="pl-PL" sz="1400" b="1" dirty="0"/>
              <a:t>to </a:t>
            </a:r>
            <a:r>
              <a:rPr lang="pl-PL" sz="1400" dirty="0"/>
              <a:t>20 </a:t>
            </a:r>
            <a:r>
              <a:rPr lang="pl-PL" sz="1400" b="1" dirty="0"/>
              <a:t>do</a:t>
            </a:r>
          </a:p>
          <a:p>
            <a:r>
              <a:rPr lang="en-US" sz="1400" b="1" dirty="0"/>
              <a:t>      if </a:t>
            </a:r>
            <a:r>
              <a:rPr lang="en-US" sz="1400" dirty="0" err="1"/>
              <a:t>kk</a:t>
            </a:r>
            <a:r>
              <a:rPr lang="en-US" sz="1400" dirty="0"/>
              <a:t>&lt;&gt;5 </a:t>
            </a:r>
            <a:r>
              <a:rPr lang="en-US" sz="1400" b="1" dirty="0"/>
              <a:t>then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21637" y="0"/>
            <a:ext cx="11257027" cy="6858000"/>
          </a:xfrm>
          <a:prstGeom prst="rect">
            <a:avLst/>
          </a:prstGeom>
        </p:spPr>
        <p:txBody>
          <a:bodyPr vert="horz" lIns="45720" tIns="45720" rIns="4572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begin</a:t>
            </a:r>
          </a:p>
          <a:p>
            <a:r>
              <a:rPr lang="en-US" sz="1400" b="1" dirty="0"/>
              <a:t>        </a:t>
            </a:r>
            <a:r>
              <a:rPr lang="en-US" sz="1400" dirty="0"/>
              <a:t>write('a',k,'',</a:t>
            </a:r>
            <a:r>
              <a:rPr lang="en-US" sz="1400" dirty="0" err="1"/>
              <a:t>kk</a:t>
            </a:r>
            <a:r>
              <a:rPr lang="en-US" sz="1400" dirty="0"/>
              <a:t>,'=');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readln</a:t>
            </a:r>
            <a:r>
              <a:rPr lang="en-US" sz="1400" dirty="0"/>
              <a:t>(c[</a:t>
            </a:r>
            <a:r>
              <a:rPr lang="en-US" sz="1400" dirty="0" err="1"/>
              <a:t>i</a:t>
            </a:r>
            <a:r>
              <a:rPr lang="en-US" sz="1400" dirty="0"/>
              <a:t>]);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kk</a:t>
            </a:r>
            <a:r>
              <a:rPr lang="en-US" sz="1400" dirty="0"/>
              <a:t>:=kk+1;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end</a:t>
            </a:r>
          </a:p>
          <a:p>
            <a:r>
              <a:rPr lang="en-US" sz="1400" b="1" dirty="0"/>
              <a:t>      else</a:t>
            </a:r>
          </a:p>
          <a:p>
            <a:r>
              <a:rPr lang="en-US" sz="1400" b="1" dirty="0"/>
              <a:t>      begin</a:t>
            </a:r>
          </a:p>
          <a:p>
            <a:r>
              <a:rPr lang="en-US" sz="1400" b="1" dirty="0"/>
              <a:t>        </a:t>
            </a:r>
            <a:r>
              <a:rPr lang="en-US" sz="1400" dirty="0"/>
              <a:t>write('</a:t>
            </a:r>
            <a:r>
              <a:rPr lang="en-US" sz="1400" dirty="0" err="1"/>
              <a:t>b',k</a:t>
            </a:r>
            <a:r>
              <a:rPr lang="en-US" sz="1400" dirty="0"/>
              <a:t>,'=');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readln</a:t>
            </a:r>
            <a:r>
              <a:rPr lang="en-US" sz="1400" dirty="0"/>
              <a:t>(c[</a:t>
            </a:r>
            <a:r>
              <a:rPr lang="en-US" sz="1400" dirty="0" err="1"/>
              <a:t>i</a:t>
            </a:r>
            <a:r>
              <a:rPr lang="en-US" sz="1400" dirty="0"/>
              <a:t>]);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kk</a:t>
            </a:r>
            <a:r>
              <a:rPr lang="en-US" sz="1400" dirty="0"/>
              <a:t>:=1;</a:t>
            </a:r>
          </a:p>
          <a:p>
            <a:r>
              <a:rPr lang="en-US" sz="1400" dirty="0"/>
              <a:t>        k:=k+1;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;</a:t>
            </a:r>
          </a:p>
          <a:p>
            <a:r>
              <a:rPr lang="en-US" sz="1400" b="1" dirty="0"/>
              <a:t>if </a:t>
            </a:r>
            <a:r>
              <a:rPr lang="en-US" sz="1400" dirty="0"/>
              <a:t>n=3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begin</a:t>
            </a:r>
          </a:p>
          <a:p>
            <a:r>
              <a:rPr lang="ru-RU" sz="1400" dirty="0" err="1"/>
              <a:t>writeln</a:t>
            </a:r>
            <a:r>
              <a:rPr lang="ru-RU" sz="1400" dirty="0"/>
              <a:t>('Решение системы линейных уравнений методом итераций с точностью ',</a:t>
            </a:r>
            <a:r>
              <a:rPr lang="ru-RU" sz="1400" dirty="0" err="1"/>
              <a:t>nn</a:t>
            </a:r>
            <a:r>
              <a:rPr lang="ru-RU" sz="1400" dirty="0"/>
              <a:t>);</a:t>
            </a:r>
          </a:p>
          <a:p>
            <a:r>
              <a:rPr lang="ru-RU" sz="1400" dirty="0" err="1"/>
              <a:t>writeln</a:t>
            </a:r>
            <a:r>
              <a:rPr lang="ru-RU" sz="1400" dirty="0"/>
              <a:t>('Ваша система имеет вид:');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;</a:t>
            </a:r>
          </a:p>
          <a:p>
            <a:r>
              <a:rPr lang="en-US" sz="1400" dirty="0"/>
              <a:t>  write('x1=',c[1],'*x1');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c[2]=0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c[2]&gt;0 </a:t>
            </a:r>
            <a:r>
              <a:rPr lang="en-US" sz="1400" b="1" dirty="0"/>
              <a:t>then </a:t>
            </a:r>
            <a:r>
              <a:rPr lang="en-US" sz="1400" dirty="0"/>
              <a:t>write('+',c[2],'*x2') </a:t>
            </a:r>
            <a:r>
              <a:rPr lang="en-US" sz="1400" b="1" dirty="0"/>
              <a:t>else </a:t>
            </a:r>
            <a:r>
              <a:rPr lang="en-US" sz="1400" dirty="0"/>
              <a:t>write(c[2],'*x2');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c[3]=0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c[3]&gt;0 </a:t>
            </a:r>
            <a:r>
              <a:rPr lang="en-US" sz="1400" b="1" dirty="0"/>
              <a:t>then </a:t>
            </a:r>
            <a:r>
              <a:rPr lang="en-US" sz="1400" dirty="0"/>
              <a:t>write('+',c[3],'*x3') </a:t>
            </a:r>
            <a:r>
              <a:rPr lang="en-US" sz="1400" b="1" dirty="0"/>
              <a:t>else </a:t>
            </a:r>
            <a:r>
              <a:rPr lang="en-US" sz="1400" dirty="0"/>
              <a:t>write(c[3],'*x3');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c[4]&gt;0 </a:t>
            </a:r>
            <a:r>
              <a:rPr lang="en-US" sz="1400" b="1" dirty="0"/>
              <a:t>then </a:t>
            </a:r>
            <a:r>
              <a:rPr lang="en-US" sz="1400" dirty="0" err="1"/>
              <a:t>writeln</a:t>
            </a:r>
            <a:r>
              <a:rPr lang="en-US" sz="1400" dirty="0"/>
              <a:t>('+',c[4]) </a:t>
            </a:r>
            <a:r>
              <a:rPr lang="en-US" sz="1400" b="1" dirty="0"/>
              <a:t>else </a:t>
            </a:r>
            <a:r>
              <a:rPr lang="en-US" sz="1400" dirty="0" err="1"/>
              <a:t>writeln</a:t>
            </a:r>
            <a:r>
              <a:rPr lang="en-US" sz="1400" dirty="0"/>
              <a:t>(c[4]); </a:t>
            </a:r>
          </a:p>
          <a:p>
            <a:r>
              <a:rPr lang="en-US" sz="1400" dirty="0"/>
              <a:t>  write('x2=',c[5],'*x1');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c[6]=0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c[6]&gt;0 </a:t>
            </a:r>
            <a:r>
              <a:rPr lang="en-US" sz="1400" b="1" dirty="0"/>
              <a:t>then </a:t>
            </a:r>
            <a:r>
              <a:rPr lang="en-US" sz="1400" dirty="0"/>
              <a:t>write('+',c[6],'*x2') </a:t>
            </a:r>
            <a:r>
              <a:rPr lang="en-US" sz="1400" b="1" dirty="0"/>
              <a:t>else </a:t>
            </a:r>
            <a:r>
              <a:rPr lang="en-US" sz="1400" dirty="0"/>
              <a:t>write(c[6],'*x2');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c[7]=0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c[7]&gt;0 </a:t>
            </a:r>
            <a:r>
              <a:rPr lang="en-US" sz="1400" b="1" dirty="0"/>
              <a:t>then </a:t>
            </a:r>
            <a:r>
              <a:rPr lang="en-US" sz="1400" dirty="0"/>
              <a:t>write('+',c[7],'*x3') </a:t>
            </a:r>
            <a:r>
              <a:rPr lang="en-US" sz="1400" b="1" dirty="0"/>
              <a:t>else </a:t>
            </a:r>
            <a:r>
              <a:rPr lang="en-US" sz="1400" dirty="0"/>
              <a:t>write(c[7],'*x3');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c[8]&gt;0 </a:t>
            </a:r>
            <a:r>
              <a:rPr lang="en-US" sz="1400" b="1" dirty="0"/>
              <a:t>then </a:t>
            </a:r>
            <a:r>
              <a:rPr lang="en-US" sz="1400" dirty="0" err="1"/>
              <a:t>writeln</a:t>
            </a:r>
            <a:r>
              <a:rPr lang="en-US" sz="1400" dirty="0"/>
              <a:t>('+',c[8]) </a:t>
            </a:r>
            <a:r>
              <a:rPr lang="en-US" sz="1400" b="1" dirty="0"/>
              <a:t>else </a:t>
            </a:r>
            <a:r>
              <a:rPr lang="en-US" sz="1400" dirty="0" err="1"/>
              <a:t>writeln</a:t>
            </a:r>
            <a:r>
              <a:rPr lang="en-US" sz="1400" dirty="0"/>
              <a:t>(c[8]);</a:t>
            </a:r>
          </a:p>
          <a:p>
            <a:r>
              <a:rPr lang="en-US" sz="1400" dirty="0"/>
              <a:t>  write('x3=',c[9],'*x1');;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c[10]=0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c[10]&gt;0 </a:t>
            </a:r>
            <a:r>
              <a:rPr lang="en-US" sz="1400" b="1" dirty="0"/>
              <a:t>then </a:t>
            </a:r>
            <a:r>
              <a:rPr lang="en-US" sz="1400" dirty="0"/>
              <a:t>write('+',c[10],'*x2') </a:t>
            </a:r>
            <a:r>
              <a:rPr lang="en-US" sz="1400" b="1" dirty="0"/>
              <a:t>else </a:t>
            </a:r>
            <a:r>
              <a:rPr lang="en-US" sz="1400" dirty="0"/>
              <a:t>write(c[10],'*x2');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c[11]=0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c[11]&gt;0 </a:t>
            </a:r>
            <a:r>
              <a:rPr lang="en-US" sz="1400" b="1" dirty="0"/>
              <a:t>then </a:t>
            </a:r>
            <a:r>
              <a:rPr lang="en-US" sz="1400" dirty="0"/>
              <a:t>write('+',c[11],'*x3') </a:t>
            </a:r>
            <a:r>
              <a:rPr lang="en-US" sz="1400" b="1" dirty="0"/>
              <a:t>else </a:t>
            </a:r>
            <a:r>
              <a:rPr lang="en-US" sz="1400" dirty="0"/>
              <a:t>write(c[11],'*x3');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c[12]&gt;0 </a:t>
            </a:r>
            <a:r>
              <a:rPr lang="en-US" sz="1400" b="1" dirty="0"/>
              <a:t>then </a:t>
            </a:r>
            <a:r>
              <a:rPr lang="en-US" sz="1400" dirty="0" err="1"/>
              <a:t>writeln</a:t>
            </a:r>
            <a:r>
              <a:rPr lang="en-US" sz="1400" dirty="0"/>
              <a:t>('+',c[12]) </a:t>
            </a:r>
            <a:r>
              <a:rPr lang="en-US" sz="1400" b="1" dirty="0"/>
              <a:t>else </a:t>
            </a:r>
            <a:r>
              <a:rPr lang="en-US" sz="1400" dirty="0" err="1"/>
              <a:t>writeln</a:t>
            </a:r>
            <a:r>
              <a:rPr lang="en-US" sz="1400" dirty="0"/>
              <a:t>(c[12]);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;</a:t>
            </a:r>
            <a:endParaRPr lang="en-US" sz="1400" b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08301" y="0"/>
            <a:ext cx="11257027" cy="6858000"/>
          </a:xfrm>
          <a:prstGeom prst="rect">
            <a:avLst/>
          </a:prstGeom>
        </p:spPr>
        <p:txBody>
          <a:bodyPr vert="horz" lIns="45720" tIns="45720" rIns="4572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writeln</a:t>
            </a:r>
            <a:r>
              <a:rPr lang="en-US" sz="1400" dirty="0"/>
              <a:t>('x0.1=',c[4]);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('x0.2=',c[9]);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('x0.3=',c[12]);</a:t>
            </a:r>
          </a:p>
          <a:p>
            <a:r>
              <a:rPr lang="en-US" sz="1400" dirty="0"/>
              <a:t>a[1]:=d[1];</a:t>
            </a:r>
          </a:p>
          <a:p>
            <a:r>
              <a:rPr lang="en-US" sz="1400" dirty="0"/>
              <a:t>a[2]:=d[2];</a:t>
            </a:r>
          </a:p>
          <a:p>
            <a:r>
              <a:rPr lang="en-US" sz="1400" dirty="0"/>
              <a:t>a[3]:=d[3];</a:t>
            </a:r>
          </a:p>
          <a:p>
            <a:r>
              <a:rPr lang="pl-PL" sz="1400" b="1" dirty="0"/>
              <a:t>for </a:t>
            </a:r>
            <a:r>
              <a:rPr lang="pl-PL" sz="1400" dirty="0"/>
              <a:t>i:=1 </a:t>
            </a:r>
            <a:r>
              <a:rPr lang="pl-PL" sz="1400" b="1" dirty="0"/>
              <a:t>to </a:t>
            </a:r>
            <a:r>
              <a:rPr lang="pl-PL" sz="1400" dirty="0"/>
              <a:t>50 </a:t>
            </a:r>
            <a:r>
              <a:rPr lang="pl-PL" sz="1400" b="1" dirty="0"/>
              <a:t>do</a:t>
            </a:r>
          </a:p>
          <a:p>
            <a:r>
              <a:rPr lang="en-US" sz="1400" b="1" dirty="0"/>
              <a:t>begin</a:t>
            </a:r>
          </a:p>
          <a:p>
            <a:r>
              <a:rPr lang="pt-BR" sz="1400" dirty="0"/>
              <a:t>b[1]:=c[1]*a[1]+c[2]*a[2]+c[3]*a[3]+c[4];</a:t>
            </a:r>
          </a:p>
          <a:p>
            <a:r>
              <a:rPr lang="pt-BR" sz="1400" dirty="0"/>
              <a:t>b[2]:=c[5]*a[1]+c[6]*a[2]+c[7]*a[3]+c[8];</a:t>
            </a:r>
          </a:p>
          <a:p>
            <a:r>
              <a:rPr lang="pt-BR" sz="1400" dirty="0"/>
              <a:t>b[3]:=c[9]*a[1]+c[10]*a[2]+c[11]*a[3]+c[12];</a:t>
            </a:r>
          </a:p>
          <a:p>
            <a:r>
              <a:rPr lang="en-US" sz="1400" dirty="0"/>
              <a:t>a[1]:=b[1];</a:t>
            </a:r>
          </a:p>
          <a:p>
            <a:r>
              <a:rPr lang="en-US" sz="1400" dirty="0"/>
              <a:t>a[2]:=b[2];</a:t>
            </a:r>
          </a:p>
          <a:p>
            <a:r>
              <a:rPr lang="en-US" sz="1400" dirty="0"/>
              <a:t>a[3]:=b[3];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writeln</a:t>
            </a:r>
            <a:r>
              <a:rPr lang="en-US" sz="1400" dirty="0"/>
              <a:t>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:=0;</a:t>
            </a:r>
          </a:p>
          <a:p>
            <a:r>
              <a:rPr lang="en-US" sz="1400" dirty="0"/>
              <a:t>    b[1]:= round(b[1]*</a:t>
            </a:r>
            <a:r>
              <a:rPr lang="en-US" sz="1400" dirty="0" err="1"/>
              <a:t>nn</a:t>
            </a:r>
            <a:r>
              <a:rPr lang="en-US" sz="1400" dirty="0"/>
              <a:t>)/</a:t>
            </a:r>
            <a:r>
              <a:rPr lang="en-US" sz="1400" dirty="0" err="1"/>
              <a:t>nn</a:t>
            </a:r>
            <a:r>
              <a:rPr lang="en-US" sz="1400" dirty="0"/>
              <a:t>; </a:t>
            </a:r>
          </a:p>
          <a:p>
            <a:r>
              <a:rPr lang="en-US" sz="1400" dirty="0"/>
              <a:t>    b[2]:= round(b[2]*</a:t>
            </a:r>
            <a:r>
              <a:rPr lang="en-US" sz="1400" dirty="0" err="1"/>
              <a:t>nn</a:t>
            </a:r>
            <a:r>
              <a:rPr lang="en-US" sz="1400" dirty="0"/>
              <a:t>)/</a:t>
            </a:r>
            <a:r>
              <a:rPr lang="en-US" sz="1400" dirty="0" err="1"/>
              <a:t>nn</a:t>
            </a:r>
            <a:r>
              <a:rPr lang="en-US" sz="1400" dirty="0"/>
              <a:t>; </a:t>
            </a:r>
          </a:p>
          <a:p>
            <a:r>
              <a:rPr lang="en-US" sz="1400" dirty="0"/>
              <a:t>    b[3]:= round(b[3]*</a:t>
            </a:r>
            <a:r>
              <a:rPr lang="en-US" sz="1400" dirty="0" err="1"/>
              <a:t>nn</a:t>
            </a:r>
            <a:r>
              <a:rPr lang="en-US" sz="1400" dirty="0"/>
              <a:t>)/</a:t>
            </a:r>
            <a:r>
              <a:rPr lang="en-US" sz="1400" dirty="0" err="1"/>
              <a:t>nn</a:t>
            </a:r>
            <a:r>
              <a:rPr lang="en-US" sz="1400" dirty="0"/>
              <a:t>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e[1]=b[1]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:=ee+1;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e[2]=b[2]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:=ee+1;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e[3]=b[3]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:=ee+1;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 err="1"/>
              <a:t>ee</a:t>
            </a:r>
            <a:r>
              <a:rPr lang="en-US" sz="1400" dirty="0"/>
              <a:t>=3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begin</a:t>
            </a:r>
          </a:p>
          <a:p>
            <a:r>
              <a:rPr lang="sv-SE" sz="1400" b="1" dirty="0"/>
              <a:t>      </a:t>
            </a:r>
            <a:r>
              <a:rPr lang="sv-SE" sz="1400" dirty="0"/>
              <a:t>writeln('х',i,'.1= ', b[1]);</a:t>
            </a:r>
          </a:p>
          <a:p>
            <a:r>
              <a:rPr lang="sv-SE" sz="1400" dirty="0"/>
              <a:t>      writeln('х',i,'.2= ', b[2]);</a:t>
            </a:r>
          </a:p>
          <a:p>
            <a:r>
              <a:rPr lang="sv-SE" sz="1400" dirty="0"/>
              <a:t>      writeln('х',i,'.3= ', b[3]);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exit</a:t>
            </a:r>
          </a:p>
          <a:p>
            <a:r>
              <a:rPr lang="en-US" sz="1400" b="1" dirty="0"/>
              <a:t>    end</a:t>
            </a:r>
          </a:p>
          <a:p>
            <a:r>
              <a:rPr lang="en-US" sz="1400" b="1" dirty="0"/>
              <a:t>    else</a:t>
            </a:r>
          </a:p>
          <a:p>
            <a:r>
              <a:rPr lang="en-US" sz="1400" b="1" dirty="0"/>
              <a:t>    begin</a:t>
            </a:r>
          </a:p>
          <a:p>
            <a:r>
              <a:rPr lang="sv-SE" sz="1400" b="1" dirty="0"/>
              <a:t>      </a:t>
            </a:r>
            <a:r>
              <a:rPr lang="sv-SE" sz="1400" dirty="0"/>
              <a:t>writeln('х',i,'.1= ', b[1]);</a:t>
            </a:r>
          </a:p>
          <a:p>
            <a:r>
              <a:rPr lang="sv-SE" sz="1400" dirty="0"/>
              <a:t>      writeln('х',i,'.2= ', b[2]);</a:t>
            </a:r>
          </a:p>
          <a:p>
            <a:r>
              <a:rPr lang="sv-SE" sz="1400" dirty="0"/>
              <a:t>      writeln('х',i,'.3= ', b[3]); 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930020" y="0"/>
            <a:ext cx="11257027" cy="6858000"/>
          </a:xfrm>
          <a:prstGeom prst="rect">
            <a:avLst/>
          </a:prstGeom>
        </p:spPr>
        <p:txBody>
          <a:bodyPr vert="horz" lIns="45720" tIns="45720" rIns="4572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writeln('х',i,'.1= ', b[1]);</a:t>
            </a:r>
          </a:p>
          <a:p>
            <a:r>
              <a:rPr lang="sv-SE" sz="1400" dirty="0"/>
              <a:t>      writeln('х',i,'.2= ', b[2]);</a:t>
            </a:r>
          </a:p>
          <a:p>
            <a:r>
              <a:rPr lang="sv-SE" sz="1400" dirty="0"/>
              <a:t>      writeln('х',i,'.3= ', b[3]);  </a:t>
            </a:r>
          </a:p>
          <a:p>
            <a:r>
              <a:rPr lang="en-US" sz="1400" dirty="0"/>
              <a:t>      e[1]:=b[1];</a:t>
            </a:r>
          </a:p>
          <a:p>
            <a:r>
              <a:rPr lang="en-US" sz="1400" dirty="0"/>
              <a:t>      e[2]:=b[2];</a:t>
            </a:r>
          </a:p>
          <a:p>
            <a:r>
              <a:rPr lang="en-US" sz="1400" dirty="0"/>
              <a:t>      e[3]:=b[3];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if </a:t>
            </a:r>
            <a:r>
              <a:rPr lang="en-US" sz="1400" dirty="0"/>
              <a:t>n=4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begin</a:t>
            </a:r>
          </a:p>
          <a:p>
            <a:r>
              <a:rPr lang="ru-RU" sz="1400" dirty="0" err="1"/>
              <a:t>writeln</a:t>
            </a:r>
            <a:r>
              <a:rPr lang="ru-RU" sz="1400" dirty="0"/>
              <a:t>('Ваша система имеет вид:');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;</a:t>
            </a:r>
          </a:p>
          <a:p>
            <a:r>
              <a:rPr lang="en-US" sz="1400" dirty="0"/>
              <a:t>  write('x1=',c[1],'*x1');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c[2]=0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c[2]&gt;0 </a:t>
            </a:r>
            <a:r>
              <a:rPr lang="en-US" sz="1400" b="1" dirty="0"/>
              <a:t>then </a:t>
            </a:r>
            <a:r>
              <a:rPr lang="en-US" sz="1400" dirty="0"/>
              <a:t>write('+',c[2],'*x2') </a:t>
            </a:r>
            <a:r>
              <a:rPr lang="en-US" sz="1400" b="1" dirty="0"/>
              <a:t>else </a:t>
            </a:r>
            <a:r>
              <a:rPr lang="en-US" sz="1400" dirty="0"/>
              <a:t>write(c[2],'*x2');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c[3]=0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c[3]&gt;0 </a:t>
            </a:r>
            <a:r>
              <a:rPr lang="en-US" sz="1400" b="1" dirty="0"/>
              <a:t>then </a:t>
            </a:r>
            <a:r>
              <a:rPr lang="en-US" sz="1400" dirty="0"/>
              <a:t>write('+',c[3],'*x3') </a:t>
            </a:r>
            <a:r>
              <a:rPr lang="en-US" sz="1400" b="1" dirty="0"/>
              <a:t>else </a:t>
            </a:r>
            <a:r>
              <a:rPr lang="en-US" sz="1400" dirty="0"/>
              <a:t>write(c[3],'*x3');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c[4]=0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c[4]&gt;0 </a:t>
            </a:r>
            <a:r>
              <a:rPr lang="en-US" sz="1400" b="1" dirty="0"/>
              <a:t>then </a:t>
            </a:r>
            <a:r>
              <a:rPr lang="en-US" sz="1400" dirty="0"/>
              <a:t>write('+',c[4],'*x4') </a:t>
            </a:r>
            <a:r>
              <a:rPr lang="en-US" sz="1400" b="1" dirty="0"/>
              <a:t>else </a:t>
            </a:r>
            <a:r>
              <a:rPr lang="en-US" sz="1400" dirty="0"/>
              <a:t>write(c[4],'*x4');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c[5]&gt;0 </a:t>
            </a:r>
            <a:r>
              <a:rPr lang="en-US" sz="1400" b="1" dirty="0"/>
              <a:t>then </a:t>
            </a:r>
            <a:r>
              <a:rPr lang="en-US" sz="1400" dirty="0" err="1"/>
              <a:t>writeln</a:t>
            </a:r>
            <a:r>
              <a:rPr lang="en-US" sz="1400" dirty="0"/>
              <a:t>('+',c[5]) </a:t>
            </a:r>
            <a:r>
              <a:rPr lang="en-US" sz="1400" b="1" dirty="0"/>
              <a:t>else </a:t>
            </a:r>
            <a:r>
              <a:rPr lang="en-US" sz="1400" dirty="0" err="1"/>
              <a:t>writeln</a:t>
            </a:r>
            <a:r>
              <a:rPr lang="en-US" sz="1400" dirty="0"/>
              <a:t>(c[5]); </a:t>
            </a:r>
          </a:p>
          <a:p>
            <a:r>
              <a:rPr lang="en-US" sz="1400" dirty="0"/>
              <a:t>  write('x2=',c[6],'*x1');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c[7]=0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c[7]&gt;0 </a:t>
            </a:r>
            <a:r>
              <a:rPr lang="en-US" sz="1400" b="1" dirty="0"/>
              <a:t>then </a:t>
            </a:r>
            <a:r>
              <a:rPr lang="en-US" sz="1400" dirty="0"/>
              <a:t>write('+',c[7],'*x2') </a:t>
            </a:r>
            <a:r>
              <a:rPr lang="en-US" sz="1400" b="1" dirty="0"/>
              <a:t>else </a:t>
            </a:r>
            <a:r>
              <a:rPr lang="en-US" sz="1400" dirty="0"/>
              <a:t>write(c[7],'*x2');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c[8]=0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c[8]&gt;0 </a:t>
            </a:r>
            <a:r>
              <a:rPr lang="en-US" sz="1400" b="1" dirty="0"/>
              <a:t>then </a:t>
            </a:r>
            <a:r>
              <a:rPr lang="en-US" sz="1400" dirty="0"/>
              <a:t>write('+',c[8],'*x3') </a:t>
            </a:r>
            <a:r>
              <a:rPr lang="en-US" sz="1400" b="1" dirty="0"/>
              <a:t>else </a:t>
            </a:r>
            <a:r>
              <a:rPr lang="en-US" sz="1400" dirty="0"/>
              <a:t>write(c[8],'*x3');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c[9]=0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c[9]&gt;0 </a:t>
            </a:r>
            <a:r>
              <a:rPr lang="en-US" sz="1400" b="1" dirty="0"/>
              <a:t>then </a:t>
            </a:r>
            <a:r>
              <a:rPr lang="en-US" sz="1400" dirty="0"/>
              <a:t>write('+',c[9],'*x4') </a:t>
            </a:r>
            <a:r>
              <a:rPr lang="en-US" sz="1400" b="1" dirty="0"/>
              <a:t>else </a:t>
            </a:r>
            <a:r>
              <a:rPr lang="en-US" sz="1400" dirty="0"/>
              <a:t>write(c[9],'*x4');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c[10]&gt;0 </a:t>
            </a:r>
            <a:r>
              <a:rPr lang="en-US" sz="1400" b="1" dirty="0"/>
              <a:t>then </a:t>
            </a:r>
            <a:r>
              <a:rPr lang="en-US" sz="1400" dirty="0" err="1"/>
              <a:t>writeln</a:t>
            </a:r>
            <a:r>
              <a:rPr lang="en-US" sz="1400" dirty="0"/>
              <a:t>('+',c[10]) </a:t>
            </a:r>
            <a:r>
              <a:rPr lang="en-US" sz="1400" b="1" dirty="0"/>
              <a:t>else </a:t>
            </a:r>
            <a:r>
              <a:rPr lang="en-US" sz="1400" dirty="0" err="1"/>
              <a:t>writeln</a:t>
            </a:r>
            <a:r>
              <a:rPr lang="en-US" sz="1400" dirty="0"/>
              <a:t>(c[10]);</a:t>
            </a:r>
          </a:p>
          <a:p>
            <a:r>
              <a:rPr lang="en-US" sz="1400" dirty="0"/>
              <a:t>  write('x3=',c[11],'*x1');;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c[12]=0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c[12]&gt;0 </a:t>
            </a:r>
            <a:r>
              <a:rPr lang="en-US" sz="1400" b="1" dirty="0"/>
              <a:t>then </a:t>
            </a:r>
            <a:r>
              <a:rPr lang="en-US" sz="1400" dirty="0"/>
              <a:t>write('+',c[12],'*x2') </a:t>
            </a:r>
            <a:r>
              <a:rPr lang="en-US" sz="1400" b="1" dirty="0"/>
              <a:t>else </a:t>
            </a:r>
            <a:r>
              <a:rPr lang="en-US" sz="1400" dirty="0"/>
              <a:t>write(c[12],'*x2');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c[13]=0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c[13]&gt;0 </a:t>
            </a:r>
            <a:r>
              <a:rPr lang="en-US" sz="1400" b="1" dirty="0"/>
              <a:t>then </a:t>
            </a:r>
            <a:r>
              <a:rPr lang="en-US" sz="1400" dirty="0"/>
              <a:t>write('+',c[13],'*x3') </a:t>
            </a:r>
            <a:r>
              <a:rPr lang="en-US" sz="1400" b="1" dirty="0"/>
              <a:t>else </a:t>
            </a:r>
            <a:r>
              <a:rPr lang="en-US" sz="1400" dirty="0"/>
              <a:t>write(c[13],'*x3');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c[14]=0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c[14]&gt;0 </a:t>
            </a:r>
            <a:r>
              <a:rPr lang="en-US" sz="1400" b="1" dirty="0"/>
              <a:t>then </a:t>
            </a:r>
            <a:r>
              <a:rPr lang="en-US" sz="1400" dirty="0"/>
              <a:t>write('+',c[14],'*x4') </a:t>
            </a:r>
            <a:r>
              <a:rPr lang="en-US" sz="1400" b="1" dirty="0"/>
              <a:t>else </a:t>
            </a:r>
            <a:r>
              <a:rPr lang="en-US" sz="1400" dirty="0"/>
              <a:t>write(c[14],'*x4');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c[15]&gt;0 </a:t>
            </a:r>
            <a:r>
              <a:rPr lang="en-US" sz="1400" b="1" dirty="0"/>
              <a:t>then </a:t>
            </a:r>
            <a:r>
              <a:rPr lang="en-US" sz="1400" dirty="0" err="1"/>
              <a:t>writeln</a:t>
            </a:r>
            <a:r>
              <a:rPr lang="en-US" sz="1400" dirty="0"/>
              <a:t>('+',c[15]) </a:t>
            </a:r>
            <a:r>
              <a:rPr lang="en-US" sz="1400" b="1" dirty="0"/>
              <a:t>else </a:t>
            </a:r>
            <a:r>
              <a:rPr lang="en-US" sz="1400" dirty="0" err="1"/>
              <a:t>writeln</a:t>
            </a:r>
            <a:r>
              <a:rPr lang="en-US" sz="1400" dirty="0"/>
              <a:t>(c[15]);</a:t>
            </a:r>
          </a:p>
          <a:p>
            <a:r>
              <a:rPr lang="en-US" sz="1400" dirty="0"/>
              <a:t>  write('x4=',c[16],'*x1');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c[17]=0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c[17]&gt;0 </a:t>
            </a:r>
            <a:r>
              <a:rPr lang="en-US" sz="1400" b="1" dirty="0"/>
              <a:t>then </a:t>
            </a:r>
            <a:r>
              <a:rPr lang="en-US" sz="1400" dirty="0"/>
              <a:t>write('+',c[17],'*x2') </a:t>
            </a:r>
            <a:r>
              <a:rPr lang="en-US" sz="1400" b="1" dirty="0"/>
              <a:t>else </a:t>
            </a:r>
            <a:r>
              <a:rPr lang="en-US" sz="1400" dirty="0"/>
              <a:t>write(c[17],'*x2');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c[18]=0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c[18]&gt;0 </a:t>
            </a:r>
            <a:r>
              <a:rPr lang="en-US" sz="1400" b="1" dirty="0"/>
              <a:t>then </a:t>
            </a:r>
            <a:r>
              <a:rPr lang="en-US" sz="1400" dirty="0"/>
              <a:t>write('+',c[18],'*x3') </a:t>
            </a:r>
            <a:r>
              <a:rPr lang="en-US" sz="1400" b="1" dirty="0"/>
              <a:t>else </a:t>
            </a:r>
            <a:r>
              <a:rPr lang="en-US" sz="1400" dirty="0"/>
              <a:t>write(c[18],'*x3');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930020" y="0"/>
            <a:ext cx="11257027" cy="6858000"/>
          </a:xfrm>
          <a:prstGeom prst="rect">
            <a:avLst/>
          </a:prstGeom>
        </p:spPr>
        <p:txBody>
          <a:bodyPr vert="horz" lIns="45720" tIns="45720" rIns="4572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if </a:t>
            </a:r>
            <a:r>
              <a:rPr lang="en-US" sz="1400" dirty="0"/>
              <a:t>c[19]=0 </a:t>
            </a:r>
            <a:r>
              <a:rPr lang="en-US" sz="1400" b="1" dirty="0"/>
              <a:t>then </a:t>
            </a:r>
            <a:r>
              <a:rPr lang="en-US" sz="1400" dirty="0"/>
              <a:t>write('') </a:t>
            </a:r>
            <a:r>
              <a:rPr lang="en-US" sz="1400" b="1" dirty="0"/>
              <a:t>else if </a:t>
            </a:r>
            <a:r>
              <a:rPr lang="en-US" sz="1400" dirty="0"/>
              <a:t>c[19]&gt;0 </a:t>
            </a:r>
            <a:r>
              <a:rPr lang="en-US" sz="1400" b="1" dirty="0"/>
              <a:t>then </a:t>
            </a:r>
            <a:r>
              <a:rPr lang="en-US" sz="1400" dirty="0"/>
              <a:t>write('+',c[19],'*x4') </a:t>
            </a:r>
            <a:r>
              <a:rPr lang="en-US" sz="1400" b="1" dirty="0"/>
              <a:t>else </a:t>
            </a:r>
            <a:r>
              <a:rPr lang="en-US" sz="1400" dirty="0"/>
              <a:t>write(c[19],'*x');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c[20]&gt;0 </a:t>
            </a:r>
            <a:r>
              <a:rPr lang="en-US" sz="1400" b="1" dirty="0"/>
              <a:t>then </a:t>
            </a:r>
            <a:r>
              <a:rPr lang="en-US" sz="1400" dirty="0" err="1"/>
              <a:t>writeln</a:t>
            </a:r>
            <a:r>
              <a:rPr lang="en-US" sz="1400" dirty="0"/>
              <a:t>('+',c[20]) </a:t>
            </a:r>
            <a:r>
              <a:rPr lang="en-US" sz="1400" b="1" dirty="0"/>
              <a:t>else </a:t>
            </a:r>
            <a:r>
              <a:rPr lang="en-US" sz="1400" dirty="0" err="1"/>
              <a:t>writeln</a:t>
            </a:r>
            <a:r>
              <a:rPr lang="en-US" sz="1400" dirty="0"/>
              <a:t>(c[20]);  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('x0.1=',c[5]);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('x0.2=',c[10]);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('x0.3=',c[15]);</a:t>
            </a:r>
          </a:p>
          <a:p>
            <a:r>
              <a:rPr lang="en-US" sz="1400" dirty="0" err="1"/>
              <a:t>writeln</a:t>
            </a:r>
            <a:r>
              <a:rPr lang="en-US" sz="1400" dirty="0"/>
              <a:t>('x0.4=',c[20]);</a:t>
            </a:r>
          </a:p>
          <a:p>
            <a:r>
              <a:rPr lang="en-US" sz="1400" dirty="0"/>
              <a:t>a[1]:=d[1];</a:t>
            </a:r>
          </a:p>
          <a:p>
            <a:r>
              <a:rPr lang="en-US" sz="1400" dirty="0"/>
              <a:t>a[2]:=d[2];</a:t>
            </a:r>
          </a:p>
          <a:p>
            <a:r>
              <a:rPr lang="en-US" sz="1400" dirty="0"/>
              <a:t>a[3]:=d[3];</a:t>
            </a:r>
          </a:p>
          <a:p>
            <a:r>
              <a:rPr lang="en-US" sz="1400" dirty="0"/>
              <a:t>a[4]:=d[4];</a:t>
            </a:r>
          </a:p>
          <a:p>
            <a:r>
              <a:rPr lang="pl-PL" sz="1400" b="1" dirty="0"/>
              <a:t>for </a:t>
            </a:r>
            <a:r>
              <a:rPr lang="pl-PL" sz="1400" dirty="0"/>
              <a:t>i:=1 </a:t>
            </a:r>
            <a:r>
              <a:rPr lang="pl-PL" sz="1400" b="1" dirty="0"/>
              <a:t>to </a:t>
            </a:r>
            <a:r>
              <a:rPr lang="pl-PL" sz="1400" dirty="0"/>
              <a:t>50 </a:t>
            </a:r>
            <a:r>
              <a:rPr lang="pl-PL" sz="1400" b="1" dirty="0"/>
              <a:t>do</a:t>
            </a:r>
          </a:p>
          <a:p>
            <a:r>
              <a:rPr lang="en-US" sz="1400" b="1" dirty="0"/>
              <a:t>begin</a:t>
            </a:r>
          </a:p>
          <a:p>
            <a:r>
              <a:rPr lang="pt-BR" sz="1400" dirty="0"/>
              <a:t>b[1]:=c[1]*a[1]+c[2]*a[2]+c[3]*a[3]+c[4]*a[4]+c[5];</a:t>
            </a:r>
          </a:p>
          <a:p>
            <a:r>
              <a:rPr lang="pt-BR" sz="1400" dirty="0"/>
              <a:t>b[2]:=c[6]*a[1]+c[7]*a[2]+c[8]*a[3]+c[9]*a[4]+c[10];</a:t>
            </a:r>
          </a:p>
          <a:p>
            <a:r>
              <a:rPr lang="pt-BR" sz="1400" dirty="0"/>
              <a:t>b[3]:=c[11]*a[1]+c[12]*a[2]+c[13]*a[3]+c[14]*a[4]+c[15];</a:t>
            </a:r>
          </a:p>
          <a:p>
            <a:r>
              <a:rPr lang="pt-BR" sz="1400" dirty="0"/>
              <a:t>b[4]:=c[16]*a[1]+c[17]*a[2]+c[18]*a[3]+c[19]*a[4]+c[20];</a:t>
            </a:r>
          </a:p>
          <a:p>
            <a:r>
              <a:rPr lang="en-US" sz="1400" dirty="0"/>
              <a:t>a[1]:=b[1];</a:t>
            </a:r>
          </a:p>
          <a:p>
            <a:r>
              <a:rPr lang="en-US" sz="1400" dirty="0"/>
              <a:t>a[2]:=b[2];</a:t>
            </a:r>
          </a:p>
          <a:p>
            <a:r>
              <a:rPr lang="en-US" sz="1400" dirty="0"/>
              <a:t>a[3]:=b[3];</a:t>
            </a:r>
          </a:p>
          <a:p>
            <a:r>
              <a:rPr lang="en-US" sz="1400" dirty="0"/>
              <a:t>a[4]:=b[4];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writeln</a:t>
            </a:r>
            <a:r>
              <a:rPr lang="en-US" sz="1400" dirty="0"/>
              <a:t>('---');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:=0;</a:t>
            </a:r>
          </a:p>
          <a:p>
            <a:r>
              <a:rPr lang="en-US" sz="1400" dirty="0"/>
              <a:t>    b[1]:= round(b[1]*</a:t>
            </a:r>
            <a:r>
              <a:rPr lang="en-US" sz="1400" dirty="0" err="1"/>
              <a:t>nn</a:t>
            </a:r>
            <a:r>
              <a:rPr lang="en-US" sz="1400" dirty="0"/>
              <a:t>)/</a:t>
            </a:r>
            <a:r>
              <a:rPr lang="en-US" sz="1400" dirty="0" err="1"/>
              <a:t>nn</a:t>
            </a:r>
            <a:r>
              <a:rPr lang="en-US" sz="1400" dirty="0"/>
              <a:t>; </a:t>
            </a:r>
          </a:p>
          <a:p>
            <a:r>
              <a:rPr lang="en-US" sz="1400" dirty="0"/>
              <a:t>    b[2]:= round(b[2]*</a:t>
            </a:r>
            <a:r>
              <a:rPr lang="en-US" sz="1400" dirty="0" err="1"/>
              <a:t>nn</a:t>
            </a:r>
            <a:r>
              <a:rPr lang="en-US" sz="1400" dirty="0"/>
              <a:t>)/</a:t>
            </a:r>
            <a:r>
              <a:rPr lang="en-US" sz="1400" dirty="0" err="1"/>
              <a:t>nn</a:t>
            </a:r>
            <a:r>
              <a:rPr lang="en-US" sz="1400" dirty="0"/>
              <a:t>; </a:t>
            </a:r>
          </a:p>
          <a:p>
            <a:r>
              <a:rPr lang="en-US" sz="1400" dirty="0"/>
              <a:t>    b[3]:= round(b[3]*</a:t>
            </a:r>
            <a:r>
              <a:rPr lang="en-US" sz="1400" dirty="0" err="1"/>
              <a:t>nn</a:t>
            </a:r>
            <a:r>
              <a:rPr lang="en-US" sz="1400" dirty="0"/>
              <a:t>)/</a:t>
            </a:r>
            <a:r>
              <a:rPr lang="en-US" sz="1400" dirty="0" err="1"/>
              <a:t>nn</a:t>
            </a:r>
            <a:r>
              <a:rPr lang="en-US" sz="1400" dirty="0"/>
              <a:t>; </a:t>
            </a:r>
          </a:p>
          <a:p>
            <a:r>
              <a:rPr lang="en-US" sz="1400" dirty="0"/>
              <a:t>    b[4]:= round(b[4]*</a:t>
            </a:r>
            <a:r>
              <a:rPr lang="en-US" sz="1400" dirty="0" err="1"/>
              <a:t>nn</a:t>
            </a:r>
            <a:r>
              <a:rPr lang="en-US" sz="1400" dirty="0"/>
              <a:t>)/</a:t>
            </a:r>
            <a:r>
              <a:rPr lang="en-US" sz="1400" dirty="0" err="1"/>
              <a:t>nn</a:t>
            </a:r>
            <a:r>
              <a:rPr lang="en-US" sz="1400" dirty="0"/>
              <a:t>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e[1]=b[1]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:=ee+1;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e[2]=b[2]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:=ee+1;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e[3]=b[3]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:=ee+1;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/>
              <a:t>e[4]=b[4]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</a:t>
            </a:r>
            <a:r>
              <a:rPr lang="en-US" sz="1400" dirty="0" err="1"/>
              <a:t>ee</a:t>
            </a:r>
            <a:r>
              <a:rPr lang="en-US" sz="1400" dirty="0"/>
              <a:t>:=ee+1;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 </a:t>
            </a:r>
            <a:r>
              <a:rPr lang="en-US" sz="1400" dirty="0" err="1"/>
              <a:t>ee</a:t>
            </a:r>
            <a:r>
              <a:rPr lang="en-US" sz="1400" dirty="0"/>
              <a:t>=4 </a:t>
            </a:r>
            <a:r>
              <a:rPr lang="en-US" sz="1400" b="1" dirty="0"/>
              <a:t>then</a:t>
            </a:r>
          </a:p>
          <a:p>
            <a:r>
              <a:rPr lang="en-US" sz="1400" b="1" dirty="0"/>
              <a:t>    begin</a:t>
            </a:r>
            <a:endParaRPr lang="en-US" sz="14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956692" y="-17145"/>
            <a:ext cx="11257027" cy="6858000"/>
          </a:xfrm>
          <a:prstGeom prst="rect">
            <a:avLst/>
          </a:prstGeom>
        </p:spPr>
        <p:txBody>
          <a:bodyPr vert="horz" lIns="45720" tIns="45720" rIns="4572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writeln('х',i,'.1= ', b[1]);</a:t>
            </a:r>
          </a:p>
          <a:p>
            <a:r>
              <a:rPr lang="sv-SE" sz="1400" dirty="0"/>
              <a:t>      writeln('х',i,'.2= ', b[2]);</a:t>
            </a:r>
          </a:p>
          <a:p>
            <a:r>
              <a:rPr lang="sv-SE" sz="1400" dirty="0"/>
              <a:t>      writeln('х',i,'.3= ', b[3]);</a:t>
            </a:r>
          </a:p>
          <a:p>
            <a:r>
              <a:rPr lang="sv-SE" sz="1400" dirty="0"/>
              <a:t>      writeln('х',i,'.4= ', b[4]); 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exit</a:t>
            </a:r>
          </a:p>
          <a:p>
            <a:r>
              <a:rPr lang="en-US" sz="1400" b="1" dirty="0"/>
              <a:t>    end</a:t>
            </a:r>
          </a:p>
          <a:p>
            <a:r>
              <a:rPr lang="en-US" sz="1400" b="1" dirty="0"/>
              <a:t>    else</a:t>
            </a:r>
          </a:p>
          <a:p>
            <a:r>
              <a:rPr lang="en-US" sz="1400" b="1" dirty="0"/>
              <a:t>    begin</a:t>
            </a:r>
          </a:p>
          <a:p>
            <a:r>
              <a:rPr lang="sv-SE" sz="1400" b="1" dirty="0"/>
              <a:t>      </a:t>
            </a:r>
            <a:r>
              <a:rPr lang="sv-SE" sz="1400" dirty="0"/>
              <a:t>writeln('х',i,'.1= ', b[1]);</a:t>
            </a:r>
          </a:p>
          <a:p>
            <a:r>
              <a:rPr lang="sv-SE" sz="1400" dirty="0"/>
              <a:t>      writeln('х',i,'.2= ', b[2]);</a:t>
            </a:r>
          </a:p>
          <a:p>
            <a:r>
              <a:rPr lang="sv-SE" sz="1400" dirty="0"/>
              <a:t>      writeln('х',i,'.3= ', b[3]);  </a:t>
            </a:r>
          </a:p>
          <a:p>
            <a:r>
              <a:rPr lang="sv-SE" sz="1400" dirty="0"/>
              <a:t>      writeln('х',i,'.4= ', b[4]);  </a:t>
            </a:r>
          </a:p>
          <a:p>
            <a:r>
              <a:rPr lang="en-US" sz="1400" dirty="0"/>
              <a:t>      e[1]:=b[1];</a:t>
            </a:r>
          </a:p>
          <a:p>
            <a:r>
              <a:rPr lang="en-US" sz="1400" dirty="0"/>
              <a:t>      e[2]:=b[2];</a:t>
            </a:r>
          </a:p>
          <a:p>
            <a:r>
              <a:rPr lang="en-US" sz="1400" dirty="0"/>
              <a:t>      e[3]:=b[3]; </a:t>
            </a:r>
          </a:p>
          <a:p>
            <a:r>
              <a:rPr lang="en-US" sz="1400" dirty="0"/>
              <a:t>      e[4]:=b[4]; 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;</a:t>
            </a:r>
          </a:p>
          <a:p>
            <a:r>
              <a:rPr lang="en-US" sz="1400" b="1" dirty="0"/>
              <a:t>end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5095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311400"/>
            <a:ext cx="9974071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Cambria" panose="02040503050406030204" pitchFamily="18" charset="0"/>
              </a:rPr>
              <a:t>Программирование  упрощает жизнь математика, ровно так же, как и математика делает жизнь проще программисту.</a:t>
            </a:r>
          </a:p>
        </p:txBody>
      </p:sp>
    </p:spTree>
    <p:extLst>
      <p:ext uri="{BB962C8B-B14F-4D97-AF65-F5344CB8AC3E}">
        <p14:creationId xmlns:p14="http://schemas.microsoft.com/office/powerpoint/2010/main" val="1669125135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242</TotalTime>
  <Words>3179</Words>
  <Application>Microsoft Office PowerPoint</Application>
  <PresentationFormat>Широкоэкранный</PresentationFormat>
  <Paragraphs>454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Cambria</vt:lpstr>
      <vt:lpstr>Tw Cen MT</vt:lpstr>
      <vt:lpstr>Tw Cen MT Condensed</vt:lpstr>
      <vt:lpstr>Wingdings</vt:lpstr>
      <vt:lpstr>Wingdings 3</vt:lpstr>
      <vt:lpstr>Интеграл</vt:lpstr>
      <vt:lpstr>Математика в программировании</vt:lpstr>
      <vt:lpstr>Содержание</vt:lpstr>
      <vt:lpstr>Математика</vt:lpstr>
      <vt:lpstr>Математика в программировании</vt:lpstr>
      <vt:lpstr>Решение математической задачи</vt:lpstr>
      <vt:lpstr>Решение математической задачи с помощью программирования</vt:lpstr>
      <vt:lpstr>Презентация PowerPoint</vt:lpstr>
      <vt:lpstr>Листинг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программировании</dc:title>
  <dc:creator>Оксана Исакова</dc:creator>
  <cp:lastModifiedBy>Красавчик</cp:lastModifiedBy>
  <cp:revision>30</cp:revision>
  <dcterms:created xsi:type="dcterms:W3CDTF">2016-11-17T15:36:16Z</dcterms:created>
  <dcterms:modified xsi:type="dcterms:W3CDTF">2017-02-02T03:13:24Z</dcterms:modified>
</cp:coreProperties>
</file>