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399" y="274836"/>
            <a:ext cx="822920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399" y="1600399"/>
            <a:ext cx="4066976" cy="2214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9625" y="1600399"/>
            <a:ext cx="4066977" cy="2214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399" y="3910212"/>
            <a:ext cx="4066976" cy="22155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9625" y="3910212"/>
            <a:ext cx="4066977" cy="22155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399" y="6244828"/>
            <a:ext cx="2133203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399" y="6244828"/>
            <a:ext cx="2895203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399" y="6244828"/>
            <a:ext cx="2133203" cy="476250"/>
          </a:xfrm>
        </p:spPr>
        <p:txBody>
          <a:bodyPr/>
          <a:lstStyle>
            <a:lvl1pPr>
              <a:defRPr/>
            </a:lvl1pPr>
          </a:lstStyle>
          <a:p>
            <a:fld id="{09EB195C-8534-46C6-837C-F165B53F68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.png"/><Relationship Id="rId7" Type="http://schemas.openxmlformats.org/officeDocument/2006/relationships/image" Target="../media/image25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3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43.png"/><Relationship Id="rId7" Type="http://schemas.openxmlformats.org/officeDocument/2006/relationships/image" Target="../media/image3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2.png"/><Relationship Id="rId7" Type="http://schemas.openxmlformats.org/officeDocument/2006/relationships/image" Target="../media/image3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2.png"/><Relationship Id="rId7" Type="http://schemas.openxmlformats.org/officeDocument/2006/relationships/image" Target="../media/image3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5.png"/><Relationship Id="rId7" Type="http://schemas.openxmlformats.org/officeDocument/2006/relationships/image" Target="../media/image37.pn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42.png"/><Relationship Id="rId9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602" y="2130227"/>
            <a:ext cx="7772797" cy="2468563"/>
          </a:xfrm>
        </p:spPr>
        <p:txBody>
          <a:bodyPr/>
          <a:lstStyle/>
          <a:p>
            <a:r>
              <a:rPr lang="kk-KZ">
                <a:latin typeface="Times New Roman" pitchFamily="18" charset="0"/>
              </a:rPr>
              <a:t/>
            </a:r>
            <a:br>
              <a:rPr lang="kk-KZ">
                <a:latin typeface="Times New Roman" pitchFamily="18" charset="0"/>
              </a:rPr>
            </a:br>
            <a:r>
              <a:rPr lang="kk-KZ">
                <a:latin typeface="Times New Roman" pitchFamily="18" charset="0"/>
              </a:rPr>
              <a:t/>
            </a:r>
            <a:br>
              <a:rPr lang="kk-KZ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566540" y="1853406"/>
            <a:ext cx="7966273" cy="2294930"/>
          </a:xfrm>
          <a:prstGeom prst="rect">
            <a:avLst/>
          </a:prstGeom>
        </p:spPr>
        <p:txBody>
          <a:bodyPr wrap="none" lIns="57150" tIns="28575" rIns="57150" bIns="2857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3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Сыныбы</a:t>
            </a:r>
            <a:r>
              <a:rPr lang="ru-RU" sz="23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: 9 </a:t>
            </a:r>
            <a:r>
              <a:rPr lang="ru-RU" sz="23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сынып</a:t>
            </a:r>
            <a:endParaRPr lang="ru-RU" sz="23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1602" y="188516"/>
            <a:ext cx="8415734" cy="67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 err="1">
                <a:solidFill>
                  <a:srgbClr val="F00000"/>
                </a:solidFill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solidFill>
                  <a:srgbClr val="F00000"/>
                </a:solidFill>
                <a:latin typeface="Times New Roman" pitchFamily="18" charset="0"/>
              </a:rPr>
              <a:t> маятник </a:t>
            </a:r>
            <a:r>
              <a:rPr lang="ru-RU" sz="2000" b="1" i="1" dirty="0" err="1">
                <a:latin typeface="Times New Roman" pitchFamily="18" charset="0"/>
              </a:rPr>
              <a:t>тербеліс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периодының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формуласын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қорытып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шығарайық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890" y="953493"/>
            <a:ext cx="2064743" cy="252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891" y="3698875"/>
            <a:ext cx="2023071" cy="247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81883" y="953493"/>
            <a:ext cx="6165453" cy="528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</a:rPr>
              <a:t>	Маятник </a:t>
            </a:r>
            <a:r>
              <a:rPr lang="ru-RU" sz="2000" b="1" i="1" dirty="0" err="1">
                <a:latin typeface="Times New Roman" pitchFamily="18" charset="0"/>
              </a:rPr>
              <a:t>тербеліп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тұрғанда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жүк</a:t>
            </a:r>
            <a:r>
              <a:rPr lang="ru-RU" sz="2000" b="1" i="1" dirty="0">
                <a:latin typeface="Times New Roman" pitchFamily="18" charset="0"/>
              </a:rPr>
              <a:t> АВ </a:t>
            </a:r>
            <a:r>
              <a:rPr lang="ru-RU" sz="2000" b="1" i="1" dirty="0" err="1">
                <a:latin typeface="Times New Roman" pitchFamily="18" charset="0"/>
              </a:rPr>
              <a:t>доғасының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бойымен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Ғ</a:t>
            </a:r>
            <a:r>
              <a:rPr lang="ru-RU" sz="2000" b="1" i="1" baseline="-25000" dirty="0" err="1">
                <a:latin typeface="Times New Roman" pitchFamily="18" charset="0"/>
              </a:rPr>
              <a:t>қ</a:t>
            </a:r>
            <a:r>
              <a:rPr lang="ru-RU" sz="2000" b="1" i="1" baseline="-25000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кері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қайтарушы</a:t>
            </a:r>
            <a:r>
              <a:rPr lang="ru-RU" sz="2000" b="1" i="1" dirty="0">
                <a:latin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</a:rPr>
              <a:t>яғни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қорытқы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күштің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әрекетінен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үдеумен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қозғалады</a:t>
            </a:r>
            <a:r>
              <a:rPr lang="ru-RU" sz="2000" b="1" i="1" dirty="0">
                <a:latin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Бұл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күштің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шамасы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қозғалыс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кезінде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өзгеріп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отырады</a:t>
            </a:r>
            <a:r>
              <a:rPr lang="ru-RU" sz="2000" b="1" i="1" dirty="0">
                <a:latin typeface="Times New Roman" pitchFamily="18" charset="0"/>
              </a:rPr>
              <a:t>. </a:t>
            </a:r>
            <a:r>
              <a:rPr lang="ru-RU" sz="2000" b="1" i="1" dirty="0" err="1">
                <a:latin typeface="Times New Roman" pitchFamily="18" charset="0"/>
              </a:rPr>
              <a:t>Дененің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тұрақсыз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күштің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әрекетінен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қозғалысын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есептеу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өте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күрделі</a:t>
            </a:r>
            <a:r>
              <a:rPr lang="ru-RU" sz="2000" b="1" i="1" dirty="0">
                <a:latin typeface="Times New Roman" pitchFamily="18" charset="0"/>
              </a:rPr>
              <a:t>.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Сондықтан есепті жеңілдету үшін маятникті бір жазықтықта тербелтпей, жүк шеңбер бойымен қозғалатындай етіп, оны конус сызуға мәжбүр етеміз.</a:t>
            </a:r>
          </a:p>
          <a:p>
            <a:pPr algn="just"/>
            <a:r>
              <a:rPr lang="kk-KZ" sz="2000" dirty="0">
                <a:latin typeface="Times New Roman" pitchFamily="18" charset="0"/>
              </a:rPr>
              <a:t>	</a:t>
            </a:r>
            <a:r>
              <a:rPr lang="kk-KZ" sz="2000" b="1" i="1" dirty="0">
                <a:latin typeface="Times New Roman" pitchFamily="18" charset="0"/>
              </a:rPr>
              <a:t>Маятниктің айналу периоды оның тербеліс периодына тең болады. Т</a:t>
            </a:r>
            <a:r>
              <a:rPr lang="kk-KZ" sz="2000" b="1" i="1" baseline="-25000" dirty="0">
                <a:latin typeface="Times New Roman" pitchFamily="18" charset="0"/>
              </a:rPr>
              <a:t>айн.</a:t>
            </a:r>
            <a:r>
              <a:rPr lang="ru-RU" sz="2000" b="1" i="1" dirty="0" err="1">
                <a:latin typeface="Times New Roman" pitchFamily="18" charset="0"/>
              </a:rPr>
              <a:t>=Т</a:t>
            </a:r>
            <a:r>
              <a:rPr lang="ru-RU" sz="2000" b="1" i="1" baseline="-25000" dirty="0" err="1">
                <a:latin typeface="Times New Roman" pitchFamily="18" charset="0"/>
              </a:rPr>
              <a:t>тер</a:t>
            </a:r>
            <a:r>
              <a:rPr lang="ru-RU" sz="2000" b="1" i="1" dirty="0" err="1">
                <a:latin typeface="Times New Roman" pitchFamily="18" charset="0"/>
              </a:rPr>
              <a:t>=</a:t>
            </a:r>
            <a:r>
              <a:rPr lang="kk-KZ" sz="2000" b="1" i="1" dirty="0">
                <a:latin typeface="Times New Roman" pitchFamily="18" charset="0"/>
              </a:rPr>
              <a:t>Т.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	Конустық маятниктің айналу периоды жүк сызатын шеңбердің ұзындығын сызықтық жылдамдыққа бөлгенге тең: 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						</a:t>
            </a:r>
          </a:p>
          <a:p>
            <a:pPr algn="just"/>
            <a:endParaRPr lang="ru-RU" sz="2000" b="1" i="1" dirty="0"/>
          </a:p>
        </p:txBody>
      </p:sp>
      <p:pic>
        <p:nvPicPr>
          <p:cNvPr id="22539" name="Picture 11"/>
          <p:cNvPicPr>
            <a:picLocks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454672" y="3795117"/>
            <a:ext cx="71438" cy="134938"/>
          </a:xfrm>
          <a:noFill/>
          <a:ln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115481" cy="33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7150" tIns="28575" rIns="57150" bIns="28575" anchor="ctr"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115481" cy="33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7150" tIns="28575" rIns="57150" bIns="28575" anchor="ctr">
            <a:spAutoFit/>
          </a:bodyPr>
          <a:lstStyle/>
          <a:p>
            <a:endParaRPr lang="ru-RU"/>
          </a:p>
        </p:txBody>
      </p:sp>
      <p:pic>
        <p:nvPicPr>
          <p:cNvPr id="22545" name="Picture 17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6642696" y="5454055"/>
            <a:ext cx="1215429" cy="83641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637235" y="413743"/>
            <a:ext cx="6210102" cy="15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	Ал маятник вертикаль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күйінен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шамалы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ғана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ауытқитын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болса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амплитуда аз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болғанда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қорытқы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шеңбердің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ВС радиусы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бойымен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бағытталады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деп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есептеуге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Бұл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жағдайда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қорытқы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центрге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тартқыш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күшке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			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602" y="458391"/>
            <a:ext cx="2206625" cy="270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3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17469" y="1957586"/>
            <a:ext cx="1125141" cy="758031"/>
          </a:xfrm>
          <a:noFill/>
          <a:ln/>
        </p:spPr>
      </p:pic>
      <p:pic>
        <p:nvPicPr>
          <p:cNvPr id="25616" name="Picture 16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427266" y="3663156"/>
            <a:ext cx="1125141" cy="711399"/>
          </a:xfrm>
          <a:noFill/>
          <a:ln/>
        </p:spPr>
      </p:pic>
      <p:pic>
        <p:nvPicPr>
          <p:cNvPr id="25620" name="Picture 20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466453" y="4886524"/>
            <a:ext cx="1293813" cy="628054"/>
          </a:xfrm>
          <a:noFill/>
          <a:ln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76250" y="3249414"/>
            <a:ext cx="8325446" cy="67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	ОВС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және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В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</a:rPr>
              <a:t>DE</a:t>
            </a:r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 үшбұрыштарының ұқсастығынан:</a:t>
            </a:r>
          </a:p>
          <a:p>
            <a:pPr algn="just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ВЕ: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В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= СВ:ОС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немесе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Ғ: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</a:rPr>
              <a:t>mg = R:l</a:t>
            </a:r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, бұдан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11188" y="4374555"/>
            <a:ext cx="8325446" cy="67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	Ғ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күшінің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осы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екі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өрнегін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теңестіре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отырып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алатынымыз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 	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042047" y="5004594"/>
            <a:ext cx="899914" cy="36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немесе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pic>
        <p:nvPicPr>
          <p:cNvPr id="25628" name="Picture 28"/>
          <p:cNvPicPr>
            <a:picLocks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4032250" y="4869656"/>
            <a:ext cx="944563" cy="674688"/>
          </a:xfrm>
          <a:noFill/>
          <a:ln/>
        </p:spPr>
      </p:pic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611187" y="5544344"/>
            <a:ext cx="7560469" cy="36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Осыны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Т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периодтың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өрнегіне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қойып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мынаны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аламыз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 	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7219" y="5345906"/>
            <a:ext cx="1575594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55836" y="2124274"/>
            <a:ext cx="8731250" cy="76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жібінің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ұзындығы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өрнек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арқылы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есептеледі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7171" name="Picture 3" descr="tempimage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570" y="2573734"/>
            <a:ext cx="25955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 descr="tempimage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42" y="278805"/>
            <a:ext cx="1214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71265" y="413743"/>
            <a:ext cx="6707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болғандықтан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жиілігін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ө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рнек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арқылы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шығара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аламыз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7174" name="Picture 6" descr="tempimage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797" y="1088430"/>
            <a:ext cx="19764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993" y="3546078"/>
            <a:ext cx="3510359" cy="312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7352" y="3519290"/>
            <a:ext cx="3510359" cy="295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56829" y="278805"/>
            <a:ext cx="8955484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kk-KZ" sz="2000" b="1" i="1" dirty="0">
                <a:latin typeface="Times New Roman" pitchFamily="18" charset="0"/>
              </a:rPr>
              <a:t>Енді серіппеге ілінген жүктің тербелісін қарастырайық. 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Мұндай қарапайым тербелмелі жүйені </a:t>
            </a:r>
            <a:r>
              <a:rPr lang="ru-RU" sz="2000" b="1" i="1" dirty="0" err="1">
                <a:solidFill>
                  <a:srgbClr val="F00000"/>
                </a:solidFill>
                <a:latin typeface="Times New Roman" pitchFamily="18" charset="0"/>
              </a:rPr>
              <a:t>серіппелі</a:t>
            </a:r>
            <a:r>
              <a:rPr lang="ru-RU" sz="2000" b="1" i="1" dirty="0">
                <a:solidFill>
                  <a:srgbClr val="F00000"/>
                </a:solidFill>
                <a:latin typeface="Times New Roman" pitchFamily="18" charset="0"/>
              </a:rPr>
              <a:t> маятник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деп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атайды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8196" name="Picture 4" descr="tempimage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7383" y="1134071"/>
            <a:ext cx="14287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 descr="tempimage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727" y="1134070"/>
            <a:ext cx="1169789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66539" y="1043782"/>
            <a:ext cx="4905375" cy="22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Егер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ұзындыққа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созылса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немесе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сығылса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онда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денені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тепе-теңдік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күйіне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қайтаратын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Ғ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туындайды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Ұзару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шамасы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			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азғантай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болған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кезде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бұл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күш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ұзаруына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пропорционал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яғни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Гук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заңы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бойынша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1719" y="1943696"/>
            <a:ext cx="1034852" cy="40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11188" y="3879453"/>
            <a:ext cx="785118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Ньютонның 2-ші заңын пайдалансақ, дененің қозғалыс теңдеуін мына түрде жазуға болады:  </a:t>
            </a:r>
            <a:endParaRPr lang="ru-RU" sz="2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41961" y="4328914"/>
            <a:ext cx="1934766" cy="40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134" y="3068837"/>
            <a:ext cx="990203" cy="41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922367" y="4374555"/>
            <a:ext cx="899914" cy="3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бұдан,  </a:t>
            </a:r>
            <a:endParaRPr lang="ru-RU" sz="2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22282" y="4193977"/>
            <a:ext cx="1260078" cy="71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11188" y="4869657"/>
            <a:ext cx="7851180" cy="9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kk-KZ" sz="2000" b="1" i="1" dirty="0">
                <a:solidFill>
                  <a:srgbClr val="000000"/>
                </a:solidFill>
                <a:latin typeface="Times New Roman" pitchFamily="18" charset="0"/>
              </a:rPr>
              <a:t>Гармоникалық тербелістердің      жиілігі 1с ішіндегі тербелістер санын көрсетсе,      циклдік жиілік         секундтағы тербелістер санына тең болады, яғни:  </a:t>
            </a:r>
            <a:endParaRPr lang="ru-RU" sz="2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9461" y="4945063"/>
            <a:ext cx="267891" cy="28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87516" y="5184180"/>
            <a:ext cx="449461" cy="33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36243" y="5228829"/>
            <a:ext cx="315516" cy="28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97313" y="5688211"/>
            <a:ext cx="1934766" cy="80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01477" y="458391"/>
            <a:ext cx="7851179" cy="749102"/>
            <a:chOff x="707" y="284"/>
            <a:chExt cx="7913" cy="755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707" y="326"/>
              <a:ext cx="7913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kk-KZ" sz="2000" b="1" i="1" dirty="0">
                  <a:solidFill>
                    <a:srgbClr val="000000"/>
                  </a:solidFill>
                  <a:latin typeface="Times New Roman" pitchFamily="18" charset="0"/>
                </a:rPr>
                <a:t>Олай болса,                                     . Осы өрнекті қозғалыс теңдеуімен салыстыра отырып алатынымыз:</a:t>
              </a:r>
              <a:endParaRPr lang="ru-RU" sz="2000" b="1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8" y="284"/>
              <a:ext cx="2359" cy="45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pic>
        <p:nvPicPr>
          <p:cNvPr id="43022" name="Picture 14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97227" y="942578"/>
            <a:ext cx="2848570" cy="506016"/>
          </a:xfrm>
          <a:noFill/>
          <a:ln/>
        </p:spPr>
      </p:pic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46125" y="1412875"/>
            <a:ext cx="7851180" cy="1295797"/>
            <a:chOff x="752" y="1224"/>
            <a:chExt cx="7913" cy="1306"/>
          </a:xfrm>
        </p:grpSpPr>
        <p:pic>
          <p:nvPicPr>
            <p:cNvPr id="43029" name="Picture 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14" y="1224"/>
              <a:ext cx="1095" cy="871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752" y="1506"/>
              <a:ext cx="7913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kk-KZ" sz="2000" b="1" i="1" dirty="0">
                  <a:solidFill>
                    <a:srgbClr val="000000"/>
                  </a:solidFill>
                  <a:latin typeface="Times New Roman" pitchFamily="18" charset="0"/>
                </a:rPr>
                <a:t>Бұдан                   .                  екенін ескерсек, серіппелі маятниктің </a:t>
              </a:r>
            </a:p>
            <a:p>
              <a:pPr algn="just"/>
              <a:endParaRPr lang="kk-KZ" sz="2000" b="1" i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just"/>
              <a:r>
                <a:rPr lang="kk-KZ" sz="2000" b="1" i="1" dirty="0">
                  <a:solidFill>
                    <a:srgbClr val="000000"/>
                  </a:solidFill>
                  <a:latin typeface="Times New Roman" pitchFamily="18" charset="0"/>
                </a:rPr>
                <a:t>периоды мынаған тең болады:   </a:t>
              </a:r>
              <a:endParaRPr lang="ru-RU" sz="2000" b="1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3032" name="Picture 24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2861469" y="1481336"/>
            <a:ext cx="1003102" cy="777875"/>
          </a:xfrm>
          <a:noFill/>
          <a:ln/>
        </p:spPr>
      </p:pic>
      <p:pic>
        <p:nvPicPr>
          <p:cNvPr id="43035" name="Picture 27" descr="tempimage7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87516" y="2537024"/>
            <a:ext cx="1755180" cy="8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681634" y="3662164"/>
            <a:ext cx="7851179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Серіппелі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периоды тек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жүк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массасы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мен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қатаңдығына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тәуелді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701477" y="4568031"/>
            <a:ext cx="80883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Серіппелі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жиілігін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өрнек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арқылы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шығара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аламыз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43038" name="Picture 30" descr="tempimage7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76812" y="5139531"/>
            <a:ext cx="183356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06437" y="3180953"/>
            <a:ext cx="79613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Маятник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тербелісінің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графигі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синусойда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немесе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косинусойда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300" dirty="0">
              <a:latin typeface="Times New Roman" pitchFamily="18" charset="0"/>
            </a:endParaRPr>
          </a:p>
          <a:p>
            <a:pPr algn="just"/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түрінде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9219" name="Picture 3" descr="tempimage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094" y="3924102"/>
            <a:ext cx="6030516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993" y="454422"/>
            <a:ext cx="56991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Серіппелі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қатаңдық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коэффи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циенті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мына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формуламен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анықталады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9221" name="Picture 5" descr="tempimage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8961" y="357187"/>
            <a:ext cx="183356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105547" y="1873250"/>
            <a:ext cx="538162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Серіппелі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маятникке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ілінген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жүктің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300" dirty="0">
              <a:latin typeface="Times New Roman" pitchFamily="18" charset="0"/>
            </a:endParaRPr>
          </a:p>
          <a:p>
            <a:pPr algn="just"/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массасы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мына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өрнек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арқылы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есептеледі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9223" name="Picture 7" descr="tempimage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765" y="1793875"/>
            <a:ext cx="203993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12750" y="999134"/>
            <a:ext cx="8731250" cy="45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Кестені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толтыр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2913" name="Group 145"/>
          <p:cNvGraphicFramePr>
            <a:graphicFrameLocks noGrp="1"/>
          </p:cNvGraphicFramePr>
          <p:nvPr>
            <p:ph sz="quarter" idx="1"/>
          </p:nvPr>
        </p:nvGraphicFramePr>
        <p:xfrm>
          <a:off x="656828" y="1600399"/>
          <a:ext cx="8055571" cy="4414028"/>
        </p:xfrm>
        <a:graphic>
          <a:graphicData uri="http://schemas.openxmlformats.org/drawingml/2006/table">
            <a:tbl>
              <a:tblPr/>
              <a:tblGrid>
                <a:gridCol w="2499321"/>
                <a:gridCol w="1312664"/>
                <a:gridCol w="1882180"/>
                <a:gridCol w="2361406"/>
              </a:tblGrid>
              <a:tr h="689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Физикалық шама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Белгіленуі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Өлшем бірлігі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Формуласы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endParaRPr kumimoji="0" lang="ru-RU" sz="2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</a:t>
                      </a:r>
                      <a:r>
                        <a:rPr kumimoji="0" lang="kk-KZ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Гц</a:t>
                      </a: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  <a:endParaRPr kumimoji="0" lang="ru-RU" sz="2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Циклдік жиілік</a:t>
                      </a:r>
                      <a:endParaRPr kumimoji="0" lang="ru-RU" sz="2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835" name="Picture 67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91508" y="3608587"/>
            <a:ext cx="404813" cy="367109"/>
          </a:xfrm>
          <a:noFill/>
          <a:ln/>
        </p:spPr>
      </p:pic>
      <p:pic>
        <p:nvPicPr>
          <p:cNvPr id="32875" name="Picture 107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777633" y="4014391"/>
            <a:ext cx="1439664" cy="951508"/>
          </a:xfrm>
          <a:noFill/>
          <a:ln/>
        </p:spPr>
      </p:pic>
      <p:pic>
        <p:nvPicPr>
          <p:cNvPr id="32891" name="Picture 123"/>
          <p:cNvPicPr>
            <a:picLocks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6777633" y="5049243"/>
            <a:ext cx="1349375" cy="828476"/>
          </a:xfrm>
          <a:noFill/>
          <a:ln/>
        </p:spPr>
      </p:pic>
      <p:sp>
        <p:nvSpPr>
          <p:cNvPr id="32914" name="Text Box 146"/>
          <p:cNvSpPr txBox="1">
            <a:spLocks noChangeArrowheads="1"/>
          </p:cNvSpPr>
          <p:nvPr/>
        </p:nvSpPr>
        <p:spPr bwMode="auto">
          <a:xfrm>
            <a:off x="341313" y="504032"/>
            <a:ext cx="8731250" cy="45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Дидактикалық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материалдар</a:t>
            </a:r>
            <a:endParaRPr lang="ru-RU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2"/>
          <a:srcRect l="5270" r="-153"/>
          <a:stretch>
            <a:fillRect/>
          </a:stretch>
        </p:blipFill>
        <p:spPr bwMode="auto">
          <a:xfrm>
            <a:off x="89297" y="3987602"/>
            <a:ext cx="1647031" cy="77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tempimage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7883" y="1539875"/>
            <a:ext cx="2699742" cy="220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30477" y="587375"/>
            <a:ext cx="12065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300" b="1" i="1" dirty="0">
                <a:solidFill>
                  <a:srgbClr val="F00000"/>
                </a:solidFill>
              </a:rPr>
              <a:t>1-сұрақ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91680" y="1023937"/>
            <a:ext cx="747117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 err="1">
                <a:solidFill>
                  <a:srgbClr val="0000C0"/>
                </a:solidFill>
              </a:rPr>
              <a:t>Математикалық</a:t>
            </a:r>
            <a:r>
              <a:rPr lang="ru-RU" sz="2300" b="1" i="1" dirty="0">
                <a:solidFill>
                  <a:srgbClr val="0000C0"/>
                </a:solidFill>
              </a:rPr>
              <a:t> </a:t>
            </a:r>
            <a:r>
              <a:rPr lang="ru-RU" sz="2300" b="1" i="1" dirty="0" err="1">
                <a:solidFill>
                  <a:srgbClr val="0000C0"/>
                </a:solidFill>
              </a:rPr>
              <a:t>маятниктің</a:t>
            </a:r>
            <a:r>
              <a:rPr lang="ru-RU" sz="2300" b="1" i="1" dirty="0">
                <a:solidFill>
                  <a:srgbClr val="0000C0"/>
                </a:solidFill>
              </a:rPr>
              <a:t>  </a:t>
            </a:r>
            <a:r>
              <a:rPr lang="ru-RU" sz="2300" b="1" i="1" dirty="0" err="1">
                <a:solidFill>
                  <a:srgbClr val="0000C0"/>
                </a:solidFill>
              </a:rPr>
              <a:t>жиілігін</a:t>
            </a:r>
            <a:r>
              <a:rPr lang="ru-RU" sz="2300" b="1" i="1" dirty="0">
                <a:solidFill>
                  <a:srgbClr val="0000C0"/>
                </a:solidFill>
              </a:rPr>
              <a:t> </a:t>
            </a:r>
            <a:r>
              <a:rPr lang="ru-RU" sz="2300" b="1" i="1" dirty="0" err="1">
                <a:solidFill>
                  <a:srgbClr val="0000C0"/>
                </a:solidFill>
              </a:rPr>
              <a:t>қалай</a:t>
            </a:r>
            <a:r>
              <a:rPr lang="ru-RU" sz="2300" b="1" i="1" dirty="0">
                <a:solidFill>
                  <a:srgbClr val="0000C0"/>
                </a:solidFill>
              </a:rPr>
              <a:t> </a:t>
            </a:r>
          </a:p>
          <a:p>
            <a:pPr algn="just"/>
            <a:r>
              <a:rPr lang="ru-RU" sz="2300" b="1" i="1" dirty="0" err="1">
                <a:solidFill>
                  <a:srgbClr val="0000C0"/>
                </a:solidFill>
              </a:rPr>
              <a:t>өзгертуге</a:t>
            </a:r>
            <a:r>
              <a:rPr lang="ru-RU" sz="2300" b="1" i="1" dirty="0">
                <a:solidFill>
                  <a:srgbClr val="0000C0"/>
                </a:solidFill>
              </a:rPr>
              <a:t> </a:t>
            </a:r>
            <a:r>
              <a:rPr lang="ru-RU" sz="2300" b="1" i="1" dirty="0" err="1">
                <a:solidFill>
                  <a:srgbClr val="0000C0"/>
                </a:solidFill>
              </a:rPr>
              <a:t>болады</a:t>
            </a:r>
            <a:r>
              <a:rPr lang="ru-RU" sz="2300" b="1" i="1" dirty="0">
                <a:solidFill>
                  <a:srgbClr val="0000C0"/>
                </a:solidFill>
              </a:rPr>
              <a:t>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797" y="1897062"/>
            <a:ext cx="5595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A) </a:t>
            </a:r>
            <a:r>
              <a:rPr lang="ru-RU" sz="2000" b="1" i="1" dirty="0" err="1">
                <a:solidFill>
                  <a:srgbClr val="F00000"/>
                </a:solidFill>
              </a:rPr>
              <a:t>Жіптің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ұзындығын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өзгерту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керек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91680" y="2770187"/>
            <a:ext cx="5842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Б) </a:t>
            </a:r>
            <a:r>
              <a:rPr lang="ru-RU" sz="2000" b="1" i="1" dirty="0" err="1">
                <a:solidFill>
                  <a:srgbClr val="F00000"/>
                </a:solidFill>
              </a:rPr>
              <a:t>Шардың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массасын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өзгерту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керек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91680" y="3714750"/>
            <a:ext cx="6651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В) </a:t>
            </a:r>
            <a:r>
              <a:rPr lang="ru-RU" sz="2000" b="1" i="1" dirty="0" err="1">
                <a:solidFill>
                  <a:srgbClr val="F00000"/>
                </a:solidFill>
              </a:rPr>
              <a:t>Маятниктің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амплитудасын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өзгерту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керек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91680" y="4598789"/>
            <a:ext cx="7101086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Г) </a:t>
            </a:r>
            <a:r>
              <a:rPr lang="ru-RU" sz="2000" b="1" i="1" dirty="0" err="1">
                <a:solidFill>
                  <a:srgbClr val="F00000"/>
                </a:solidFill>
              </a:rPr>
              <a:t>Ешқайсысы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маятниктің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жиілігін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өзгерте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алмайды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pic>
        <p:nvPicPr>
          <p:cNvPr id="10252" name="Picture 12" descr="tempimage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883" y="5341937"/>
            <a:ext cx="1708547" cy="87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3" name="Picture 13" descr="tempimage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2172" y="5342930"/>
            <a:ext cx="1665883" cy="8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4" name="Picture 14" descr="tempimage8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164" y="5314157"/>
            <a:ext cx="1619250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5" name="Picture 15" descr="tempimage8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12571" y="5319117"/>
            <a:ext cx="1799828" cy="8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8"/>
          <a:srcRect l="6154" r="1538"/>
          <a:stretch>
            <a:fillRect/>
          </a:stretch>
        </p:blipFill>
        <p:spPr bwMode="auto">
          <a:xfrm>
            <a:off x="134937" y="1427759"/>
            <a:ext cx="1556743" cy="93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4938" y="2779118"/>
            <a:ext cx="1421805" cy="75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175125" y="539750"/>
            <a:ext cx="12065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300" b="1" i="1" dirty="0">
                <a:solidFill>
                  <a:srgbClr val="F00000"/>
                </a:solidFill>
              </a:rPr>
              <a:t>2-сұрақ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77071" y="1043781"/>
            <a:ext cx="616545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 err="1">
                <a:solidFill>
                  <a:srgbClr val="000000"/>
                </a:solidFill>
              </a:rPr>
              <a:t>Айдың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</a:rPr>
              <a:t>бетінде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</a:rPr>
              <a:t>математикалық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</a:rPr>
              <a:t>маятниктің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ru-RU" sz="2300" b="1" i="1" dirty="0">
                <a:solidFill>
                  <a:srgbClr val="000000"/>
                </a:solidFill>
              </a:rPr>
              <a:t>периоды </a:t>
            </a:r>
            <a:r>
              <a:rPr lang="ru-RU" sz="2300" b="1" i="1" dirty="0" err="1">
                <a:solidFill>
                  <a:srgbClr val="000000"/>
                </a:solidFill>
              </a:rPr>
              <a:t>қалай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</a:rPr>
              <a:t>өзгеретін</a:t>
            </a:r>
            <a:r>
              <a:rPr lang="ru-RU" sz="2300" b="1" i="1" dirty="0">
                <a:solidFill>
                  <a:srgbClr val="000000"/>
                </a:solidFill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</a:rPr>
              <a:t>еді</a:t>
            </a:r>
            <a:r>
              <a:rPr lang="ru-RU" sz="2300" b="1" i="1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35399" y="2036961"/>
            <a:ext cx="6611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A) </a:t>
            </a:r>
            <a:r>
              <a:rPr lang="ru-RU" sz="2000" b="1" i="1" dirty="0" err="1">
                <a:solidFill>
                  <a:srgbClr val="F00000"/>
                </a:solidFill>
              </a:rPr>
              <a:t>Кемиді</a:t>
            </a:r>
            <a:r>
              <a:rPr lang="ru-RU" sz="2000" b="1" i="1" dirty="0">
                <a:solidFill>
                  <a:srgbClr val="F00000"/>
                </a:solidFill>
              </a:rPr>
              <a:t>, </a:t>
            </a:r>
            <a:r>
              <a:rPr lang="ru-RU" sz="2000" b="1" i="1" dirty="0" err="1">
                <a:solidFill>
                  <a:srgbClr val="F00000"/>
                </a:solidFill>
              </a:rPr>
              <a:t>себебі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тартылыс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күші</a:t>
            </a:r>
            <a:r>
              <a:rPr lang="ru-RU" sz="2000" b="1" i="1" dirty="0">
                <a:solidFill>
                  <a:srgbClr val="F00000"/>
                </a:solidFill>
              </a:rPr>
              <a:t> Айда </a:t>
            </a:r>
            <a:r>
              <a:rPr lang="ru-RU" sz="2000" b="1" i="1" dirty="0" err="1">
                <a:solidFill>
                  <a:srgbClr val="F00000"/>
                </a:solidFill>
              </a:rPr>
              <a:t>төменірек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31430" y="2754312"/>
            <a:ext cx="6813351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Б) </a:t>
            </a:r>
            <a:r>
              <a:rPr lang="ru-RU" sz="2000" b="1" i="1" dirty="0" err="1">
                <a:solidFill>
                  <a:srgbClr val="F00000"/>
                </a:solidFill>
              </a:rPr>
              <a:t>Артады</a:t>
            </a:r>
            <a:r>
              <a:rPr lang="ru-RU" sz="2000" b="1" i="1" dirty="0">
                <a:solidFill>
                  <a:srgbClr val="F00000"/>
                </a:solidFill>
              </a:rPr>
              <a:t>, </a:t>
            </a:r>
            <a:r>
              <a:rPr lang="ru-RU" sz="2000" b="1" i="1" dirty="0" err="1">
                <a:solidFill>
                  <a:srgbClr val="F00000"/>
                </a:solidFill>
              </a:rPr>
              <a:t>себебі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тартылыс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күші</a:t>
            </a:r>
            <a:r>
              <a:rPr lang="ru-RU" sz="2000" b="1" i="1" dirty="0">
                <a:solidFill>
                  <a:srgbClr val="F00000"/>
                </a:solidFill>
              </a:rPr>
              <a:t> Айда </a:t>
            </a:r>
            <a:r>
              <a:rPr lang="ru-RU" sz="2000" b="1" i="1" dirty="0" err="1">
                <a:solidFill>
                  <a:srgbClr val="F00000"/>
                </a:solidFill>
              </a:rPr>
              <a:t>төменірек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31430" y="3492500"/>
            <a:ext cx="679152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В) </a:t>
            </a:r>
            <a:r>
              <a:rPr lang="ru-RU" sz="2000" b="1" i="1" dirty="0" err="1">
                <a:solidFill>
                  <a:srgbClr val="F00000"/>
                </a:solidFill>
              </a:rPr>
              <a:t>Артады</a:t>
            </a:r>
            <a:r>
              <a:rPr lang="ru-RU" sz="2000" b="1" i="1" dirty="0">
                <a:solidFill>
                  <a:srgbClr val="F00000"/>
                </a:solidFill>
              </a:rPr>
              <a:t>, </a:t>
            </a:r>
            <a:r>
              <a:rPr lang="ru-RU" sz="2000" b="1" i="1" dirty="0" err="1">
                <a:solidFill>
                  <a:srgbClr val="F00000"/>
                </a:solidFill>
              </a:rPr>
              <a:t>себебі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тартылыс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күші</a:t>
            </a:r>
            <a:r>
              <a:rPr lang="ru-RU" sz="2000" b="1" i="1" dirty="0">
                <a:solidFill>
                  <a:srgbClr val="F00000"/>
                </a:solidFill>
              </a:rPr>
              <a:t> Айда </a:t>
            </a:r>
            <a:r>
              <a:rPr lang="ru-RU" sz="2000" b="1" i="1" dirty="0" err="1">
                <a:solidFill>
                  <a:srgbClr val="F00000"/>
                </a:solidFill>
              </a:rPr>
              <a:t>жоғарырақ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64172" y="4246562"/>
            <a:ext cx="63579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Г) </a:t>
            </a:r>
            <a:r>
              <a:rPr lang="ru-RU" sz="2000" b="1" i="1" dirty="0" err="1">
                <a:solidFill>
                  <a:srgbClr val="F00000"/>
                </a:solidFill>
              </a:rPr>
              <a:t>Өзгермейді</a:t>
            </a:r>
            <a:r>
              <a:rPr lang="ru-RU" sz="2000" b="1" i="1" dirty="0">
                <a:solidFill>
                  <a:srgbClr val="F00000"/>
                </a:solidFill>
              </a:rPr>
              <a:t>, </a:t>
            </a:r>
            <a:r>
              <a:rPr lang="ru-RU" sz="2000" b="1" i="1" dirty="0" err="1">
                <a:solidFill>
                  <a:srgbClr val="F00000"/>
                </a:solidFill>
              </a:rPr>
              <a:t>себебі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тартылыс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күші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периодқа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</a:p>
          <a:p>
            <a:r>
              <a:rPr lang="ru-RU" sz="2000" b="1" i="1" dirty="0" err="1">
                <a:solidFill>
                  <a:srgbClr val="F00000"/>
                </a:solidFill>
              </a:rPr>
              <a:t>әсер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етпейді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/>
          <a:srcRect l="6154" r="1538"/>
          <a:stretch>
            <a:fillRect/>
          </a:stretch>
        </p:blipFill>
        <p:spPr bwMode="auto">
          <a:xfrm>
            <a:off x="134937" y="1156891"/>
            <a:ext cx="2096493" cy="120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290" y="2418954"/>
            <a:ext cx="2096492" cy="11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4"/>
          <a:srcRect r="-153"/>
          <a:stretch>
            <a:fillRect/>
          </a:stretch>
        </p:blipFill>
        <p:spPr bwMode="auto">
          <a:xfrm>
            <a:off x="89297" y="3953868"/>
            <a:ext cx="2142133" cy="90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 descr="tempimage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821" y="5302250"/>
            <a:ext cx="1708547" cy="87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8" name="Picture 14" descr="tempimage7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7110" y="5303243"/>
            <a:ext cx="1665883" cy="8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9" name="Picture 15" descr="tempimage8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67102" y="5274469"/>
            <a:ext cx="1619250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0" name="Picture 16" descr="tempimage8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47509" y="5279430"/>
            <a:ext cx="1799828" cy="8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220766" y="413742"/>
            <a:ext cx="12065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300" b="1" i="1" dirty="0">
                <a:solidFill>
                  <a:srgbClr val="F00000"/>
                </a:solidFill>
              </a:rPr>
              <a:t>3-сұрақ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21719" y="999133"/>
            <a:ext cx="6615906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Математикалық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маятник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жібінің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ұзындығы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арттырса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, не </a:t>
            </a:r>
            <a:r>
              <a:rPr lang="ru-RU" sz="23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300" b="1" i="1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1040" y="2095500"/>
            <a:ext cx="6161484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0000FF"/>
                </a:solidFill>
              </a:rPr>
              <a:t>A) </a:t>
            </a:r>
            <a:r>
              <a:rPr lang="ru-RU" sz="2000" b="1" i="1" dirty="0" err="1">
                <a:solidFill>
                  <a:srgbClr val="0000FF"/>
                </a:solidFill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</a:rPr>
              <a:t> периоды да, </a:t>
            </a:r>
            <a:r>
              <a:rPr lang="ru-RU" sz="2000" b="1" i="1" dirty="0" err="1">
                <a:solidFill>
                  <a:srgbClr val="0000FF"/>
                </a:solidFill>
              </a:rPr>
              <a:t>жиілігі</a:t>
            </a:r>
            <a:r>
              <a:rPr lang="ru-RU" sz="2000" b="1" i="1" dirty="0">
                <a:solidFill>
                  <a:srgbClr val="0000FF"/>
                </a:solidFill>
              </a:rPr>
              <a:t> де </a:t>
            </a:r>
            <a:r>
              <a:rPr lang="ru-RU" sz="2000" b="1" i="1" dirty="0" err="1">
                <a:solidFill>
                  <a:srgbClr val="0000FF"/>
                </a:solidFill>
              </a:rPr>
              <a:t>артады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77071" y="3016250"/>
            <a:ext cx="5949156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</a:rPr>
              <a:t>Б) </a:t>
            </a:r>
            <a:r>
              <a:rPr lang="ru-RU" sz="2000" b="1" i="1" dirty="0" err="1">
                <a:solidFill>
                  <a:srgbClr val="0000FF"/>
                </a:solidFill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</a:rPr>
              <a:t> периоды да, </a:t>
            </a:r>
            <a:r>
              <a:rPr lang="ru-RU" sz="2000" b="1" i="1" dirty="0" err="1">
                <a:solidFill>
                  <a:srgbClr val="0000FF"/>
                </a:solidFill>
              </a:rPr>
              <a:t>жиілігі</a:t>
            </a:r>
            <a:r>
              <a:rPr lang="ru-RU" sz="2000" b="1" i="1" dirty="0">
                <a:solidFill>
                  <a:srgbClr val="0000FF"/>
                </a:solidFill>
              </a:rPr>
              <a:t> де </a:t>
            </a:r>
            <a:r>
              <a:rPr lang="ru-RU" sz="2000" b="1" i="1" dirty="0" err="1">
                <a:solidFill>
                  <a:srgbClr val="0000FF"/>
                </a:solidFill>
              </a:rPr>
              <a:t>азаяды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77071" y="3905250"/>
            <a:ext cx="6750844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0000FF"/>
                </a:solidFill>
              </a:rPr>
              <a:t>В) </a:t>
            </a:r>
            <a:r>
              <a:rPr lang="ru-RU" sz="2000" b="1" i="1" dirty="0" err="1">
                <a:solidFill>
                  <a:srgbClr val="0000FF"/>
                </a:solidFill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</a:rPr>
              <a:t> периоды </a:t>
            </a:r>
            <a:r>
              <a:rPr lang="ru-RU" sz="2000" b="1" i="1" dirty="0" err="1">
                <a:solidFill>
                  <a:srgbClr val="0000FF"/>
                </a:solidFill>
              </a:rPr>
              <a:t>артады</a:t>
            </a:r>
            <a:r>
              <a:rPr lang="ru-RU" sz="2000" b="1" i="1" dirty="0">
                <a:solidFill>
                  <a:srgbClr val="0000FF"/>
                </a:solidFill>
              </a:rPr>
              <a:t>, ал </a:t>
            </a:r>
            <a:r>
              <a:rPr lang="ru-RU" sz="2000" b="1" i="1" dirty="0" err="1">
                <a:solidFill>
                  <a:srgbClr val="0000FF"/>
                </a:solidFill>
              </a:rPr>
              <a:t>жиілігі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азаяды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07828" y="4779367"/>
            <a:ext cx="6674446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0000FF"/>
                </a:solidFill>
              </a:rPr>
              <a:t>Г) </a:t>
            </a:r>
            <a:r>
              <a:rPr lang="ru-RU" sz="2000" b="1" i="1" dirty="0" err="1">
                <a:solidFill>
                  <a:srgbClr val="0000FF"/>
                </a:solidFill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</a:rPr>
              <a:t> периоды </a:t>
            </a:r>
            <a:r>
              <a:rPr lang="ru-RU" sz="2000" b="1" i="1" dirty="0" err="1">
                <a:solidFill>
                  <a:srgbClr val="0000FF"/>
                </a:solidFill>
              </a:rPr>
              <a:t>азаяды</a:t>
            </a:r>
            <a:r>
              <a:rPr lang="ru-RU" sz="2000" b="1" i="1" dirty="0">
                <a:solidFill>
                  <a:srgbClr val="0000FF"/>
                </a:solidFill>
              </a:rPr>
              <a:t>, ал </a:t>
            </a:r>
            <a:r>
              <a:rPr lang="ru-RU" sz="2000" b="1" i="1" dirty="0" err="1">
                <a:solidFill>
                  <a:srgbClr val="0000FF"/>
                </a:solidFill>
              </a:rPr>
              <a:t>жиілігі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артады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/>
          <a:srcRect l="6154" r="1538"/>
          <a:stretch>
            <a:fillRect/>
          </a:stretch>
        </p:blipFill>
        <p:spPr bwMode="auto">
          <a:xfrm>
            <a:off x="134937" y="1410891"/>
            <a:ext cx="2096493" cy="120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 r="-153"/>
          <a:stretch>
            <a:fillRect/>
          </a:stretch>
        </p:blipFill>
        <p:spPr bwMode="auto">
          <a:xfrm>
            <a:off x="134938" y="4207868"/>
            <a:ext cx="2142133" cy="90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tempimage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462" y="5556250"/>
            <a:ext cx="1708547" cy="87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9" name="Picture 11" descr="tempimage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5557243"/>
            <a:ext cx="1665883" cy="8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 descr="tempimage8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12743" y="5528469"/>
            <a:ext cx="1619250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1" name="Picture 13" descr="tempimage8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3149" y="5533430"/>
            <a:ext cx="1799828" cy="8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4937" y="2734469"/>
            <a:ext cx="2096493" cy="11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tempimag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6813" y="2705696"/>
            <a:ext cx="2240359" cy="355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9" name="Picture 5" descr="tempimage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664" y="2774156"/>
            <a:ext cx="3714750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702469" y="413743"/>
            <a:ext cx="7740055" cy="3556000"/>
          </a:xfrm>
          <a:prstGeom prst="rect">
            <a:avLst/>
          </a:prstGeom>
        </p:spPr>
        <p:txBody>
          <a:bodyPr wrap="none" lIns="57150" tIns="28575" rIns="57150" bIns="2857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3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Математикалық</a:t>
            </a:r>
            <a:r>
              <a:rPr lang="ru-RU" sz="23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және</a:t>
            </a:r>
            <a:r>
              <a:rPr lang="ru-RU" sz="23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23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серіппелі</a:t>
            </a:r>
            <a:r>
              <a:rPr lang="ru-RU" sz="23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маятник </a:t>
            </a:r>
          </a:p>
          <a:p>
            <a:pPr algn="ctr"/>
            <a:r>
              <a:rPr lang="ru-RU" sz="23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тербелісі</a:t>
            </a:r>
            <a:endParaRPr lang="ru-RU" sz="23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75125" y="413742"/>
            <a:ext cx="12065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300" b="1" i="1" dirty="0">
                <a:solidFill>
                  <a:srgbClr val="F00000"/>
                </a:solidFill>
              </a:rPr>
              <a:t>4-сұрақ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09032" y="953492"/>
            <a:ext cx="661888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300" b="1" i="1" dirty="0" err="1">
                <a:solidFill>
                  <a:schemeClr val="accent2"/>
                </a:solidFill>
              </a:rPr>
              <a:t>Маятниктің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  <a:r>
              <a:rPr lang="ru-RU" sz="2300" b="1" i="1" dirty="0" err="1">
                <a:solidFill>
                  <a:schemeClr val="accent2"/>
                </a:solidFill>
              </a:rPr>
              <a:t>тербеліс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  <a:r>
              <a:rPr lang="ru-RU" sz="2300" b="1" i="1" dirty="0" err="1">
                <a:solidFill>
                  <a:schemeClr val="accent2"/>
                </a:solidFill>
              </a:rPr>
              <a:t>амплитудасы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  <a:r>
              <a:rPr lang="ru-RU" sz="2300" b="1" i="1" dirty="0" err="1">
                <a:solidFill>
                  <a:schemeClr val="accent2"/>
                </a:solidFill>
              </a:rPr>
              <a:t>уақыт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</a:p>
          <a:p>
            <a:pPr algn="just"/>
            <a:r>
              <a:rPr lang="ru-RU" sz="2300" b="1" i="1" dirty="0" err="1">
                <a:solidFill>
                  <a:schemeClr val="accent2"/>
                </a:solidFill>
              </a:rPr>
              <a:t>өтуімен</a:t>
            </a:r>
            <a:r>
              <a:rPr lang="ru-RU" sz="2300" b="1" i="1" dirty="0">
                <a:solidFill>
                  <a:schemeClr val="accent2"/>
                </a:solidFill>
              </a:rPr>
              <a:t> не </a:t>
            </a:r>
            <a:r>
              <a:rPr lang="ru-RU" sz="2300" b="1" i="1" dirty="0" err="1">
                <a:solidFill>
                  <a:schemeClr val="accent2"/>
                </a:solidFill>
              </a:rPr>
              <a:t>істейді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  <a:r>
              <a:rPr lang="ru-RU" sz="2300" b="1" i="1" dirty="0" err="1">
                <a:solidFill>
                  <a:schemeClr val="accent2"/>
                </a:solidFill>
              </a:rPr>
              <a:t>және</a:t>
            </a:r>
            <a:r>
              <a:rPr lang="ru-RU" sz="2300" b="1" i="1" dirty="0">
                <a:solidFill>
                  <a:schemeClr val="accent2"/>
                </a:solidFill>
              </a:rPr>
              <a:t> </a:t>
            </a:r>
            <a:r>
              <a:rPr lang="ru-RU" sz="2300" b="1" i="1" dirty="0" err="1">
                <a:solidFill>
                  <a:schemeClr val="accent2"/>
                </a:solidFill>
              </a:rPr>
              <a:t>неліктен</a:t>
            </a:r>
            <a:r>
              <a:rPr lang="ru-RU" sz="2300" b="1" i="1" dirty="0">
                <a:solidFill>
                  <a:schemeClr val="accent2"/>
                </a:solidFill>
              </a:rPr>
              <a:t>?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56446" y="2063750"/>
            <a:ext cx="388044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A) </a:t>
            </a:r>
            <a:r>
              <a:rPr lang="ru-RU" sz="2000" b="1" i="1" dirty="0" err="1">
                <a:solidFill>
                  <a:srgbClr val="F00000"/>
                </a:solidFill>
              </a:rPr>
              <a:t>Ол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үйкеліс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әсерінен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кемиді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24695" y="2794000"/>
            <a:ext cx="49926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Б) </a:t>
            </a:r>
            <a:r>
              <a:rPr lang="ru-RU" sz="2000" b="1" i="1" dirty="0" err="1">
                <a:solidFill>
                  <a:srgbClr val="F00000"/>
                </a:solidFill>
              </a:rPr>
              <a:t>Ол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ауырлық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күші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әсерінен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артады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321719" y="3429000"/>
            <a:ext cx="551755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F00000"/>
                </a:solidFill>
              </a:rPr>
              <a:t>В) </a:t>
            </a:r>
            <a:r>
              <a:rPr lang="ru-RU" sz="2000" b="1" i="1" dirty="0" err="1">
                <a:solidFill>
                  <a:srgbClr val="F00000"/>
                </a:solidFill>
              </a:rPr>
              <a:t>Ол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энергияның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сақталу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заңына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сәйкес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F00000"/>
                </a:solidFill>
              </a:rPr>
              <a:t>тұрақты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күйінде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қалады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26680" y="4509492"/>
            <a:ext cx="656629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ru-RU" sz="2000" b="1" i="1" dirty="0">
                <a:solidFill>
                  <a:srgbClr val="F00000"/>
                </a:solidFill>
              </a:rPr>
              <a:t>Г) </a:t>
            </a:r>
            <a:r>
              <a:rPr lang="ru-RU" sz="2000" b="1" i="1" dirty="0" err="1">
                <a:solidFill>
                  <a:srgbClr val="F00000"/>
                </a:solidFill>
              </a:rPr>
              <a:t>Ол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Ньютонның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бірінші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заңына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сәйкес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тұрақты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endParaRPr lang="ru-RU" sz="2000" b="1" i="1" dirty="0"/>
          </a:p>
          <a:p>
            <a:r>
              <a:rPr lang="ru-RU" sz="2000" b="1" i="1" dirty="0" err="1">
                <a:solidFill>
                  <a:srgbClr val="F00000"/>
                </a:solidFill>
              </a:rPr>
              <a:t>күйінде</a:t>
            </a:r>
            <a:r>
              <a:rPr lang="ru-RU" sz="2000" b="1" i="1" dirty="0">
                <a:solidFill>
                  <a:srgbClr val="F00000"/>
                </a:solidFill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</a:rPr>
              <a:t>қалады</a:t>
            </a:r>
            <a:r>
              <a:rPr lang="ru-RU" sz="2000" b="1" i="1" dirty="0">
                <a:solidFill>
                  <a:srgbClr val="F00000"/>
                </a:solidFill>
              </a:rPr>
              <a:t>.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/>
          <a:srcRect l="6154" r="1538"/>
          <a:stretch>
            <a:fillRect/>
          </a:stretch>
        </p:blipFill>
        <p:spPr bwMode="auto">
          <a:xfrm>
            <a:off x="180578" y="1320602"/>
            <a:ext cx="2096493" cy="120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/>
          <a:srcRect r="-153"/>
          <a:stretch>
            <a:fillRect/>
          </a:stretch>
        </p:blipFill>
        <p:spPr bwMode="auto">
          <a:xfrm>
            <a:off x="134938" y="4117578"/>
            <a:ext cx="2142133" cy="90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tempimage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462" y="5465962"/>
            <a:ext cx="1708547" cy="87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12" descr="tempimage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2750" y="5466953"/>
            <a:ext cx="1665883" cy="8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5" name="Picture 13" descr="tempimage8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12743" y="5438180"/>
            <a:ext cx="1619250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6" name="Picture 14" descr="tempimage8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3149" y="5443141"/>
            <a:ext cx="1799828" cy="8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0578" y="2644180"/>
            <a:ext cx="2096493" cy="11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175125" y="563562"/>
            <a:ext cx="12065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300" b="1" i="1" dirty="0">
                <a:solidFill>
                  <a:srgbClr val="F00000"/>
                </a:solidFill>
              </a:rPr>
              <a:t>5-сұрақ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15555" y="1016000"/>
            <a:ext cx="6812359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16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Егер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серіппелі</a:t>
            </a:r>
            <a:r>
              <a:rPr lang="ru-RU" sz="2000" b="1" i="1" dirty="0">
                <a:solidFill>
                  <a:srgbClr val="000000"/>
                </a:solidFill>
              </a:rPr>
              <a:t> маятник </a:t>
            </a:r>
            <a:r>
              <a:rPr lang="ru-RU" sz="2000" b="1" i="1" dirty="0" err="1">
                <a:solidFill>
                  <a:srgbClr val="000000"/>
                </a:solidFill>
              </a:rPr>
              <a:t>жүгін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массасы</a:t>
            </a:r>
            <a:r>
              <a:rPr lang="ru-RU" sz="2000" b="1" i="1" dirty="0">
                <a:solidFill>
                  <a:srgbClr val="000000"/>
                </a:solidFill>
              </a:rPr>
              <a:t> 4 </a:t>
            </a:r>
            <a:r>
              <a:rPr lang="ru-RU" sz="2000" b="1" i="1" dirty="0" err="1">
                <a:solidFill>
                  <a:srgbClr val="000000"/>
                </a:solidFill>
              </a:rPr>
              <a:t>есе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</a:rPr>
              <a:t>артық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жүкпен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алмастырса</a:t>
            </a:r>
            <a:r>
              <a:rPr lang="ru-RU" sz="2000" b="1" i="1" dirty="0">
                <a:solidFill>
                  <a:srgbClr val="000000"/>
                </a:solidFill>
              </a:rPr>
              <a:t> период </a:t>
            </a:r>
            <a:r>
              <a:rPr lang="ru-RU" sz="2000" b="1" i="1" dirty="0" err="1">
                <a:solidFill>
                  <a:srgbClr val="000000"/>
                </a:solidFill>
              </a:rPr>
              <a:t>қалай</a:t>
            </a:r>
            <a:r>
              <a:rPr lang="ru-RU" sz="2000" b="1" i="1" dirty="0">
                <a:solidFill>
                  <a:srgbClr val="000000"/>
                </a:solidFill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</a:rPr>
              <a:t>өзгереді</a:t>
            </a:r>
            <a:r>
              <a:rPr lang="ru-RU" sz="2000" b="1" i="1" dirty="0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08883" y="2079625"/>
            <a:ext cx="2393156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A) 2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есе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кемиді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772172" y="2841625"/>
            <a:ext cx="203299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Б) 4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есе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кемиді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764235" y="3635375"/>
            <a:ext cx="221257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В) 2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есе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артады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772172" y="4413250"/>
            <a:ext cx="189011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Г) </a:t>
            </a:r>
            <a:r>
              <a:rPr lang="ru-RU" sz="2000" b="1" i="1" dirty="0" err="1">
                <a:solidFill>
                  <a:srgbClr val="F00000"/>
                </a:solidFill>
                <a:latin typeface="MS Shell Dlg"/>
              </a:rPr>
              <a:t>Өзгермейді</a:t>
            </a:r>
            <a:r>
              <a:rPr lang="ru-RU" sz="2000" b="1" i="1" dirty="0">
                <a:solidFill>
                  <a:srgbClr val="F00000"/>
                </a:solidFill>
                <a:latin typeface="MS Shell Dlg"/>
              </a:rPr>
              <a:t>.</a:t>
            </a:r>
          </a:p>
        </p:txBody>
      </p:sp>
      <p:pic>
        <p:nvPicPr>
          <p:cNvPr id="14344" name="Picture 8" descr="intro_two_sprin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1953" y="1989336"/>
            <a:ext cx="1421805" cy="2924969"/>
          </a:xfrm>
          <a:prstGeom prst="rect">
            <a:avLst/>
          </a:prstGeom>
          <a:noFill/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 l="6154" r="1538"/>
          <a:stretch>
            <a:fillRect/>
          </a:stretch>
        </p:blipFill>
        <p:spPr bwMode="auto">
          <a:xfrm>
            <a:off x="180578" y="1313656"/>
            <a:ext cx="2096493" cy="120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/>
          <a:srcRect r="-153"/>
          <a:stretch>
            <a:fillRect/>
          </a:stretch>
        </p:blipFill>
        <p:spPr bwMode="auto">
          <a:xfrm>
            <a:off x="179586" y="4110634"/>
            <a:ext cx="2142133" cy="90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tempimage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258" y="5459016"/>
            <a:ext cx="1708547" cy="87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8" name="Picture 12" descr="tempimage7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8547" y="5460008"/>
            <a:ext cx="1665883" cy="8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9" name="Picture 13" descr="tempimage8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38539" y="5431235"/>
            <a:ext cx="1619250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0" name="Picture 14" descr="tempimage8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18946" y="5436196"/>
            <a:ext cx="1799828" cy="8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0578" y="2637235"/>
            <a:ext cx="2096493" cy="11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21890" y="818555"/>
            <a:ext cx="80883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214313" indent="-214313" algn="just">
              <a:buFontTx/>
              <a:buAutoNum type="arabicPeriod"/>
            </a:pP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периоды 1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секундқа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болуы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214313" indent="-214313"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үшін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оның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жібінің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ұзындығы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неге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болуы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тиіс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2750" y="323454"/>
            <a:ext cx="8731250" cy="45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Шығармашылық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  <a:latin typeface="Times New Roman" pitchFamily="18" charset="0"/>
              </a:rPr>
              <a:t>тапсырмалар</a:t>
            </a:r>
            <a:endParaRPr lang="ru-RU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44711" y="233164"/>
            <a:ext cx="83026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2. Маятник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Жер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бетінде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2 с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периодпен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тербеледі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. Осы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Ай </a:t>
            </a:r>
          </a:p>
          <a:p>
            <a:pPr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бетіндегі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периоды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қандай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Айдағы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үдеуі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1,6 м/с</a:t>
            </a:r>
            <a:r>
              <a:rPr lang="ru-RU" sz="2000" b="1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21890" y="278805"/>
            <a:ext cx="82470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3.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Егер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серіппеде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ілулі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тұрған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жүктің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массасы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100 г, ал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серіппенің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қатаңдығы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40 Н/м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болса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онда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оның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жиілігі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неге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20899" y="265906"/>
            <a:ext cx="83264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4.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Егер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серіппеге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бекітілген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массасы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30 г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дене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минутта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300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жасайтын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болса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, осы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серіппенің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қатаңдық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коэффициенті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неге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187" y="310555"/>
            <a:ext cx="83899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5.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Бірдей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уақыт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ішінде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маятниктердің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біреуі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10, ал </a:t>
            </a:r>
          </a:p>
          <a:p>
            <a:pPr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екіншісі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30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жасайтын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болса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олардың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ұзындықтарының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қатынасы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  <a:latin typeface="Times New Roman" pitchFamily="18" charset="0"/>
              </a:rPr>
              <a:t>қандай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tempimage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4360" y="2843609"/>
            <a:ext cx="217785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 descr="tempimage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992" y="3047008"/>
            <a:ext cx="3464719" cy="334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56828" y="143868"/>
            <a:ext cx="8389938" cy="72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r>
              <a:rPr lang="ru-RU" sz="4100" b="1" i="1" dirty="0" err="1">
                <a:solidFill>
                  <a:srgbClr val="0000FF"/>
                </a:solidFill>
                <a:latin typeface="Times New Roman" pitchFamily="18" charset="0"/>
              </a:rPr>
              <a:t>Үйге</a:t>
            </a:r>
            <a:r>
              <a:rPr lang="ru-RU" sz="4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4100" b="1" i="1" dirty="0" err="1">
                <a:solidFill>
                  <a:srgbClr val="0000FF"/>
                </a:solidFill>
                <a:latin typeface="Times New Roman" pitchFamily="18" charset="0"/>
              </a:rPr>
              <a:t>тапсырма</a:t>
            </a:r>
            <a:r>
              <a:rPr lang="ru-RU" sz="4100" b="1" i="1" dirty="0">
                <a:solidFill>
                  <a:srgbClr val="0000FF"/>
                </a:solidFill>
                <a:latin typeface="Times New Roman" pitchFamily="18" charset="0"/>
              </a:rPr>
              <a:t> беру</a:t>
            </a:r>
            <a:endParaRPr lang="kk-KZ" sz="41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ru-RU" sz="3400" dirty="0"/>
              <a:t>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106289" y="941586"/>
            <a:ext cx="751582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ru-RU" sz="2000" b="1" i="1" dirty="0" err="1">
                <a:latin typeface="Times New Roman" pitchFamily="18" charset="0"/>
              </a:rPr>
              <a:t>Тербеліс</a:t>
            </a:r>
            <a:r>
              <a:rPr lang="ru-RU" sz="2000" b="1" i="1" dirty="0">
                <a:latin typeface="Times New Roman" pitchFamily="18" charset="0"/>
              </a:rPr>
              <a:t> периоды </a:t>
            </a:r>
            <a:r>
              <a:rPr lang="ru-RU" sz="2000" b="1" i="1" dirty="0" err="1">
                <a:latin typeface="Times New Roman" pitchFamily="18" charset="0"/>
              </a:rPr>
              <a:t>арқылы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математикалық</a:t>
            </a:r>
            <a:r>
              <a:rPr lang="ru-RU" sz="2000" b="1" i="1" dirty="0">
                <a:latin typeface="Times New Roman" pitchFamily="18" charset="0"/>
              </a:rPr>
              <a:t> маятник </a:t>
            </a:r>
            <a:r>
              <a:rPr lang="ru-RU" sz="2000" b="1" i="1" dirty="0" err="1">
                <a:latin typeface="Times New Roman" pitchFamily="18" charset="0"/>
              </a:rPr>
              <a:t>жібінің</a:t>
            </a:r>
            <a:r>
              <a:rPr lang="ru-RU" sz="2000" b="1" i="1" dirty="0"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latin typeface="Times New Roman" pitchFamily="18" charset="0"/>
              </a:rPr>
              <a:t>ұзындығын</a:t>
            </a:r>
            <a:r>
              <a:rPr lang="ru-RU" sz="2000" b="1" i="1" dirty="0">
                <a:latin typeface="Times New Roman" pitchFamily="18" charset="0"/>
              </a:rPr>
              <a:t>  </a:t>
            </a:r>
            <a:r>
              <a:rPr lang="ru-RU" sz="2000" b="1" i="1" dirty="0" err="1">
                <a:latin typeface="Times New Roman" pitchFamily="18" charset="0"/>
              </a:rPr>
              <a:t>есепте</a:t>
            </a:r>
            <a:r>
              <a:rPr lang="ru-RU" sz="2000" b="1" i="1" dirty="0">
                <a:latin typeface="Times New Roman" pitchFamily="18" charset="0"/>
              </a:rPr>
              <a:t>. </a:t>
            </a:r>
            <a:r>
              <a:rPr lang="ru-RU" sz="2000" b="1" i="1" dirty="0" err="1">
                <a:latin typeface="Times New Roman" pitchFamily="18" charset="0"/>
              </a:rPr>
              <a:t>Шыққан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нәтижені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жіптің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сызғыш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арқылы</a:t>
            </a:r>
            <a:r>
              <a:rPr lang="ru-RU" sz="2000" b="1" i="1" dirty="0"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latin typeface="Times New Roman" pitchFamily="18" charset="0"/>
              </a:rPr>
              <a:t>өлшенген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мәнімен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</a:rPr>
              <a:t>салыстыр</a:t>
            </a:r>
            <a:r>
              <a:rPr lang="ru-RU" sz="2000" b="1" i="1" dirty="0">
                <a:latin typeface="Times New Roman" pitchFamily="18" charset="0"/>
              </a:rPr>
              <a:t>.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	Ғаламтордан математикалық және серіппелі маятниктердің </a:t>
            </a:r>
          </a:p>
          <a:p>
            <a:pPr algn="just"/>
            <a:r>
              <a:rPr lang="kk-KZ" sz="2000" b="1" i="1" dirty="0">
                <a:latin typeface="Times New Roman" pitchFamily="18" charset="0"/>
              </a:rPr>
              <a:t>тербелістерін сипаттайтын анимациялар іздеу.</a:t>
            </a:r>
            <a:endParaRPr lang="ru-RU" sz="2000" b="1" i="1" dirty="0">
              <a:latin typeface="Times New Roman" pitchFamily="18" charset="0"/>
            </a:endParaRPr>
          </a:p>
          <a:p>
            <a:pPr algn="just"/>
            <a:r>
              <a:rPr lang="kk-KZ" sz="2000" b="1" i="1" dirty="0">
                <a:latin typeface="Times New Roman" pitchFamily="18" charset="0"/>
              </a:rPr>
              <a:t>	</a:t>
            </a:r>
            <a:endParaRPr lang="ru-RU" sz="20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566540" y="1718469"/>
            <a:ext cx="7966273" cy="2294930"/>
          </a:xfrm>
          <a:prstGeom prst="rect">
            <a:avLst/>
          </a:prstGeom>
        </p:spPr>
        <p:txBody>
          <a:bodyPr wrap="none" lIns="57150" tIns="28575" rIns="57150" bIns="2857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3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Пәні</a:t>
            </a:r>
            <a:r>
              <a:rPr lang="ru-RU" sz="23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: Физика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016" y="1649015"/>
            <a:ext cx="8550672" cy="4525368"/>
          </a:xfrm>
        </p:spPr>
        <p:txBody>
          <a:bodyPr/>
          <a:lstStyle/>
          <a:p>
            <a:pPr>
              <a:buFontTx/>
              <a:buNone/>
            </a:pPr>
            <a:r>
              <a:rPr lang="kk-KZ" sz="3400" dirty="0">
                <a:latin typeface="Times New Roman" pitchFamily="18" charset="0"/>
              </a:rPr>
              <a:t>		</a:t>
            </a:r>
          </a:p>
          <a:p>
            <a:pPr algn="just">
              <a:buFontTx/>
              <a:buNone/>
            </a:pPr>
            <a:r>
              <a:rPr lang="kk-KZ" sz="4500" b="1" dirty="0">
                <a:latin typeface="Times New Roman" pitchFamily="18" charset="0"/>
              </a:rPr>
              <a:t>		 </a:t>
            </a:r>
            <a:r>
              <a:rPr lang="kk-KZ" sz="4100" b="1" dirty="0">
                <a:latin typeface="Times New Roman" pitchFamily="18" charset="0"/>
              </a:rPr>
              <a:t>Маятниктердің түрлерімен таныстырып, олардың периодын, жиілігін анықтауды үйрету.</a:t>
            </a:r>
            <a:endParaRPr lang="ru-RU" sz="4100" b="1" dirty="0">
              <a:latin typeface="Times New Roman" pitchFamily="18" charset="0"/>
            </a:endParaRP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2546946" y="683617"/>
            <a:ext cx="4365625" cy="892969"/>
          </a:xfrm>
          <a:prstGeom prst="rect">
            <a:avLst/>
          </a:prstGeom>
        </p:spPr>
        <p:txBody>
          <a:bodyPr wrap="none" lIns="57150" tIns="28575" rIns="57150" bIns="28575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23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9999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Мақсат</a:t>
            </a:r>
            <a:r>
              <a:rPr lang="ru-RU" sz="23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9999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None/>
            </a:pPr>
            <a:r>
              <a:rPr lang="kk-KZ">
                <a:latin typeface="Times New Roman" pitchFamily="18" charset="0"/>
              </a:rPr>
              <a:t>1. </a:t>
            </a:r>
            <a:r>
              <a:rPr lang="kk-KZ" b="1">
                <a:latin typeface="Times New Roman" pitchFamily="18" charset="0"/>
              </a:rPr>
              <a:t>Білімділік:</a:t>
            </a:r>
            <a:r>
              <a:rPr lang="kk-KZ">
                <a:latin typeface="Times New Roman" pitchFamily="18" charset="0"/>
              </a:rPr>
              <a:t> Оқушыларды модельдер арқылы математикалық және серіппелі маятниктермен таныстырып, периодының формуласын қорытып шығару арқылы оқушылардың коммуникативтік құзыреттілігін дамыту;</a:t>
            </a:r>
          </a:p>
          <a:p>
            <a:pPr algn="just">
              <a:buFontTx/>
              <a:buNone/>
            </a:pPr>
            <a:endParaRPr lang="kk-KZ"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kk-KZ">
                <a:latin typeface="Times New Roman" pitchFamily="18" charset="0"/>
              </a:rPr>
              <a:t>2. </a:t>
            </a:r>
            <a:r>
              <a:rPr lang="kk-KZ" b="1">
                <a:latin typeface="Times New Roman" pitchFamily="18" charset="0"/>
              </a:rPr>
              <a:t>Дамытушылық:</a:t>
            </a:r>
            <a:r>
              <a:rPr lang="kk-KZ">
                <a:latin typeface="Times New Roman" pitchFamily="18" charset="0"/>
              </a:rPr>
              <a:t> Математикалық және серіппелі маятниктердің тербелістерін компьютерлік модельден бақылау арқылы оқушылардың ақпараттық құзыреттілігін дамыту;</a:t>
            </a:r>
          </a:p>
          <a:p>
            <a:pPr algn="just">
              <a:buFontTx/>
              <a:buNone/>
            </a:pPr>
            <a:endParaRPr lang="kk-KZ"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kk-KZ">
                <a:latin typeface="Times New Roman" pitchFamily="18" charset="0"/>
              </a:rPr>
              <a:t>3. </a:t>
            </a:r>
            <a:r>
              <a:rPr lang="kk-KZ" b="1">
                <a:latin typeface="Times New Roman" pitchFamily="18" charset="0"/>
              </a:rPr>
              <a:t>Тәрбиелік:</a:t>
            </a:r>
            <a:r>
              <a:rPr lang="kk-KZ">
                <a:latin typeface="Times New Roman" pitchFamily="18" charset="0"/>
              </a:rPr>
              <a:t> Оқушыларды нақты қоршаған орта</a:t>
            </a:r>
            <a:r>
              <a:rPr lang="kk-KZ" b="1">
                <a:latin typeface="Times New Roman" pitchFamily="18" charset="0"/>
              </a:rPr>
              <a:t> </a:t>
            </a:r>
            <a:r>
              <a:rPr lang="kk-KZ">
                <a:latin typeface="Times New Roman" pitchFamily="18" charset="0"/>
              </a:rPr>
              <a:t>құбылыстарын танып білуге тәрбиелеу.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2546946" y="548680"/>
            <a:ext cx="4365625" cy="892969"/>
          </a:xfrm>
          <a:prstGeom prst="rect">
            <a:avLst/>
          </a:prstGeom>
        </p:spPr>
        <p:txBody>
          <a:bodyPr wrap="none" lIns="57150" tIns="28575" rIns="57150" bIns="28575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23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9999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Міндеттері</a:t>
            </a:r>
            <a:r>
              <a:rPr lang="ru-RU" sz="23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9999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86953" y="504031"/>
            <a:ext cx="8371086" cy="51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ctr"/>
            <a:r>
              <a:rPr lang="kk-KZ" sz="3000" b="1" dirty="0">
                <a:solidFill>
                  <a:srgbClr val="FF0000"/>
                </a:solidFill>
                <a:latin typeface="Times New Roman" pitchFamily="18" charset="0"/>
              </a:rPr>
              <a:t>Эксперименттік тапсырмалар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41313" y="1313656"/>
            <a:ext cx="8461375" cy="467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just"/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1-тапсырма.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Ұзын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жіпке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массалары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әр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түрлі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жүктерді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іліп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периодын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анықта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3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kk-KZ" sz="3000" b="1" dirty="0">
                <a:solidFill>
                  <a:srgbClr val="000000"/>
                </a:solidFill>
                <a:latin typeface="Times New Roman" pitchFamily="18" charset="0"/>
              </a:rPr>
              <a:t>2-тапсырма. Ұзын жіпке жүкті іліп, оны әртүрлі бұрыштармен ауытқығандағы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периодын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000" b="1" dirty="0" err="1">
                <a:solidFill>
                  <a:srgbClr val="000000"/>
                </a:solidFill>
                <a:latin typeface="Times New Roman" pitchFamily="18" charset="0"/>
              </a:rPr>
              <a:t>анықта</a:t>
            </a:r>
            <a:r>
              <a:rPr lang="ru-RU" sz="30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3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kk-KZ" sz="3000" b="1" dirty="0">
                <a:solidFill>
                  <a:srgbClr val="000000"/>
                </a:solidFill>
                <a:latin typeface="Times New Roman" pitchFamily="18" charset="0"/>
              </a:rPr>
              <a:t>3-тапсырма. Ұзын және қысқа жіпке ілінген шардың тербеліс периодын анықта.</a:t>
            </a:r>
            <a:endParaRPr lang="ru-RU" sz="3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1891" y="2754313"/>
            <a:ext cx="8366125" cy="3619500"/>
            <a:chOff x="440" y="216"/>
            <a:chExt cx="8192" cy="3648"/>
          </a:xfrm>
        </p:grpSpPr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440" y="216"/>
              <a:ext cx="8192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marL="214313" indent="-214313" algn="just">
                <a:buFontTx/>
                <a:buAutoNum type="arabicPeriod"/>
              </a:pP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Егер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маятниктің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ұзындығын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өзгертпей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оған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массалары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әр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түрлі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жүктер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ілсек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</a:p>
            <a:p>
              <a:pPr marL="214313" indent="-214313"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онда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маятниктің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тербеліс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периодының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өзгермейтіндігі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байқалды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  <a:endParaRPr lang="ru-RU" dirty="0">
                <a:latin typeface="Times New Roman" pitchFamily="18" charset="0"/>
              </a:endParaRPr>
            </a:p>
            <a:p>
              <a:pPr marL="214313" indent="-214313" algn="just"/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Математикалық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маятниктің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периоды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жүктің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массасына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тәуелді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болмайды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456" y="1592"/>
              <a:ext cx="8112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just"/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2.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Егер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маятникті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қозғалысқа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келтіргенде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оны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әр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түрлі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бұрьшқа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(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бірақ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өте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үлкен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емес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)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ауытқытатын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болсақ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онда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ол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амплитудасы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түрліше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болғанымен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бірдей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периодпен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тербелді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</a:p>
            <a:p>
              <a:pPr algn="just"/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Математикалық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маятниктің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периоды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тербеліс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амплитудасына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тәуелді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болмайды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.  </a:t>
              </a: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440" y="3016"/>
              <a:ext cx="8136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just"/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3. Маятник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неғұрлым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ұзын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болса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тербеліс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периоды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соғұрлым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көп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болды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 Ал, </a:t>
              </a:r>
            </a:p>
            <a:p>
              <a:pPr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керісінше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маятник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неғұрлым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қысқа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болса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тербеліс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периоды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соғұрлым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аз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болды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</a:p>
            <a:p>
              <a:pPr algn="just"/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Тербеліс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периоды маятник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ұзындығына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тәуелді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FF"/>
                  </a:solidFill>
                  <a:latin typeface="Times New Roman" pitchFamily="18" charset="0"/>
                </a:rPr>
                <a:t>болады</a:t>
              </a:r>
              <a:r>
                <a:rPr lang="ru-RU" b="1" i="1" dirty="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6540" y="908844"/>
            <a:ext cx="8235156" cy="2737446"/>
            <a:chOff x="707" y="553"/>
            <a:chExt cx="7733" cy="2759"/>
          </a:xfrm>
        </p:grpSpPr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707" y="553"/>
              <a:ext cx="7680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Тербелмелі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процестер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жүзеге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асатын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құрылғыларды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F00000"/>
                  </a:solidFill>
                  <a:latin typeface="Times New Roman" pitchFamily="18" charset="0"/>
                </a:rPr>
                <a:t>тербелмелі</a:t>
              </a:r>
              <a:r>
                <a:rPr lang="ru-RU" b="1" i="1" dirty="0">
                  <a:solidFill>
                    <a:srgbClr val="F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F00000"/>
                  </a:solidFill>
                  <a:latin typeface="Times New Roman" pitchFamily="18" charset="0"/>
                </a:rPr>
                <a:t>жүйелер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деп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атайды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Осындай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жүйелердің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қарапайым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түрі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- </a:t>
              </a:r>
              <a:r>
                <a:rPr lang="ru-RU" b="1" i="1" dirty="0" err="1">
                  <a:solidFill>
                    <a:srgbClr val="F00000"/>
                  </a:solidFill>
                  <a:latin typeface="Times New Roman" pitchFamily="18" charset="0"/>
                </a:rPr>
                <a:t>математикалық</a:t>
              </a:r>
              <a:r>
                <a:rPr lang="ru-RU" b="1" i="1" dirty="0">
                  <a:solidFill>
                    <a:srgbClr val="F00000"/>
                  </a:solidFill>
                  <a:latin typeface="Times New Roman" pitchFamily="18" charset="0"/>
                </a:rPr>
                <a:t> </a:t>
              </a:r>
              <a:r>
                <a:rPr lang="ru-RU" b="1" dirty="0" err="1">
                  <a:solidFill>
                    <a:srgbClr val="000000"/>
                  </a:solidFill>
                  <a:latin typeface="Times New Roman" pitchFamily="18" charset="0"/>
                </a:rPr>
                <a:t>және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F00000"/>
                  </a:solidFill>
                  <a:latin typeface="Times New Roman" pitchFamily="18" charset="0"/>
                </a:rPr>
                <a:t>серіппелі</a:t>
              </a:r>
              <a:r>
                <a:rPr lang="ru-RU" b="1" i="1" dirty="0">
                  <a:solidFill>
                    <a:srgbClr val="F00000"/>
                  </a:solidFill>
                  <a:latin typeface="Times New Roman" pitchFamily="18" charset="0"/>
                </a:rPr>
                <a:t> </a:t>
              </a:r>
            </a:p>
            <a:p>
              <a:pPr algn="just"/>
              <a:r>
                <a:rPr lang="ru-RU" b="1" i="1" dirty="0">
                  <a:solidFill>
                    <a:srgbClr val="F00000"/>
                  </a:solidFill>
                  <a:latin typeface="Times New Roman" pitchFamily="18" charset="0"/>
                </a:rPr>
                <a:t>маятник</a:t>
              </a:r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752" y="1568"/>
              <a:ext cx="764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just"/>
              <a:r>
                <a:rPr lang="ru-RU" b="1" i="1" dirty="0" err="1">
                  <a:solidFill>
                    <a:srgbClr val="F00000"/>
                  </a:solidFill>
                  <a:latin typeface="Times New Roman" pitchFamily="18" charset="0"/>
                </a:rPr>
                <a:t>Математикалық</a:t>
              </a:r>
              <a:r>
                <a:rPr lang="ru-RU" b="1" i="1" dirty="0">
                  <a:solidFill>
                    <a:srgbClr val="F00000"/>
                  </a:solidFill>
                  <a:latin typeface="Times New Roman" pitchFamily="18" charset="0"/>
                </a:rPr>
                <a:t> маятник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деп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созылмайтын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салмақсыз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жіңішке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ұзын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жіпке</a:t>
              </a:r>
              <a:endParaRPr lang="ru-RU" b="1" i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just"/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ілінген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кішкентай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ауыр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шарды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b="1" i="1" dirty="0" err="1">
                  <a:solidFill>
                    <a:srgbClr val="000000"/>
                  </a:solidFill>
                  <a:latin typeface="Times New Roman" pitchFamily="18" charset="0"/>
                </a:rPr>
                <a:t>айтады</a:t>
              </a:r>
              <a:r>
                <a:rPr lang="ru-RU" b="1" i="1" dirty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720" y="2448"/>
              <a:ext cx="772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just"/>
              <a:endParaRPr lang="ru-RU" b="1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86953" y="323453"/>
            <a:ext cx="8371086" cy="51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150" tIns="28575" rIns="57150" bIns="28575">
            <a:spAutoFit/>
          </a:bodyPr>
          <a:lstStyle/>
          <a:p>
            <a:pPr algn="ctr"/>
            <a:r>
              <a:rPr lang="kk-KZ" sz="3000" b="1" dirty="0">
                <a:solidFill>
                  <a:srgbClr val="FF0000"/>
                </a:solidFill>
                <a:latin typeface="Times New Roman" pitchFamily="18" charset="0"/>
              </a:rPr>
              <a:t>Сабақ барысы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4524" y="278805"/>
            <a:ext cx="8937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периодының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үдеуіне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тәуелді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болатын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дығы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тәжірибеде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жер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бетінің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әр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түрлі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нүктелеріндегі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үдеуін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дәл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өлшеу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үшін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пайдаланылады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Мұндай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құралдардың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негізгі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тетігі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ник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болғандықтан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оларды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FF"/>
                </a:solidFill>
                <a:latin typeface="Times New Roman" pitchFamily="18" charset="0"/>
              </a:rPr>
              <a:t>маятникті</a:t>
            </a:r>
            <a:r>
              <a:rPr lang="ru-RU" sz="2000" b="1" i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FF"/>
                </a:solidFill>
                <a:latin typeface="Times New Roman" pitchFamily="18" charset="0"/>
              </a:rPr>
              <a:t>құралдар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деп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атайды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Жер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бетінің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қажет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аймағындағы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үдеуін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өлшеу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үшін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сол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жерге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құралдарды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орнатады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да,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Т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өлшейді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Периодтың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алынған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мәні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мен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белгілі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ұзындығы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бойынша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сол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жердегі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үдеуі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есептеледі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Еркін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түсу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үдеуін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есептеу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нәтижелері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бойынша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пайдалы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қазба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байлықтар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қоры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жатқан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аймақты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анықтауға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pic>
        <p:nvPicPr>
          <p:cNvPr id="5123" name="Picture 3" descr="tempimage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055" y="3355578"/>
            <a:ext cx="3645297" cy="317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 descr="tempimage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75" y="3249414"/>
            <a:ext cx="32067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8937" y="356195"/>
            <a:ext cx="4976813" cy="608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just"/>
            <a:r>
              <a:rPr lang="ru-RU" sz="16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Жіпке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немесе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серіппеге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ілінген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жүктің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тер-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периодының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амплитудасына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тәуелді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болмайтындығын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1583 ж.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итальян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дық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ұлы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физик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әрі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астроном Галилео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Галилей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ашқан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болатын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Бұл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жаңалық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де-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нелердің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механикалық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тербелістерінің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ал-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ғашқы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негізгі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заңдарының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бірі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табы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лады.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Аңыз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бойынша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Галилей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бұл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жаңа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лықты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шіркеудегі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шырақтың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шайқалуын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бақылай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отырып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ашқан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екен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 Галилей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ятниктің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тербеліс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периодының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оның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амплитудасына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тәуелді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болмайтынын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</a:endParaRP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тәжірибе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жүзінде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дәлелдей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отырып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никтерді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уақыт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өлшеуіші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ретінде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сағат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тарда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пайдалануды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ұсынды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Алайда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тек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70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жылдан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астам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уақыт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өткенде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1656 ж.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X. Гюйгенс осы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идеяны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жүзеге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асырып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, ал-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ғаш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рет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маятникті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сағат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құрастырып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latin typeface="Times New Roman" pitchFamily="18" charset="0"/>
              </a:rPr>
              <a:t>шығарды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pic>
        <p:nvPicPr>
          <p:cNvPr id="6147" name="Picture 3" descr="tempimage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1688" y="325437"/>
            <a:ext cx="20002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 descr="tempimage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2368" y="3159125"/>
            <a:ext cx="3105547" cy="351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968</Words>
  <PresentationFormat>Экран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Computer</cp:lastModifiedBy>
  <cp:revision>1</cp:revision>
  <dcterms:modified xsi:type="dcterms:W3CDTF">2013-08-30T06:13:36Z</dcterms:modified>
</cp:coreProperties>
</file>