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211A467-8030-4E8B-9A51-F6252E19E5C5}" type="datetimeFigureOut">
              <a:rPr lang="ru-RU" smtClean="0"/>
              <a:t>10.04.2015</a:t>
            </a:fld>
            <a:endParaRPr lang="ru-RU"/>
          </a:p>
        </p:txBody>
      </p:sp>
      <p:sp>
        <p:nvSpPr>
          <p:cNvPr id="16" name="Номер слайда 15"/>
          <p:cNvSpPr>
            <a:spLocks noGrp="1"/>
          </p:cNvSpPr>
          <p:nvPr>
            <p:ph type="sldNum" sz="quarter" idx="11"/>
          </p:nvPr>
        </p:nvSpPr>
        <p:spPr/>
        <p:txBody>
          <a:bodyPr/>
          <a:lstStyle/>
          <a:p>
            <a:fld id="{A2849B92-3496-4205-A6B0-D25854F13A77}"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11A467-8030-4E8B-9A51-F6252E19E5C5}" type="datetimeFigureOut">
              <a:rPr lang="ru-RU" smtClean="0"/>
              <a:t>10.04.2015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49B92-3496-4205-A6B0-D25854F13A7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211A467-8030-4E8B-9A51-F6252E19E5C5}" type="datetimeFigureOut">
              <a:rPr lang="ru-RU" smtClean="0"/>
              <a:t>10.04.2015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49B92-3496-4205-A6B0-D25854F13A7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211A467-8030-4E8B-9A51-F6252E19E5C5}" type="datetimeFigureOut">
              <a:rPr lang="ru-RU" smtClean="0"/>
              <a:t>10.04.2015</a:t>
            </a:fld>
            <a:endParaRPr lang="ru-RU"/>
          </a:p>
        </p:txBody>
      </p:sp>
      <p:sp>
        <p:nvSpPr>
          <p:cNvPr id="15" name="Номер слайда 14"/>
          <p:cNvSpPr>
            <a:spLocks noGrp="1"/>
          </p:cNvSpPr>
          <p:nvPr>
            <p:ph type="sldNum" sz="quarter" idx="15"/>
          </p:nvPr>
        </p:nvSpPr>
        <p:spPr/>
        <p:txBody>
          <a:bodyPr/>
          <a:lstStyle>
            <a:lvl1pPr algn="ctr">
              <a:defRPr/>
            </a:lvl1pPr>
          </a:lstStyle>
          <a:p>
            <a:fld id="{A2849B92-3496-4205-A6B0-D25854F13A77}"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211A467-8030-4E8B-9A51-F6252E19E5C5}" type="datetimeFigureOut">
              <a:rPr lang="ru-RU" smtClean="0"/>
              <a:t>10.04.2015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849B92-3496-4205-A6B0-D25854F13A77}"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211A467-8030-4E8B-9A51-F6252E19E5C5}" type="datetimeFigureOut">
              <a:rPr lang="ru-RU" smtClean="0"/>
              <a:t>10.04.2015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849B92-3496-4205-A6B0-D25854F13A77}"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2849B92-3496-4205-A6B0-D25854F13A77}"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211A467-8030-4E8B-9A51-F6252E19E5C5}" type="datetimeFigureOut">
              <a:rPr lang="ru-RU" smtClean="0"/>
              <a:t>10.04.2015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211A467-8030-4E8B-9A51-F6252E19E5C5}" type="datetimeFigureOut">
              <a:rPr lang="ru-RU" smtClean="0"/>
              <a:t>10.04.2015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849B92-3496-4205-A6B0-D25854F13A77}"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11A467-8030-4E8B-9A51-F6252E19E5C5}" type="datetimeFigureOut">
              <a:rPr lang="ru-RU" smtClean="0"/>
              <a:t>10.04.2015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849B92-3496-4205-A6B0-D25854F13A7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211A467-8030-4E8B-9A51-F6252E19E5C5}" type="datetimeFigureOut">
              <a:rPr lang="ru-RU" smtClean="0"/>
              <a:t>10.04.2015</a:t>
            </a:fld>
            <a:endParaRPr lang="ru-RU"/>
          </a:p>
        </p:txBody>
      </p:sp>
      <p:sp>
        <p:nvSpPr>
          <p:cNvPr id="9" name="Номер слайда 8"/>
          <p:cNvSpPr>
            <a:spLocks noGrp="1"/>
          </p:cNvSpPr>
          <p:nvPr>
            <p:ph type="sldNum" sz="quarter" idx="15"/>
          </p:nvPr>
        </p:nvSpPr>
        <p:spPr/>
        <p:txBody>
          <a:bodyPr/>
          <a:lstStyle/>
          <a:p>
            <a:fld id="{A2849B92-3496-4205-A6B0-D25854F13A77}"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211A467-8030-4E8B-9A51-F6252E19E5C5}" type="datetimeFigureOut">
              <a:rPr lang="ru-RU" smtClean="0"/>
              <a:t>10.04.2015</a:t>
            </a:fld>
            <a:endParaRPr lang="ru-RU"/>
          </a:p>
        </p:txBody>
      </p:sp>
      <p:sp>
        <p:nvSpPr>
          <p:cNvPr id="9" name="Номер слайда 8"/>
          <p:cNvSpPr>
            <a:spLocks noGrp="1"/>
          </p:cNvSpPr>
          <p:nvPr>
            <p:ph type="sldNum" sz="quarter" idx="11"/>
          </p:nvPr>
        </p:nvSpPr>
        <p:spPr/>
        <p:txBody>
          <a:bodyPr/>
          <a:lstStyle/>
          <a:p>
            <a:fld id="{A2849B92-3496-4205-A6B0-D25854F13A77}"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211A467-8030-4E8B-9A51-F6252E19E5C5}" type="datetimeFigureOut">
              <a:rPr lang="ru-RU" smtClean="0"/>
              <a:t>10.04.2015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2849B92-3496-4205-A6B0-D25854F13A77}"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276872"/>
            <a:ext cx="8305800" cy="1981200"/>
          </a:xfrm>
        </p:spPr>
        <p:txBody>
          <a:bodyPr/>
          <a:lstStyle/>
          <a:p>
            <a:r>
              <a:rPr lang="kk-KZ" b="1" i="1" dirty="0" smtClean="0"/>
              <a:t>• Майлықожа Сұлтанқожаұлы – дидактикалық поэзияның ірі өкілі. «Толғау»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763344"/>
          </a:xfrm>
        </p:spPr>
        <p:txBody>
          <a:bodyPr>
            <a:noAutofit/>
          </a:bodyPr>
          <a:lstStyle/>
          <a:p>
            <a:pPr algn="ctr"/>
            <a:r>
              <a:rPr lang="kk-KZ" sz="3600" b="1" dirty="0" smtClean="0">
                <a:latin typeface="Times New Roman" pitchFamily="18" charset="0"/>
                <a:cs typeface="Times New Roman" pitchFamily="18" charset="0"/>
              </a:rPr>
              <a:t>Жариялануы</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Майлықожа шығармалары өзімен тұстас ақындардың біразынан бұрын басылым көрген.</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1883 жылы Ташкент қаласында Я. Лютштың құрастыруымен жарық көрген «Қырғыз хрестоматиясы» атты жинақта ақынның </a:t>
            </a:r>
            <a:r>
              <a:rPr lang="kk-KZ" sz="3600" i="1" dirty="0" smtClean="0">
                <a:latin typeface="Times New Roman" pitchFamily="18" charset="0"/>
                <a:cs typeface="Times New Roman" pitchFamily="18" charset="0"/>
              </a:rPr>
              <a:t>«Райымқұлға», «Ноғай мырзаға», «Қасқыр», «Үш жігіт»</a:t>
            </a:r>
            <a:r>
              <a:rPr lang="kk-KZ" sz="3600" dirty="0" smtClean="0">
                <a:latin typeface="Times New Roman" pitchFamily="18" charset="0"/>
                <a:cs typeface="Times New Roman" pitchFamily="18" charset="0"/>
              </a:rPr>
              <a:t> атты ұзақ толғаулары басылған.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229600" cy="5907360"/>
          </a:xfrm>
        </p:spPr>
        <p:txBody>
          <a:bodyPr>
            <a:normAutofit/>
          </a:bodyPr>
          <a:lstStyle/>
          <a:p>
            <a:pPr algn="ctr"/>
            <a:r>
              <a:rPr lang="kk-KZ" sz="3600" b="1" dirty="0" smtClean="0">
                <a:latin typeface="Times New Roman" pitchFamily="18" charset="0"/>
                <a:cs typeface="Times New Roman" pitchFamily="18" charset="0"/>
              </a:rPr>
              <a:t>Талданатын шығармалар:</a:t>
            </a:r>
            <a:endParaRPr lang="ru-RU" sz="3600" dirty="0" smtClean="0">
              <a:latin typeface="Times New Roman" pitchFamily="18" charset="0"/>
              <a:cs typeface="Times New Roman" pitchFamily="18" charset="0"/>
            </a:endParaRPr>
          </a:p>
          <a:p>
            <a:r>
              <a:rPr lang="kk-KZ" sz="3600" b="1" dirty="0" smtClean="0">
                <a:latin typeface="Times New Roman" pitchFamily="18" charset="0"/>
                <a:cs typeface="Times New Roman" pitchFamily="18" charset="0"/>
              </a:rPr>
              <a:t>    </a:t>
            </a:r>
            <a:r>
              <a:rPr lang="kk-KZ" sz="3600" i="1" dirty="0" smtClean="0">
                <a:latin typeface="Times New Roman" pitchFamily="18" charset="0"/>
                <a:cs typeface="Times New Roman" pitchFamily="18" charset="0"/>
              </a:rPr>
              <a:t>• «Толғау»</a:t>
            </a:r>
            <a:endParaRPr lang="ru-RU" sz="3600" dirty="0" smtClean="0">
              <a:latin typeface="Times New Roman" pitchFamily="18" charset="0"/>
              <a:cs typeface="Times New Roman" pitchFamily="18" charset="0"/>
            </a:endParaRPr>
          </a:p>
          <a:p>
            <a:r>
              <a:rPr lang="kk-KZ" sz="3600" i="1" dirty="0" smtClean="0">
                <a:latin typeface="Times New Roman" pitchFamily="18" charset="0"/>
                <a:cs typeface="Times New Roman" pitchFamily="18" charset="0"/>
              </a:rPr>
              <a:t>    • «Үш жігіт»</a:t>
            </a:r>
            <a:endParaRPr lang="ru-RU" sz="3600" dirty="0" smtClean="0">
              <a:latin typeface="Times New Roman" pitchFamily="18" charset="0"/>
              <a:cs typeface="Times New Roman" pitchFamily="18" charset="0"/>
            </a:endParaRPr>
          </a:p>
          <a:p>
            <a:r>
              <a:rPr lang="kk-KZ" sz="3600" i="1" dirty="0" smtClean="0">
                <a:latin typeface="Times New Roman" pitchFamily="18" charset="0"/>
                <a:cs typeface="Times New Roman" pitchFamily="18" charset="0"/>
              </a:rPr>
              <a:t>    • «Аңқау мен қу»</a:t>
            </a:r>
            <a:endParaRPr lang="ru-RU" sz="3600" dirty="0" smtClean="0">
              <a:latin typeface="Times New Roman" pitchFamily="18" charset="0"/>
              <a:cs typeface="Times New Roman" pitchFamily="18" charset="0"/>
            </a:endParaRPr>
          </a:p>
          <a:p>
            <a:r>
              <a:rPr lang="kk-KZ" sz="3600" i="1" dirty="0" smtClean="0">
                <a:latin typeface="Times New Roman" pitchFamily="18" charset="0"/>
                <a:cs typeface="Times New Roman" pitchFamily="18" charset="0"/>
              </a:rPr>
              <a:t>    • «Жылдың төрт мезгілі»</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Мәнерлеп оқу, тақырыптық, жанрлық, көркемдік ерекшеліктерін таныту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92696"/>
            <a:ext cx="8229600" cy="5403304"/>
          </a:xfrm>
        </p:spPr>
        <p:txBody>
          <a:bodyPr>
            <a:noAutofit/>
          </a:bodyPr>
          <a:lstStyle/>
          <a:p>
            <a:pPr algn="ctr"/>
            <a:r>
              <a:rPr lang="kk-KZ" sz="3600" b="1" dirty="0" smtClean="0">
                <a:latin typeface="Times New Roman" pitchFamily="18" charset="0"/>
                <a:cs typeface="Times New Roman" pitchFamily="18" charset="0"/>
              </a:rPr>
              <a:t>Дәйек сөз</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a:t>
            </a:r>
            <a:r>
              <a:rPr lang="kk-KZ" sz="3600" i="1" dirty="0" smtClean="0">
                <a:latin typeface="Times New Roman" pitchFamily="18" charset="0"/>
                <a:cs typeface="Times New Roman" pitchFamily="18" charset="0"/>
              </a:rPr>
              <a:t>• Майлықожа өз шығармаларында көбінесе жалпы адам мінездерін түзетуді жырлайды. Оларда терең ойшылдық пен өткір сықақшылдық та айқын көрініп отырады.</a:t>
            </a:r>
            <a:endParaRPr lang="ru-RU" sz="3600" dirty="0" smtClean="0">
              <a:latin typeface="Times New Roman" pitchFamily="18" charset="0"/>
              <a:cs typeface="Times New Roman" pitchFamily="18" charset="0"/>
            </a:endParaRPr>
          </a:p>
          <a:p>
            <a:pPr algn="r"/>
            <a:r>
              <a:rPr lang="kk-KZ" sz="3600" dirty="0" smtClean="0">
                <a:latin typeface="Times New Roman" pitchFamily="18" charset="0"/>
                <a:cs typeface="Times New Roman" pitchFamily="18" charset="0"/>
              </a:rPr>
              <a:t>Мардан Байділдаев</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91336"/>
          </a:xfrm>
        </p:spPr>
        <p:txBody>
          <a:bodyPr>
            <a:normAutofit/>
          </a:bodyPr>
          <a:lstStyle/>
          <a:p>
            <a:r>
              <a:rPr lang="kk-KZ" sz="3600" b="1" dirty="0" smtClean="0">
                <a:latin typeface="Times New Roman" pitchFamily="18" charset="0"/>
                <a:cs typeface="Times New Roman" pitchFamily="18" charset="0"/>
              </a:rPr>
              <a:t>Өлең-толғаулардың негізгі ой өзегі</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адамгершілік қасиеттерді дәріптеу</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кәсіпке, еңбексүйгіштікке шақыру</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елге деген сүйіспеншілік</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жағымсыз мінездерді шенеу</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адам өмірі, жас ерекшеліктері</a:t>
            </a:r>
            <a:endParaRPr lang="ru-RU" sz="3600" dirty="0" smtClean="0">
              <a:latin typeface="Times New Roman" pitchFamily="18" charset="0"/>
              <a:cs typeface="Times New Roman" pitchFamily="18" charset="0"/>
            </a:endParaRPr>
          </a:p>
          <a:p>
            <a:r>
              <a:rPr lang="kk-KZ" sz="3600" dirty="0" smtClean="0">
                <a:latin typeface="Times New Roman" pitchFamily="18" charset="0"/>
                <a:cs typeface="Times New Roman" pitchFamily="18" charset="0"/>
              </a:rPr>
              <a:t>    • табиғат көріністері, т.б.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484784"/>
            <a:ext cx="8229600" cy="5373216"/>
          </a:xfrm>
        </p:spPr>
        <p:txBody>
          <a:bodyPr>
            <a:normAutofit/>
          </a:bodyPr>
          <a:lstStyle/>
          <a:p>
            <a:pPr lvl="0"/>
            <a:r>
              <a:rPr lang="kk-KZ" sz="3600" dirty="0" smtClean="0">
                <a:latin typeface="Times New Roman" pitchFamily="18" charset="0"/>
                <a:cs typeface="Times New Roman" pitchFamily="18" charset="0"/>
              </a:rPr>
              <a:t>Майлықожа </a:t>
            </a:r>
            <a:r>
              <a:rPr lang="kk-KZ" sz="3600" dirty="0" smtClean="0">
                <a:latin typeface="Times New Roman" pitchFamily="18" charset="0"/>
                <a:cs typeface="Times New Roman" pitchFamily="18" charset="0"/>
              </a:rPr>
              <a:t>Сұлтанқожаұлы өмірі мен шығармашылық жолы  </a:t>
            </a:r>
            <a:endParaRPr lang="ru-RU" sz="3600" dirty="0" smtClean="0">
              <a:latin typeface="Times New Roman" pitchFamily="18" charset="0"/>
              <a:cs typeface="Times New Roman" pitchFamily="18" charset="0"/>
            </a:endParaRPr>
          </a:p>
          <a:p>
            <a:pPr lvl="0"/>
            <a:r>
              <a:rPr lang="kk-KZ" sz="3600" dirty="0" smtClean="0">
                <a:latin typeface="Times New Roman" pitchFamily="18" charset="0"/>
                <a:cs typeface="Times New Roman" pitchFamily="18" charset="0"/>
              </a:rPr>
              <a:t>«Толғау», «Үш жігіт», «Аңқау мен қу» жыр-толғаулары</a:t>
            </a:r>
            <a:endParaRPr lang="ru-RU" sz="3600" dirty="0" smtClean="0">
              <a:latin typeface="Times New Roman" pitchFamily="18" charset="0"/>
              <a:cs typeface="Times New Roman" pitchFamily="18" charset="0"/>
            </a:endParaRPr>
          </a:p>
          <a:p>
            <a:pPr lvl="0"/>
            <a:r>
              <a:rPr lang="kk-KZ" sz="3600" dirty="0" smtClean="0">
                <a:latin typeface="Times New Roman" pitchFamily="18" charset="0"/>
                <a:cs typeface="Times New Roman" pitchFamily="18" charset="0"/>
              </a:rPr>
              <a:t>Ақын шығармаларының негізгі ой өзегі </a:t>
            </a:r>
            <a:endParaRPr lang="ru-RU" sz="3600" dirty="0" smtClean="0">
              <a:latin typeface="Times New Roman" pitchFamily="18" charset="0"/>
              <a:cs typeface="Times New Roman" pitchFamily="18" charset="0"/>
            </a:endParaRPr>
          </a:p>
          <a:p>
            <a:endParaRPr lang="ru-RU" sz="36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pPr algn="ct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kk-KZ" sz="4800" b="1" i="1" dirty="0" smtClean="0"/>
              <a:t/>
            </a:r>
            <a:br>
              <a:rPr lang="kk-KZ" sz="4800" b="1" i="1" dirty="0" smtClean="0"/>
            </a:br>
            <a:r>
              <a:rPr lang="ru-RU" sz="4800" dirty="0" smtClean="0"/>
              <a:t/>
            </a:r>
            <a:br>
              <a:rPr lang="ru-RU" sz="4800" dirty="0" smtClean="0"/>
            </a:br>
            <a:r>
              <a:rPr lang="kk-KZ" sz="4800" b="1" i="1" dirty="0" smtClean="0"/>
              <a:t>Тақырып жоспары:</a:t>
            </a:r>
            <a:endParaRPr lang="ru-RU"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92696"/>
            <a:ext cx="8229600" cy="5403304"/>
          </a:xfrm>
        </p:spPr>
        <p:txBody>
          <a:bodyPr>
            <a:normAutofit/>
          </a:bodyPr>
          <a:lstStyle/>
          <a:p>
            <a:r>
              <a:rPr lang="ru-RU"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 Қызығушылықты ояту. Интерактивті тақтадан Мейрамбек Беспаевтың орындауындағы Майлықожа Сұлтанқожаұлының бір термесі тыңдалады. («Жақсы адам қартайса», «Дүниеге мейман көңілім», «Ілімге толса көкірек», т.б.)</a:t>
            </a:r>
            <a:endParaRPr lang="ru-RU" sz="3200" dirty="0" smtClean="0">
              <a:latin typeface="Times New Roman" pitchFamily="18" charset="0"/>
              <a:cs typeface="Times New Roman" pitchFamily="18" charset="0"/>
            </a:endParaRPr>
          </a:p>
          <a:p>
            <a:pPr lvl="0"/>
            <a:r>
              <a:rPr lang="en-US" sz="3200" dirty="0" smtClean="0">
                <a:latin typeface="Times New Roman" pitchFamily="18" charset="0"/>
                <a:cs typeface="Times New Roman" pitchFamily="18" charset="0"/>
              </a:rPr>
              <a:t>CD</a:t>
            </a:r>
            <a:r>
              <a:rPr lang="kk-KZ" sz="3200" dirty="0" smtClean="0">
                <a:latin typeface="Times New Roman" pitchFamily="18" charset="0"/>
                <a:cs typeface="Times New Roman" pitchFamily="18" charset="0"/>
              </a:rPr>
              <a:t> дискілер</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hlinkClick r:id="rId2"/>
              </a:rPr>
              <a:t>http://www.youtube.com/</a:t>
            </a:r>
            <a:r>
              <a:rPr lang="kk-KZ" sz="3200" i="1"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115272"/>
          </a:xfrm>
        </p:spPr>
        <p:txBody>
          <a:bodyPr>
            <a:normAutofit/>
          </a:bodyPr>
          <a:lstStyle/>
          <a:p>
            <a:r>
              <a:rPr lang="kk-KZ" sz="3600" dirty="0" smtClean="0"/>
              <a:t>• Оқушылар өздері тыңдаған терме негізінде ой бөліседі, ой өрбітеді, авторы туралы білгендерін еске түсіреді. Мағынасын тани отырып шығарма мазмұнын ашады.</a:t>
            </a:r>
            <a:r>
              <a:rPr lang="kk-KZ" sz="3600" i="1" dirty="0" smtClean="0"/>
              <a:t> </a:t>
            </a:r>
            <a:endParaRPr lang="ru-RU"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340768"/>
            <a:ext cx="8229600" cy="4755232"/>
          </a:xfrm>
        </p:spPr>
        <p:txBody>
          <a:bodyPr>
            <a:normAutofit/>
          </a:bodyPr>
          <a:lstStyle/>
          <a:p>
            <a:r>
              <a:rPr lang="kk-KZ" sz="3200" dirty="0" smtClean="0"/>
              <a:t>• </a:t>
            </a:r>
            <a:r>
              <a:rPr lang="kk-KZ" sz="3200" i="1" dirty="0" smtClean="0"/>
              <a:t>Қазақ халық поэзиясында қалыптасқан лирикалық өлең түрі. Ғибраттылық мәні бар моральдық идеялар тұрғысынан әр нәрсені теріп айтып, бір нәрседен екінші нәрсеге ауысып отыру термеге айрықша тән қасиет. Ол нақыл сөз үлгісінде құрылып, әдетте өнегелі, нұсқалы сөздердің тізбегіндей болып келеді.</a:t>
            </a:r>
            <a:endParaRPr lang="ru-RU" sz="3200" dirty="0" smtClean="0"/>
          </a:p>
          <a:p>
            <a:pPr algn="r"/>
            <a:r>
              <a:rPr lang="kk-KZ" sz="3200" dirty="0" smtClean="0"/>
              <a:t>Болатжан Абылқасымов.</a:t>
            </a:r>
            <a:endParaRPr lang="ru-RU" sz="3200" dirty="0"/>
          </a:p>
        </p:txBody>
      </p:sp>
      <p:sp>
        <p:nvSpPr>
          <p:cNvPr id="3" name="Заголовок 2"/>
          <p:cNvSpPr>
            <a:spLocks noGrp="1"/>
          </p:cNvSpPr>
          <p:nvPr>
            <p:ph type="title"/>
          </p:nvPr>
        </p:nvSpPr>
        <p:spPr/>
        <p:txBody>
          <a:bodyPr>
            <a:normAutofit/>
          </a:bodyPr>
          <a:lstStyle/>
          <a:p>
            <a:pPr algn="ctr"/>
            <a:r>
              <a:rPr lang="kk-KZ" dirty="0" smtClean="0"/>
              <a:t>ТЕРМЕ</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5835352"/>
          </a:xfrm>
        </p:spPr>
        <p:txBody>
          <a:bodyPr>
            <a:noAutofit/>
          </a:bodyPr>
          <a:lstStyle/>
          <a:p>
            <a:pPr algn="ctr"/>
            <a:r>
              <a:rPr lang="kk-KZ" sz="3400" b="1" dirty="0" smtClean="0">
                <a:latin typeface="Times New Roman" pitchFamily="18" charset="0"/>
                <a:cs typeface="Times New Roman" pitchFamily="18" charset="0"/>
              </a:rPr>
              <a:t>Дидактикалық поэзия</a:t>
            </a:r>
            <a:endParaRPr lang="ru-RU" sz="3400" dirty="0" smtClean="0">
              <a:latin typeface="Times New Roman" pitchFamily="18" charset="0"/>
              <a:cs typeface="Times New Roman" pitchFamily="18" charset="0"/>
            </a:endParaRPr>
          </a:p>
          <a:p>
            <a:r>
              <a:rPr lang="kk-KZ" sz="3400" dirty="0" smtClean="0">
                <a:latin typeface="Times New Roman" pitchFamily="18" charset="0"/>
                <a:cs typeface="Times New Roman" pitchFamily="18" charset="0"/>
              </a:rPr>
              <a:t>    • Дидактикалық поэзия (</a:t>
            </a:r>
            <a:r>
              <a:rPr lang="kk-KZ" sz="3400" i="1" dirty="0" smtClean="0">
                <a:latin typeface="Times New Roman" pitchFamily="18" charset="0"/>
                <a:cs typeface="Times New Roman" pitchFamily="18" charset="0"/>
              </a:rPr>
              <a:t>didaktikos</a:t>
            </a:r>
            <a:r>
              <a:rPr lang="kk-KZ" sz="3400" dirty="0" smtClean="0">
                <a:latin typeface="Times New Roman" pitchFamily="18" charset="0"/>
                <a:cs typeface="Times New Roman" pitchFamily="18" charset="0"/>
              </a:rPr>
              <a:t> – үлгілі, өнегелі, тағылымды) – үгіт-насихаттық, өсиет сарын сипатында түзілген, поэзиялық жанрда жазылған шығармалар. Атап айтқанда, дидактикалық, философиялық толғаулар, мысалдар, термелер, баталар, қанатты, нақыл сөздер, ғылыми-танымдық немесе қоғамдық-саяси, философиялық-әлеуметтік тақырыпта жазылған поэзиялық трактаттар. </a:t>
            </a:r>
            <a:endParaRPr lang="ru-RU" sz="3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5763344"/>
          </a:xfrm>
        </p:spPr>
        <p:txBody>
          <a:bodyPr>
            <a:normAutofit/>
          </a:bodyPr>
          <a:lstStyle/>
          <a:p>
            <a:pPr algn="ctr"/>
            <a:r>
              <a:rPr lang="kk-KZ" sz="3600" b="1" dirty="0" smtClean="0">
                <a:latin typeface="Times New Roman" pitchFamily="18" charset="0"/>
                <a:cs typeface="Times New Roman" pitchFamily="18" charset="0"/>
              </a:rPr>
              <a:t>Ерекшелігі</a:t>
            </a:r>
            <a:endParaRPr lang="ru-RU" sz="3600" dirty="0" smtClean="0">
              <a:latin typeface="Times New Roman" pitchFamily="18" charset="0"/>
              <a:cs typeface="Times New Roman" pitchFamily="18" charset="0"/>
            </a:endParaRPr>
          </a:p>
          <a:p>
            <a:r>
              <a:rPr lang="kk-KZ" sz="3600" b="1" dirty="0" smtClean="0">
                <a:latin typeface="Times New Roman" pitchFamily="18" charset="0"/>
                <a:cs typeface="Times New Roman" pitchFamily="18" charset="0"/>
              </a:rPr>
              <a:t>    </a:t>
            </a:r>
            <a:r>
              <a:rPr lang="kk-KZ" sz="3600" dirty="0" smtClean="0">
                <a:latin typeface="Times New Roman" pitchFamily="18" charset="0"/>
                <a:cs typeface="Times New Roman" pitchFamily="18" charset="0"/>
              </a:rPr>
              <a:t>• Дидактикалық мазмұндағы туындыларда халықтық философия, педагогика, мораль, этика мәселелері, гуманистік сарындар баяндалады. Халықтың көркемдік және эстетикалық түсініктері, сан замандар мен ғасырлар бойы жинақтаған білік, ақыл, тәжірибе, әдет-ғұрып, тұрмыс-салттағы жарқын дәстүрлер әңгімеленеді.</a:t>
            </a:r>
            <a:r>
              <a:rPr lang="kk-KZ" sz="3600" i="1"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229600" cy="6669360"/>
          </a:xfrm>
        </p:spPr>
        <p:txBody>
          <a:bodyPr>
            <a:normAutofit/>
          </a:bodyPr>
          <a:lstStyle/>
          <a:p>
            <a:pPr algn="ctr"/>
            <a:r>
              <a:rPr lang="kk-KZ" b="1" dirty="0" smtClean="0">
                <a:latin typeface="Times New Roman" pitchFamily="18" charset="0"/>
                <a:cs typeface="Times New Roman" pitchFamily="18" charset="0"/>
              </a:rPr>
              <a:t>Майлықожа Сұлтанқожаұлы өмірі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1835 жылы Оңтүстік Қазақстан облысы Сарыағаш ауданында дүниеге келген.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14 жасында тұлдыр жетім қалады.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Бұхара, Самарқан, Ташкент қалаларында болған.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Шығыс поэзиясына, әсіресе, Науаи, Фирдоуси, Низами шығармаларына ден қойған.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Қожа Ахмет Йасауи, Сүлеймен Бақырғани, Асанқайғы, Бұқар жырау шығармаларымен жете танысқан. </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Дулат, Шортанбай, Молда Мұсалармен пікірлес болған.</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 1898 жылы дүние салған.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229600" cy="5907360"/>
          </a:xfrm>
        </p:spPr>
        <p:txBody>
          <a:bodyPr>
            <a:noAutofit/>
          </a:bodyPr>
          <a:lstStyle/>
          <a:p>
            <a:r>
              <a:rPr lang="kk-KZ" sz="3000" b="1" dirty="0" smtClean="0">
                <a:latin typeface="Times New Roman" pitchFamily="18" charset="0"/>
                <a:cs typeface="Times New Roman" pitchFamily="18" charset="0"/>
              </a:rPr>
              <a:t>Әдеби мұрасының жанры мен мазмұны</a:t>
            </a:r>
            <a:endParaRPr lang="ru-RU" sz="3000" dirty="0" smtClean="0">
              <a:latin typeface="Times New Roman" pitchFamily="18" charset="0"/>
              <a:cs typeface="Times New Roman" pitchFamily="18" charset="0"/>
            </a:endParaRPr>
          </a:p>
          <a:p>
            <a:r>
              <a:rPr lang="kk-KZ" sz="3000" dirty="0" smtClean="0">
                <a:latin typeface="Times New Roman" pitchFamily="18" charset="0"/>
                <a:cs typeface="Times New Roman" pitchFamily="18" charset="0"/>
              </a:rPr>
              <a:t>    • Ғибрат, нақылдар: </a:t>
            </a:r>
            <a:r>
              <a:rPr lang="kk-KZ" sz="3000" i="1" dirty="0" smtClean="0">
                <a:latin typeface="Times New Roman" pitchFamily="18" charset="0"/>
                <a:cs typeface="Times New Roman" pitchFamily="18" charset="0"/>
              </a:rPr>
              <a:t>«Ер көгерер дұғамен», «Жолдас болсаң жақсымен»,       «Жақсы адам қартайса»</a:t>
            </a:r>
            <a:r>
              <a:rPr lang="kk-KZ" sz="3000" dirty="0" smtClean="0">
                <a:latin typeface="Times New Roman" pitchFamily="18" charset="0"/>
                <a:cs typeface="Times New Roman" pitchFamily="18" charset="0"/>
              </a:rPr>
              <a:t>, т.б.</a:t>
            </a:r>
            <a:endParaRPr lang="ru-RU" sz="3000" dirty="0" smtClean="0">
              <a:latin typeface="Times New Roman" pitchFamily="18" charset="0"/>
              <a:cs typeface="Times New Roman" pitchFamily="18" charset="0"/>
            </a:endParaRPr>
          </a:p>
          <a:p>
            <a:r>
              <a:rPr lang="kk-KZ" sz="3000" dirty="0" smtClean="0">
                <a:latin typeface="Times New Roman" pitchFamily="18" charset="0"/>
                <a:cs typeface="Times New Roman" pitchFamily="18" charset="0"/>
              </a:rPr>
              <a:t>    • Арнау өлеңдер: </a:t>
            </a:r>
            <a:r>
              <a:rPr lang="kk-KZ" sz="3000" i="1" dirty="0" smtClean="0">
                <a:latin typeface="Times New Roman" pitchFamily="18" charset="0"/>
                <a:cs typeface="Times New Roman" pitchFamily="18" charset="0"/>
              </a:rPr>
              <a:t>«Райымқұлға», «Ноғай мырзаға», «Ахмет төреге», «Тұрлыбекке»</a:t>
            </a:r>
            <a:r>
              <a:rPr lang="kk-KZ" sz="3000" dirty="0" smtClean="0">
                <a:latin typeface="Times New Roman" pitchFamily="18" charset="0"/>
                <a:cs typeface="Times New Roman" pitchFamily="18" charset="0"/>
              </a:rPr>
              <a:t>, т.б.</a:t>
            </a:r>
            <a:endParaRPr lang="ru-RU" sz="3000" dirty="0" smtClean="0">
              <a:latin typeface="Times New Roman" pitchFamily="18" charset="0"/>
              <a:cs typeface="Times New Roman" pitchFamily="18" charset="0"/>
            </a:endParaRPr>
          </a:p>
          <a:p>
            <a:r>
              <a:rPr lang="kk-KZ" sz="3000" dirty="0" smtClean="0">
                <a:latin typeface="Times New Roman" pitchFamily="18" charset="0"/>
                <a:cs typeface="Times New Roman" pitchFamily="18" charset="0"/>
              </a:rPr>
              <a:t>    • Дастан, мысалдары: </a:t>
            </a:r>
            <a:r>
              <a:rPr lang="kk-KZ" sz="3000" i="1" dirty="0" smtClean="0">
                <a:latin typeface="Times New Roman" pitchFamily="18" charset="0"/>
                <a:cs typeface="Times New Roman" pitchFamily="18" charset="0"/>
              </a:rPr>
              <a:t>«Қасқыр», «Тотынама», «Аңқау мен қу», «Шора батыр», «Үш жігіт»</a:t>
            </a:r>
            <a:endParaRPr lang="ru-RU" sz="3000" dirty="0" smtClean="0">
              <a:latin typeface="Times New Roman" pitchFamily="18" charset="0"/>
              <a:cs typeface="Times New Roman" pitchFamily="18" charset="0"/>
            </a:endParaRPr>
          </a:p>
          <a:p>
            <a:r>
              <a:rPr lang="kk-KZ" sz="3000" dirty="0" smtClean="0">
                <a:latin typeface="Times New Roman" pitchFamily="18" charset="0"/>
                <a:cs typeface="Times New Roman" pitchFamily="18" charset="0"/>
              </a:rPr>
              <a:t>    • Айтыстар: </a:t>
            </a:r>
            <a:r>
              <a:rPr lang="kk-KZ" sz="3000" i="1" dirty="0" smtClean="0">
                <a:latin typeface="Times New Roman" pitchFamily="18" charset="0"/>
                <a:cs typeface="Times New Roman" pitchFamily="18" charset="0"/>
              </a:rPr>
              <a:t>Сүйінбаймен, Мәделіқожамен, Күдеріқожамен, Құлыншақпен, Айман-Гүлханыммен, Ұлбикемен, қырғыз ақыны Жаныспен айтыстары</a:t>
            </a:r>
            <a:r>
              <a:rPr lang="kk-KZ" sz="3000" dirty="0" smtClean="0">
                <a:latin typeface="Times New Roman" pitchFamily="18" charset="0"/>
                <a:cs typeface="Times New Roman" pitchFamily="18" charset="0"/>
              </a:rPr>
              <a:t> </a:t>
            </a:r>
            <a:endParaRPr lang="ru-RU"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TotalTime>
  <Words>586</Words>
  <Application>Microsoft Office PowerPoint</Application>
  <PresentationFormat>Экран (4:3)</PresentationFormat>
  <Paragraphs>48</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 Майлықожа Сұлтанқожаұлы – дидактикалық поэзияның ірі өкілі. «Толғау» </vt:lpstr>
      <vt:lpstr>         Тақырып жоспары:</vt:lpstr>
      <vt:lpstr>Слайд 3</vt:lpstr>
      <vt:lpstr>Слайд 4</vt:lpstr>
      <vt:lpstr>ТЕРМЕ</vt:lpstr>
      <vt:lpstr>Слайд 6</vt:lpstr>
      <vt:lpstr>Слайд 7</vt:lpstr>
      <vt:lpstr>Слайд 8</vt:lpstr>
      <vt:lpstr>Слайд 9</vt:lpstr>
      <vt:lpstr>Слайд 10</vt:lpstr>
      <vt:lpstr>Слайд 11</vt:lpstr>
      <vt:lpstr>Слайд 12</vt:lpstr>
      <vt:lpstr>Слайд 13</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Майлықожа Сұлтанқожаұлы – дидактикалық поэзияның ірі өкілі. «Толғау»</dc:title>
  <dc:creator>БЕКШ</dc:creator>
  <cp:lastModifiedBy>БЕКШ</cp:lastModifiedBy>
  <cp:revision>3</cp:revision>
  <dcterms:created xsi:type="dcterms:W3CDTF">2015-04-10T10:16:48Z</dcterms:created>
  <dcterms:modified xsi:type="dcterms:W3CDTF">2015-04-10T10:45:07Z</dcterms:modified>
</cp:coreProperties>
</file>