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346" r:id="rId3"/>
    <p:sldId id="282" r:id="rId4"/>
    <p:sldId id="285" r:id="rId5"/>
    <p:sldId id="340" r:id="rId6"/>
    <p:sldId id="292" r:id="rId7"/>
    <p:sldId id="338" r:id="rId8"/>
    <p:sldId id="287" r:id="rId9"/>
    <p:sldId id="339" r:id="rId10"/>
    <p:sldId id="336" r:id="rId11"/>
    <p:sldId id="345" r:id="rId12"/>
    <p:sldId id="348" r:id="rId13"/>
    <p:sldId id="349" r:id="rId14"/>
    <p:sldId id="343" r:id="rId15"/>
    <p:sldId id="344" r:id="rId16"/>
    <p:sldId id="333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33CCFF"/>
    <a:srgbClr val="FFFF66"/>
    <a:srgbClr val="3366FF"/>
    <a:srgbClr val="CC0099"/>
    <a:srgbClr val="FF99FF"/>
    <a:srgbClr val="003300"/>
    <a:srgbClr val="666699"/>
    <a:srgbClr val="FFFF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98" autoAdjust="0"/>
    <p:restoredTop sz="94660"/>
  </p:normalViewPr>
  <p:slideViewPr>
    <p:cSldViewPr>
      <p:cViewPr varScale="1">
        <p:scale>
          <a:sx n="64" d="100"/>
          <a:sy n="64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33404-1309-441E-A996-5C7B80ED20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0960EE6-B927-4BE4-B790-3F8F987D8A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Санитарлық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гигиеналық әрекет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F084288B-7B61-43A1-976A-F26F2D0A88D9}" type="parTrans" cxnId="{273A109C-95FB-4105-90FE-6C721A18DFDA}">
      <dgm:prSet/>
      <dgm:spPr/>
      <dgm:t>
        <a:bodyPr/>
        <a:lstStyle/>
        <a:p>
          <a:endParaRPr lang="ru-RU"/>
        </a:p>
      </dgm:t>
    </dgm:pt>
    <dgm:pt modelId="{AEE71B79-0EC2-4466-B300-18194432EFB7}" type="sibTrans" cxnId="{273A109C-95FB-4105-90FE-6C721A18DFDA}">
      <dgm:prSet/>
      <dgm:spPr/>
      <dgm:t>
        <a:bodyPr/>
        <a:lstStyle/>
        <a:p>
          <a:endParaRPr lang="ru-RU"/>
        </a:p>
      </dgm:t>
    </dgm:pt>
    <dgm:pt modelId="{3CD6328E-A24A-4914-8DC1-EAA22690F4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Қауіпсіздік техника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ережесін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сақтау әрекеті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2F0CE8B7-F207-4C3A-BCE4-9DDE46A150A3}" type="parTrans" cxnId="{F9D0FD02-42CC-43FE-A4F4-7D58899D32C2}">
      <dgm:prSet/>
      <dgm:spPr/>
      <dgm:t>
        <a:bodyPr/>
        <a:lstStyle/>
        <a:p>
          <a:endParaRPr lang="ru-RU"/>
        </a:p>
      </dgm:t>
    </dgm:pt>
    <dgm:pt modelId="{1D4EC54E-69FF-4B1C-805C-4928BE27D333}" type="sibTrans" cxnId="{F9D0FD02-42CC-43FE-A4F4-7D58899D32C2}">
      <dgm:prSet/>
      <dgm:spPr/>
      <dgm:t>
        <a:bodyPr/>
        <a:lstStyle/>
        <a:p>
          <a:endParaRPr lang="ru-RU"/>
        </a:p>
      </dgm:t>
    </dgm:pt>
    <dgm:pt modelId="{3EA768BB-AAF3-48B7-BF04-0623C97522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“Үйреншікті әдет”- жұмыс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дәптерінің толтырылуын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тексеру жұмысы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02DE236D-CA15-437F-9E0B-C3AF305F61E3}" type="parTrans" cxnId="{9FBF8E1B-7AE8-40AE-876B-654D9FD6A718}">
      <dgm:prSet/>
      <dgm:spPr/>
      <dgm:t>
        <a:bodyPr/>
        <a:lstStyle/>
        <a:p>
          <a:endParaRPr lang="ru-RU"/>
        </a:p>
      </dgm:t>
    </dgm:pt>
    <dgm:pt modelId="{276E82CE-E73B-4AA3-8067-8042CE4E7F64}" type="sibTrans" cxnId="{9FBF8E1B-7AE8-40AE-876B-654D9FD6A718}">
      <dgm:prSet/>
      <dgm:spPr/>
      <dgm:t>
        <a:bodyPr/>
        <a:lstStyle/>
        <a:p>
          <a:endParaRPr lang="ru-RU"/>
        </a:p>
      </dgm:t>
    </dgm:pt>
    <dgm:pt modelId="{D5CA45CE-A15F-4EEA-BF50-2E8C7E3280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Ұжымдық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әрекет</a:t>
          </a:r>
          <a:endParaRPr kumimoji="0" lang="ru-RU" b="0" i="1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CBBDCF61-606F-451B-9035-9A79A608D50A}" type="parTrans" cxnId="{5D2D1F95-7AE4-48B8-8E09-95EEB20094C3}">
      <dgm:prSet/>
      <dgm:spPr/>
      <dgm:t>
        <a:bodyPr/>
        <a:lstStyle/>
        <a:p>
          <a:endParaRPr lang="ru-RU"/>
        </a:p>
      </dgm:t>
    </dgm:pt>
    <dgm:pt modelId="{CA529B76-BD34-40D8-8CCB-6F37DE47B8AB}" type="sibTrans" cxnId="{5D2D1F95-7AE4-48B8-8E09-95EEB20094C3}">
      <dgm:prSet/>
      <dgm:spPr/>
      <dgm:t>
        <a:bodyPr/>
        <a:lstStyle/>
        <a:p>
          <a:endParaRPr lang="ru-RU"/>
        </a:p>
      </dgm:t>
    </dgm:pt>
    <dgm:pt modelId="{E60BD82E-9933-4559-9AFA-C9370DCA262B}" type="pres">
      <dgm:prSet presAssocID="{56633404-1309-441E-A996-5C7B80ED2003}" presName="cycle" presStyleCnt="0">
        <dgm:presLayoutVars>
          <dgm:dir/>
          <dgm:resizeHandles val="exact"/>
        </dgm:presLayoutVars>
      </dgm:prSet>
      <dgm:spPr/>
    </dgm:pt>
    <dgm:pt modelId="{AE5A761A-ADF2-4338-BEE0-C4C493BEB3EE}" type="pres">
      <dgm:prSet presAssocID="{E0960EE6-B927-4BE4-B790-3F8F987D8A5B}" presName="dummy" presStyleCnt="0"/>
      <dgm:spPr/>
    </dgm:pt>
    <dgm:pt modelId="{DABDF1C2-4759-4FBA-9B4A-952FF3BD029E}" type="pres">
      <dgm:prSet presAssocID="{E0960EE6-B927-4BE4-B790-3F8F987D8A5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297C-11A1-4F43-8B07-9FE3E2F9ADDC}" type="pres">
      <dgm:prSet presAssocID="{AEE71B79-0EC2-4466-B300-18194432EFB7}" presName="sibTrans" presStyleLbl="node1" presStyleIdx="0" presStyleCnt="4"/>
      <dgm:spPr/>
      <dgm:t>
        <a:bodyPr/>
        <a:lstStyle/>
        <a:p>
          <a:endParaRPr lang="ru-RU"/>
        </a:p>
      </dgm:t>
    </dgm:pt>
    <dgm:pt modelId="{2732CBCA-244C-48FE-90A2-06FA9B97E5AA}" type="pres">
      <dgm:prSet presAssocID="{3CD6328E-A24A-4914-8DC1-EAA22690F449}" presName="dummy" presStyleCnt="0"/>
      <dgm:spPr/>
    </dgm:pt>
    <dgm:pt modelId="{A3004D5A-8ABF-4023-8450-AB3EB6E2EBD2}" type="pres">
      <dgm:prSet presAssocID="{3CD6328E-A24A-4914-8DC1-EAA22690F44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FA383-81DE-4378-ABC0-C1E8FB0E3BB7}" type="pres">
      <dgm:prSet presAssocID="{1D4EC54E-69FF-4B1C-805C-4928BE27D333}" presName="sibTrans" presStyleLbl="node1" presStyleIdx="1" presStyleCnt="4"/>
      <dgm:spPr/>
      <dgm:t>
        <a:bodyPr/>
        <a:lstStyle/>
        <a:p>
          <a:endParaRPr lang="ru-RU"/>
        </a:p>
      </dgm:t>
    </dgm:pt>
    <dgm:pt modelId="{C8358032-1783-40CA-9EDF-847AB5B326F3}" type="pres">
      <dgm:prSet presAssocID="{3EA768BB-AAF3-48B7-BF04-0623C975223C}" presName="dummy" presStyleCnt="0"/>
      <dgm:spPr/>
    </dgm:pt>
    <dgm:pt modelId="{1E1638C9-C68C-41F5-9654-A75009086D0D}" type="pres">
      <dgm:prSet presAssocID="{3EA768BB-AAF3-48B7-BF04-0623C975223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5FB46-26BF-4F58-B273-959D9B2C595F}" type="pres">
      <dgm:prSet presAssocID="{276E82CE-E73B-4AA3-8067-8042CE4E7F64}" presName="sibTrans" presStyleLbl="node1" presStyleIdx="2" presStyleCnt="4"/>
      <dgm:spPr/>
      <dgm:t>
        <a:bodyPr/>
        <a:lstStyle/>
        <a:p>
          <a:endParaRPr lang="ru-RU"/>
        </a:p>
      </dgm:t>
    </dgm:pt>
    <dgm:pt modelId="{CB319920-7615-4D94-B13F-A98871B2F541}" type="pres">
      <dgm:prSet presAssocID="{D5CA45CE-A15F-4EEA-BF50-2E8C7E32801D}" presName="dummy" presStyleCnt="0"/>
      <dgm:spPr/>
    </dgm:pt>
    <dgm:pt modelId="{00AD7AD5-5D5D-4381-9D24-840F48CAFA4C}" type="pres">
      <dgm:prSet presAssocID="{D5CA45CE-A15F-4EEA-BF50-2E8C7E3280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CA67C-75C3-4BBF-B732-C2F87AE5ADE5}" type="pres">
      <dgm:prSet presAssocID="{CA529B76-BD34-40D8-8CCB-6F37DE47B8AB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A91E036-223D-4D56-B4C9-143AC609EC37}" type="presOf" srcId="{276E82CE-E73B-4AA3-8067-8042CE4E7F64}" destId="{2F45FB46-26BF-4F58-B273-959D9B2C595F}" srcOrd="0" destOrd="0" presId="urn:microsoft.com/office/officeart/2005/8/layout/cycle1"/>
    <dgm:cxn modelId="{9FBF8E1B-7AE8-40AE-876B-654D9FD6A718}" srcId="{56633404-1309-441E-A996-5C7B80ED2003}" destId="{3EA768BB-AAF3-48B7-BF04-0623C975223C}" srcOrd="2" destOrd="0" parTransId="{02DE236D-CA15-437F-9E0B-C3AF305F61E3}" sibTransId="{276E82CE-E73B-4AA3-8067-8042CE4E7F64}"/>
    <dgm:cxn modelId="{2E27698E-2916-4192-AB60-75EF034D7A3D}" type="presOf" srcId="{D5CA45CE-A15F-4EEA-BF50-2E8C7E32801D}" destId="{00AD7AD5-5D5D-4381-9D24-840F48CAFA4C}" srcOrd="0" destOrd="0" presId="urn:microsoft.com/office/officeart/2005/8/layout/cycle1"/>
    <dgm:cxn modelId="{6BC50AD3-B07F-42F5-A403-B87207454358}" type="presOf" srcId="{CA529B76-BD34-40D8-8CCB-6F37DE47B8AB}" destId="{DDDCA67C-75C3-4BBF-B732-C2F87AE5ADE5}" srcOrd="0" destOrd="0" presId="urn:microsoft.com/office/officeart/2005/8/layout/cycle1"/>
    <dgm:cxn modelId="{94E261F0-AD89-492D-91F9-1F83D37DB524}" type="presOf" srcId="{1D4EC54E-69FF-4B1C-805C-4928BE27D333}" destId="{595FA383-81DE-4378-ABC0-C1E8FB0E3BB7}" srcOrd="0" destOrd="0" presId="urn:microsoft.com/office/officeart/2005/8/layout/cycle1"/>
    <dgm:cxn modelId="{5D2D1F95-7AE4-48B8-8E09-95EEB20094C3}" srcId="{56633404-1309-441E-A996-5C7B80ED2003}" destId="{D5CA45CE-A15F-4EEA-BF50-2E8C7E32801D}" srcOrd="3" destOrd="0" parTransId="{CBBDCF61-606F-451B-9035-9A79A608D50A}" sibTransId="{CA529B76-BD34-40D8-8CCB-6F37DE47B8AB}"/>
    <dgm:cxn modelId="{273A109C-95FB-4105-90FE-6C721A18DFDA}" srcId="{56633404-1309-441E-A996-5C7B80ED2003}" destId="{E0960EE6-B927-4BE4-B790-3F8F987D8A5B}" srcOrd="0" destOrd="0" parTransId="{F084288B-7B61-43A1-976A-F26F2D0A88D9}" sibTransId="{AEE71B79-0EC2-4466-B300-18194432EFB7}"/>
    <dgm:cxn modelId="{2EBE922F-4D34-4D42-8DB6-CE0E12002761}" type="presOf" srcId="{56633404-1309-441E-A996-5C7B80ED2003}" destId="{E60BD82E-9933-4559-9AFA-C9370DCA262B}" srcOrd="0" destOrd="0" presId="urn:microsoft.com/office/officeart/2005/8/layout/cycle1"/>
    <dgm:cxn modelId="{B1B98B32-489B-4319-BB12-5FD3EB90F818}" type="presOf" srcId="{3CD6328E-A24A-4914-8DC1-EAA22690F449}" destId="{A3004D5A-8ABF-4023-8450-AB3EB6E2EBD2}" srcOrd="0" destOrd="0" presId="urn:microsoft.com/office/officeart/2005/8/layout/cycle1"/>
    <dgm:cxn modelId="{F9D0FD02-42CC-43FE-A4F4-7D58899D32C2}" srcId="{56633404-1309-441E-A996-5C7B80ED2003}" destId="{3CD6328E-A24A-4914-8DC1-EAA22690F449}" srcOrd="1" destOrd="0" parTransId="{2F0CE8B7-F207-4C3A-BCE4-9DDE46A150A3}" sibTransId="{1D4EC54E-69FF-4B1C-805C-4928BE27D333}"/>
    <dgm:cxn modelId="{F2F5EA7B-D494-4A93-8C45-A9F36B9A8A0A}" type="presOf" srcId="{AEE71B79-0EC2-4466-B300-18194432EFB7}" destId="{EE3E297C-11A1-4F43-8B07-9FE3E2F9ADDC}" srcOrd="0" destOrd="0" presId="urn:microsoft.com/office/officeart/2005/8/layout/cycle1"/>
    <dgm:cxn modelId="{879DDE2F-F940-4AD7-A6C3-0E1340E3C239}" type="presOf" srcId="{3EA768BB-AAF3-48B7-BF04-0623C975223C}" destId="{1E1638C9-C68C-41F5-9654-A75009086D0D}" srcOrd="0" destOrd="0" presId="urn:microsoft.com/office/officeart/2005/8/layout/cycle1"/>
    <dgm:cxn modelId="{8F893F4A-B6F7-4F9F-8D28-FAA37E65BA9E}" type="presOf" srcId="{E0960EE6-B927-4BE4-B790-3F8F987D8A5B}" destId="{DABDF1C2-4759-4FBA-9B4A-952FF3BD029E}" srcOrd="0" destOrd="0" presId="urn:microsoft.com/office/officeart/2005/8/layout/cycle1"/>
    <dgm:cxn modelId="{29F2F517-4577-4643-A0CE-B689D9182CD6}" type="presParOf" srcId="{E60BD82E-9933-4559-9AFA-C9370DCA262B}" destId="{AE5A761A-ADF2-4338-BEE0-C4C493BEB3EE}" srcOrd="0" destOrd="0" presId="urn:microsoft.com/office/officeart/2005/8/layout/cycle1"/>
    <dgm:cxn modelId="{B19F77E4-82DF-498F-B2EF-2B1F8D06ED15}" type="presParOf" srcId="{E60BD82E-9933-4559-9AFA-C9370DCA262B}" destId="{DABDF1C2-4759-4FBA-9B4A-952FF3BD029E}" srcOrd="1" destOrd="0" presId="urn:microsoft.com/office/officeart/2005/8/layout/cycle1"/>
    <dgm:cxn modelId="{7F3E16F9-5AD3-43FA-BC77-97D92F52EA39}" type="presParOf" srcId="{E60BD82E-9933-4559-9AFA-C9370DCA262B}" destId="{EE3E297C-11A1-4F43-8B07-9FE3E2F9ADDC}" srcOrd="2" destOrd="0" presId="urn:microsoft.com/office/officeart/2005/8/layout/cycle1"/>
    <dgm:cxn modelId="{BA70FE54-30AE-4608-B390-0526294E86E2}" type="presParOf" srcId="{E60BD82E-9933-4559-9AFA-C9370DCA262B}" destId="{2732CBCA-244C-48FE-90A2-06FA9B97E5AA}" srcOrd="3" destOrd="0" presId="urn:microsoft.com/office/officeart/2005/8/layout/cycle1"/>
    <dgm:cxn modelId="{50B4C460-E9FA-4321-9E3C-F87BD51E410C}" type="presParOf" srcId="{E60BD82E-9933-4559-9AFA-C9370DCA262B}" destId="{A3004D5A-8ABF-4023-8450-AB3EB6E2EBD2}" srcOrd="4" destOrd="0" presId="urn:microsoft.com/office/officeart/2005/8/layout/cycle1"/>
    <dgm:cxn modelId="{052C6C0E-B71B-4240-B75E-0C86ED774A0D}" type="presParOf" srcId="{E60BD82E-9933-4559-9AFA-C9370DCA262B}" destId="{595FA383-81DE-4378-ABC0-C1E8FB0E3BB7}" srcOrd="5" destOrd="0" presId="urn:microsoft.com/office/officeart/2005/8/layout/cycle1"/>
    <dgm:cxn modelId="{9C6F79DB-007B-4C41-99FE-2B2CDAF6B07F}" type="presParOf" srcId="{E60BD82E-9933-4559-9AFA-C9370DCA262B}" destId="{C8358032-1783-40CA-9EDF-847AB5B326F3}" srcOrd="6" destOrd="0" presId="urn:microsoft.com/office/officeart/2005/8/layout/cycle1"/>
    <dgm:cxn modelId="{3451C9C4-8A0D-415F-911D-1C79C2411324}" type="presParOf" srcId="{E60BD82E-9933-4559-9AFA-C9370DCA262B}" destId="{1E1638C9-C68C-41F5-9654-A75009086D0D}" srcOrd="7" destOrd="0" presId="urn:microsoft.com/office/officeart/2005/8/layout/cycle1"/>
    <dgm:cxn modelId="{04788F27-BE21-4631-93F9-F2B2DDE30D08}" type="presParOf" srcId="{E60BD82E-9933-4559-9AFA-C9370DCA262B}" destId="{2F45FB46-26BF-4F58-B273-959D9B2C595F}" srcOrd="8" destOrd="0" presId="urn:microsoft.com/office/officeart/2005/8/layout/cycle1"/>
    <dgm:cxn modelId="{84C056CA-8F34-4BB8-B78B-5792AC201E53}" type="presParOf" srcId="{E60BD82E-9933-4559-9AFA-C9370DCA262B}" destId="{CB319920-7615-4D94-B13F-A98871B2F541}" srcOrd="9" destOrd="0" presId="urn:microsoft.com/office/officeart/2005/8/layout/cycle1"/>
    <dgm:cxn modelId="{B7581A30-2F2C-4587-81A6-DC4C1F5B54D7}" type="presParOf" srcId="{E60BD82E-9933-4559-9AFA-C9370DCA262B}" destId="{00AD7AD5-5D5D-4381-9D24-840F48CAFA4C}" srcOrd="10" destOrd="0" presId="urn:microsoft.com/office/officeart/2005/8/layout/cycle1"/>
    <dgm:cxn modelId="{A2E7E417-7765-4BBB-BCBD-631F870855D3}" type="presParOf" srcId="{E60BD82E-9933-4559-9AFA-C9370DCA262B}" destId="{DDDCA67C-75C3-4BBF-B732-C2F87AE5ADE5}" srcOrd="11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F1C2-4759-4FBA-9B4A-952FF3BD029E}">
      <dsp:nvSpPr>
        <dsp:cNvPr id="0" name=""/>
        <dsp:cNvSpPr/>
      </dsp:nvSpPr>
      <dsp:spPr>
        <a:xfrm>
          <a:off x="5080940" y="142182"/>
          <a:ext cx="2276226" cy="227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Санитарлық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гигиеналық әрекет</a:t>
          </a:r>
          <a:endParaRPr kumimoji="0" lang="ru-RU" sz="2400" b="0" i="1" u="sng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5080940" y="142182"/>
        <a:ext cx="2276226" cy="2276226"/>
      </dsp:txXfrm>
    </dsp:sp>
    <dsp:sp modelId="{EE3E297C-11A1-4F43-8B07-9FE3E2F9ADDC}">
      <dsp:nvSpPr>
        <dsp:cNvPr id="0" name=""/>
        <dsp:cNvSpPr/>
      </dsp:nvSpPr>
      <dsp:spPr>
        <a:xfrm>
          <a:off x="1068166" y="-1808"/>
          <a:ext cx="6432992" cy="6432992"/>
        </a:xfrm>
        <a:prstGeom prst="circularArrow">
          <a:avLst>
            <a:gd name="adj1" fmla="val 6900"/>
            <a:gd name="adj2" fmla="val 465173"/>
            <a:gd name="adj3" fmla="val 550168"/>
            <a:gd name="adj4" fmla="val 2058465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04D5A-8ABF-4023-8450-AB3EB6E2EBD2}">
      <dsp:nvSpPr>
        <dsp:cNvPr id="0" name=""/>
        <dsp:cNvSpPr/>
      </dsp:nvSpPr>
      <dsp:spPr>
        <a:xfrm>
          <a:off x="5080940" y="4010965"/>
          <a:ext cx="2276226" cy="227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Қауіпсіздік техника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ережесін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сақтау әрекеті</a:t>
          </a:r>
          <a:endParaRPr kumimoji="0" lang="ru-RU" sz="2400" b="0" i="1" u="sng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5080940" y="4010965"/>
        <a:ext cx="2276226" cy="2276226"/>
      </dsp:txXfrm>
    </dsp:sp>
    <dsp:sp modelId="{595FA383-81DE-4378-ABC0-C1E8FB0E3BB7}">
      <dsp:nvSpPr>
        <dsp:cNvPr id="0" name=""/>
        <dsp:cNvSpPr/>
      </dsp:nvSpPr>
      <dsp:spPr>
        <a:xfrm>
          <a:off x="1068166" y="-1808"/>
          <a:ext cx="6432992" cy="6432992"/>
        </a:xfrm>
        <a:prstGeom prst="circularArrow">
          <a:avLst>
            <a:gd name="adj1" fmla="val 6900"/>
            <a:gd name="adj2" fmla="val 465173"/>
            <a:gd name="adj3" fmla="val 5950168"/>
            <a:gd name="adj4" fmla="val 438465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638C9-C68C-41F5-9654-A75009086D0D}">
      <dsp:nvSpPr>
        <dsp:cNvPr id="0" name=""/>
        <dsp:cNvSpPr/>
      </dsp:nvSpPr>
      <dsp:spPr>
        <a:xfrm>
          <a:off x="1212157" y="4010965"/>
          <a:ext cx="2276226" cy="227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“Үйреншікті әдет”- жұмыс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дәптерінің толтырылуын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тексеру жұмысы</a:t>
          </a:r>
          <a:endParaRPr kumimoji="0" lang="ru-RU" sz="2400" b="0" i="1" u="sng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1212157" y="4010965"/>
        <a:ext cx="2276226" cy="2276226"/>
      </dsp:txXfrm>
    </dsp:sp>
    <dsp:sp modelId="{2F45FB46-26BF-4F58-B273-959D9B2C595F}">
      <dsp:nvSpPr>
        <dsp:cNvPr id="0" name=""/>
        <dsp:cNvSpPr/>
      </dsp:nvSpPr>
      <dsp:spPr>
        <a:xfrm>
          <a:off x="1068166" y="-1808"/>
          <a:ext cx="6432992" cy="6432992"/>
        </a:xfrm>
        <a:prstGeom prst="circularArrow">
          <a:avLst>
            <a:gd name="adj1" fmla="val 6900"/>
            <a:gd name="adj2" fmla="val 465173"/>
            <a:gd name="adj3" fmla="val 11350168"/>
            <a:gd name="adj4" fmla="val 978465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D7AD5-5D5D-4381-9D24-840F48CAFA4C}">
      <dsp:nvSpPr>
        <dsp:cNvPr id="0" name=""/>
        <dsp:cNvSpPr/>
      </dsp:nvSpPr>
      <dsp:spPr>
        <a:xfrm>
          <a:off x="1212157" y="142182"/>
          <a:ext cx="2276226" cy="227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Ұжымдық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400" b="0" i="1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әрекет</a:t>
          </a:r>
          <a:endParaRPr kumimoji="0" lang="ru-RU" sz="2400" b="0" i="1" u="sng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1212157" y="142182"/>
        <a:ext cx="2276226" cy="2276226"/>
      </dsp:txXfrm>
    </dsp:sp>
    <dsp:sp modelId="{DDDCA67C-75C3-4BBF-B732-C2F87AE5ADE5}">
      <dsp:nvSpPr>
        <dsp:cNvPr id="0" name=""/>
        <dsp:cNvSpPr/>
      </dsp:nvSpPr>
      <dsp:spPr>
        <a:xfrm>
          <a:off x="1068166" y="-1808"/>
          <a:ext cx="6432992" cy="6432992"/>
        </a:xfrm>
        <a:prstGeom prst="circularArrow">
          <a:avLst>
            <a:gd name="adj1" fmla="val 6900"/>
            <a:gd name="adj2" fmla="val 465173"/>
            <a:gd name="adj3" fmla="val 16750168"/>
            <a:gd name="adj4" fmla="val 1518465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5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65562-BC3D-4888-B2D6-21D4E30B2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0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5562-BC3D-4888-B2D6-21D4E30B2E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3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37DD-C26A-4225-A598-D50AF18ACD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29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29142-83EE-4468-94BA-0B64CB4A0F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4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FFB3-6D92-4A48-BD5E-A48B57FA28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29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D6DDC-D7C0-4ECB-BA7F-04064D9056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7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3B0A7E-ED35-479D-8E2D-31349ED17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86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6BA7E-3128-412E-B09B-BD3FA282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43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4717D-54A4-42A3-954F-8E03FC88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1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A5733-38C7-429B-A624-4A4DE638F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10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29DE4-1716-4592-A03B-885D12208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33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C2AB9-EDEE-4BE6-AFB1-7D1DE58D6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38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41975-D835-4027-8B0E-F420048B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8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6BF9-DDF9-4AA8-9A98-AFA21A94D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075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BFE2B-25A8-4FF1-8336-877DE60A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8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3FF19-EFB6-4A1B-BDE3-CE1113C06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80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9BB13-6991-4FCF-8086-0E3E0BC3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509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F5838-7348-48DF-8468-C11EE941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6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0333-5890-4799-B5A8-1A08E47BEE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7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F449-D130-4661-8F51-84D54BD10B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5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CDDB-EC01-42A4-8179-5922FA1D5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51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7AAF-2C64-45A5-8DF8-359503E87C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23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81B8-8DF2-4A2C-9FEF-3539C45953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0FE8-A85E-4C4F-AF07-4459F43F8D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3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8CDE-D68A-409B-B734-257AAF404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9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65F450-F529-4282-8001-DBAD8496F11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C79251-A2A0-4B95-8431-8AAB7BBF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Teacher\Downloads\&#1057;&#1077;&#1088;&#1075;&#1110;&#1090;&#1091;%20&#1089;&#1241;&#1090;&#1110;%20'&#1178;&#1099;&#1079;&#1099;&#1083;%20&#1075;&#1199;&#1083;&#1110;&#1084;%20-%20&#1072;&#1081;'.mp4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10" Type="http://schemas.openxmlformats.org/officeDocument/2006/relationships/image" Target="../media/image5.gif"/><Relationship Id="rId4" Type="http://schemas.openxmlformats.org/officeDocument/2006/relationships/image" Target="../media/image2.gif"/><Relationship Id="rId9" Type="http://schemas.openxmlformats.org/officeDocument/2006/relationships/slide" Target="slide15.xml"/><Relationship Id="rId1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rgbClr val="0000CC"/>
                </a:solidFill>
              </a:rPr>
              <a:t>В деңгейі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kk-KZ" dirty="0" smtClean="0"/>
              <a:t>	Түсі мен шекарасы әртүрлі болып келетін</a:t>
            </a:r>
          </a:p>
          <a:p>
            <a:pPr>
              <a:buNone/>
            </a:pPr>
            <a:r>
              <a:rPr lang="kk-KZ" dirty="0" smtClean="0"/>
              <a:t>	кестені үлгі бойынша құрыңдар. Ол үшін келесі амалдарды орында.</a:t>
            </a:r>
            <a:endParaRPr lang="ru-RU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	</a:t>
            </a:r>
          </a:p>
          <a:p>
            <a:r>
              <a:rPr lang="kk-KZ" dirty="0" smtClean="0"/>
              <a:t>А1:А10 ұяшығын белгілеңдер. Главная – формат – формат ячеек батырмасын таңда.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60776" b="46844"/>
          <a:stretch/>
        </p:blipFill>
        <p:spPr bwMode="auto">
          <a:xfrm>
            <a:off x="2428860" y="2285992"/>
            <a:ext cx="4643470" cy="264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Picture 7" descr="dis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0"/>
            <a:ext cx="917575" cy="1052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solidFill>
                  <a:srgbClr val="0000CC"/>
                </a:solidFill>
              </a:rPr>
              <a:t>С деңгейі</a:t>
            </a:r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5" name="Picture 7" descr="dis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0"/>
            <a:ext cx="917575" cy="1052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214282" y="714356"/>
            <a:ext cx="89297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l"/>
            <a:r>
              <a:rPr lang="kk-KZ" sz="1200" dirty="0" smtClean="0"/>
              <a:t>	</a:t>
            </a:r>
            <a:endParaRPr lang="ru-RU" sz="1200" dirty="0" smtClean="0"/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деңгейі.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Іссапар туралы қорытынды есеп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t="24086" r="59998" b="38538"/>
          <a:stretch/>
        </p:blipFill>
        <p:spPr bwMode="auto">
          <a:xfrm>
            <a:off x="2643174" y="1428736"/>
            <a:ext cx="3352806" cy="1562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2786058"/>
            <a:ext cx="892971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l"/>
            <a:r>
              <a:rPr lang="kk-KZ" sz="1200" dirty="0" smtClean="0"/>
              <a:t>	</a:t>
            </a:r>
            <a:endParaRPr lang="ru-RU" sz="1200" dirty="0" smtClean="0"/>
          </a:p>
          <a:p>
            <a:pPr lvl="0" algn="l"/>
            <a:r>
              <a:rPr lang="kk-KZ" sz="1600" dirty="0" smtClean="0"/>
              <a:t>Үлгі бойынша кесте құр.</a:t>
            </a:r>
            <a:endParaRPr lang="ru-RU" sz="1600" dirty="0" smtClean="0"/>
          </a:p>
          <a:p>
            <a:pPr lvl="0" algn="l"/>
            <a:r>
              <a:rPr lang="kk-KZ" sz="1600" dirty="0" smtClean="0"/>
              <a:t>Формула арқылы мына бағандарды есептеңдер: «Тәулік сан», «Шығындардың қосындысы», «Пәтерақы қосындысы», «Барлығы».</a:t>
            </a:r>
            <a:endParaRPr lang="ru-RU" sz="1600" dirty="0" smtClean="0"/>
          </a:p>
          <a:p>
            <a:pPr lvl="0" algn="l"/>
            <a:r>
              <a:rPr lang="kk-KZ" sz="1600" dirty="0" smtClean="0"/>
              <a:t>«Тәулік саны» бағаны жолға шығу күні мен келу күнінің айырмасымен саналады.</a:t>
            </a:r>
            <a:endParaRPr lang="ru-RU" sz="1600" dirty="0" smtClean="0"/>
          </a:p>
          <a:p>
            <a:pPr lvl="0" algn="l"/>
            <a:r>
              <a:rPr lang="kk-KZ" sz="1600" dirty="0" smtClean="0"/>
              <a:t>«Шығындардың қосындысы» және «Пәтерақы қосындысы» бағандары – «тәуліктің шығыны» және «Пәтерақы» тәуліктерінің көбейтіндісі.</a:t>
            </a:r>
            <a:endParaRPr lang="ru-RU" sz="1600" dirty="0" smtClean="0"/>
          </a:p>
          <a:p>
            <a:pPr lvl="0" algn="l"/>
            <a:r>
              <a:rPr lang="kk-KZ" sz="1600" dirty="0" smtClean="0"/>
              <a:t>Датаның түрін жылдың, айдың және күннің толық жазбасын таңдап, өзгертіңдер.</a:t>
            </a:r>
            <a:endParaRPr lang="ru-RU" sz="1600" dirty="0" smtClean="0"/>
          </a:p>
          <a:p>
            <a:pPr lvl="0" algn="l"/>
            <a:r>
              <a:rPr lang="kk-KZ" sz="1600" dirty="0" smtClean="0"/>
              <a:t>«Алдын ала  төлем» бағанына «20000» енгізіңіздер.</a:t>
            </a:r>
            <a:endParaRPr lang="ru-RU" sz="1600" dirty="0" smtClean="0"/>
          </a:p>
          <a:p>
            <a:pPr lvl="0" algn="l"/>
            <a:r>
              <a:rPr lang="kk-KZ" sz="1600" dirty="0" smtClean="0"/>
              <a:t>Ақшалай мөлшері көрсетілген бағандардың деректер типін ақшалай типіне өзгертіңдер. Валюта типі – теңге.</a:t>
            </a:r>
            <a:endParaRPr lang="ru-RU" sz="1600" dirty="0" smtClean="0"/>
          </a:p>
          <a:p>
            <a:pPr lvl="0" algn="l"/>
            <a:r>
              <a:rPr lang="kk-KZ" sz="1600" dirty="0" smtClean="0"/>
              <a:t>Төлемақы беруге тиіс өосындыны есептеңдер. («Төлемақы» бағаны «Барлығы» және «Алдын ала төлем» бағандарының айырмасымен саналады.)</a:t>
            </a:r>
            <a:endParaRPr lang="ru-RU" sz="1600" dirty="0" smtClean="0"/>
          </a:p>
          <a:p>
            <a:pPr lvl="0" algn="l"/>
            <a:r>
              <a:rPr lang="kk-KZ" sz="1600" dirty="0" smtClean="0"/>
              <a:t>Кестені Формат – формат ячеек батырмасыарқылы заливка мен граница арқылы безендір.</a:t>
            </a:r>
            <a:endParaRPr lang="ru-RU" sz="1600" dirty="0" smtClean="0"/>
          </a:p>
          <a:p>
            <a:pPr lvl="0" indent="449263" algn="l" eaLnBrk="0" hangingPunct="0"/>
            <a:endParaRPr lang="kk-KZ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-53630"/>
            <a:ext cx="9109808" cy="6880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Сергіту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сәті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Сергіту сәті 'Қызыл гүлім - ай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61991"/>
            <a:ext cx="9144000" cy="584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и по запросу фон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9"/>
            <a:ext cx="9144000" cy="6877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3"/>
          <a:srcRect l="16845" t="22461" r="9179" b="9179"/>
          <a:stretch>
            <a:fillRect/>
          </a:stretch>
        </p:blipFill>
        <p:spPr bwMode="auto">
          <a:xfrm>
            <a:off x="214282" y="1214422"/>
            <a:ext cx="5786478" cy="40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1000100" y="0"/>
            <a:ext cx="7215238" cy="428604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MSExsel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электрондық кесте терезесінің элементтерін жаз.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4357686" y="1928802"/>
            <a:ext cx="500066" cy="571504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ьная выноска 10"/>
          <p:cNvSpPr/>
          <p:nvPr/>
        </p:nvSpPr>
        <p:spPr bwMode="auto">
          <a:xfrm>
            <a:off x="428596" y="2214554"/>
            <a:ext cx="571504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85720" y="857232"/>
            <a:ext cx="428628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Овальная выноска 12"/>
          <p:cNvSpPr/>
          <p:nvPr/>
        </p:nvSpPr>
        <p:spPr bwMode="auto">
          <a:xfrm>
            <a:off x="2928926" y="928670"/>
            <a:ext cx="428628" cy="357190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5572132" y="785794"/>
            <a:ext cx="428628" cy="428628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857224" y="4429132"/>
            <a:ext cx="500066" cy="428628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6215074" y="4429132"/>
            <a:ext cx="500066" cy="428628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85720" y="5429264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 </a:t>
            </a:r>
          </a:p>
          <a:p>
            <a:r>
              <a:rPr lang="en-US" dirty="0" smtClean="0"/>
              <a:t>OFFICE </a:t>
            </a:r>
            <a:r>
              <a:rPr lang="kk-KZ" dirty="0" smtClean="0"/>
              <a:t>батырмасы</a:t>
            </a: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85720" y="5929330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Тақырып жолағы</a:t>
            </a:r>
            <a:endParaRPr lang="ru-RU" dirty="0" smtClean="0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000364" y="5429264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 Бағандар атауы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000364" y="6000768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Ұяшық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786446" y="5429264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Басқару элементтері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786446" y="6000768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Жаңа парақшалар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215074" y="4929198"/>
            <a:ext cx="2643174" cy="428628"/>
          </a:xfrm>
          <a:prstGeom prst="round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Айналдыру жолағы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ьная выноска 25"/>
          <p:cNvSpPr/>
          <p:nvPr/>
        </p:nvSpPr>
        <p:spPr bwMode="auto">
          <a:xfrm>
            <a:off x="6143636" y="714356"/>
            <a:ext cx="571504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ьная выноска 26"/>
          <p:cNvSpPr/>
          <p:nvPr/>
        </p:nvSpPr>
        <p:spPr bwMode="auto">
          <a:xfrm>
            <a:off x="6215074" y="1285860"/>
            <a:ext cx="500066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ьная выноска 27"/>
          <p:cNvSpPr/>
          <p:nvPr/>
        </p:nvSpPr>
        <p:spPr bwMode="auto">
          <a:xfrm>
            <a:off x="6215074" y="1857364"/>
            <a:ext cx="500066" cy="571504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ьная выноска 28"/>
          <p:cNvSpPr/>
          <p:nvPr/>
        </p:nvSpPr>
        <p:spPr bwMode="auto">
          <a:xfrm>
            <a:off x="6215074" y="2571744"/>
            <a:ext cx="500066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ьная выноска 29"/>
          <p:cNvSpPr/>
          <p:nvPr/>
        </p:nvSpPr>
        <p:spPr bwMode="auto">
          <a:xfrm>
            <a:off x="6215074" y="3214686"/>
            <a:ext cx="500066" cy="500066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ьная выноска 30"/>
          <p:cNvSpPr/>
          <p:nvPr/>
        </p:nvSpPr>
        <p:spPr bwMode="auto">
          <a:xfrm>
            <a:off x="6215074" y="3857628"/>
            <a:ext cx="500066" cy="428628"/>
          </a:xfrm>
          <a:prstGeom prst="wedgeEllipseCallou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3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1778" name="Picture 2" descr="&amp;Kcy;&amp;acy;&amp;rcy;&amp;tcy;&amp;icy;&amp;ncy;&amp;kcy;&amp;icy; &amp;pcy;&amp;ocy; &amp;zcy;&amp;acy;&amp;pcy;&amp;rcy;&amp;ocy;&amp;scy;&amp;ucy; &amp;acy;&amp;ncy;&amp;icy;&amp;mcy;&amp;acy;&amp;tscy;&amp;icy;&amp;yacy; &amp;f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“Адасқан объектілер” ойыны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14348" y="857232"/>
            <a:ext cx="2857520" cy="121444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Excel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714348" y="2071678"/>
            <a:ext cx="2857520" cy="121444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Paint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714348" y="3286124"/>
            <a:ext cx="2857520" cy="121444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Word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714348" y="4429132"/>
            <a:ext cx="2857520" cy="121444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xls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714348" y="5643554"/>
            <a:ext cx="2857520" cy="1214446"/>
          </a:xfrm>
          <a:prstGeom prst="rightArrow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.doc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072066" y="928670"/>
            <a:ext cx="3500462" cy="92869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Мәтіндік редактор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072066" y="2071678"/>
            <a:ext cx="3500462" cy="92869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Word</a:t>
            </a:r>
            <a:r>
              <a:rPr lang="ru-RU" dirty="0" smtClean="0"/>
              <a:t> </a:t>
            </a:r>
            <a:r>
              <a:rPr lang="ru-RU" dirty="0" err="1" smtClean="0"/>
              <a:t>құжаты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143504" y="3286124"/>
            <a:ext cx="3500462" cy="92869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dirty="0" smtClean="0"/>
              <a:t>Графикалық редактор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143504" y="4429132"/>
            <a:ext cx="3500462" cy="92869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Электрондық кесте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143504" y="5643578"/>
            <a:ext cx="3500462" cy="92869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Excel</a:t>
            </a:r>
            <a:r>
              <a:rPr lang="ru-RU" dirty="0" smtClean="0"/>
              <a:t> </a:t>
            </a:r>
            <a:r>
              <a:rPr lang="ru-RU" dirty="0" err="1" smtClean="0"/>
              <a:t>құжаты</a:t>
            </a: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Управляющая кнопка: назад 17">
            <a:hlinkClick r:id="rId3" action="ppaction://hlinksldjump" highlightClick="1"/>
          </p:cNvPr>
          <p:cNvSpPr/>
          <p:nvPr/>
        </p:nvSpPr>
        <p:spPr bwMode="auto">
          <a:xfrm>
            <a:off x="0" y="0"/>
            <a:ext cx="642910" cy="642918"/>
          </a:xfrm>
          <a:prstGeom prst="actionButtonBackPrevious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8781" name="WordArt 13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4824413" cy="19446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122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Үйге тапсырма:</a:t>
            </a:r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955675" y="3736975"/>
            <a:ext cx="184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8783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p:oleObj spid="_x0000_s288809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288786" name="Rectangle 18"/>
          <p:cNvGraphicFramePr>
            <a:graphicFrameLocks noGrp="1"/>
          </p:cNvGraphicFramePr>
          <p:nvPr>
            <p:ph sz="half" idx="2"/>
          </p:nvPr>
        </p:nvGraphicFramePr>
        <p:xfrm>
          <a:off x="4648200" y="2516188"/>
          <a:ext cx="4038600" cy="2692400"/>
        </p:xfrm>
        <a:graphic>
          <a:graphicData uri="http://schemas.openxmlformats.org/presentationml/2006/ole">
            <p:oleObj spid="_x0000_s288810" name="OpenOffice.org" r:id="rId5" imgW="0" imgH="0" progId="">
              <p:embed/>
            </p:oleObj>
          </a:graphicData>
        </a:graphic>
      </p:graphicFrame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682625" y="1965325"/>
            <a:ext cx="7921625" cy="34163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3400" dirty="0" smtClean="0">
                <a:solidFill>
                  <a:srgbClr val="000000"/>
                </a:solidFill>
              </a:rPr>
              <a:t>1.</a:t>
            </a:r>
            <a:r>
              <a:rPr lang="en-US" sz="3600" kern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Microsoft Excel</a:t>
            </a:r>
            <a:r>
              <a:rPr lang="kk-KZ" sz="3600" kern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электрондық кестесінде деректерді енгізу, редакциялау және пішімдеу, толтыру маркері, формулаларды енгізу тақырыбын оқу. Келесі сабақ Тексеру жұмысы.</a:t>
            </a:r>
            <a:r>
              <a:rPr lang="ru-RU" sz="3400" dirty="0" smtClean="0">
                <a:solidFill>
                  <a:srgbClr val="000000"/>
                </a:solidFill>
              </a:rPr>
              <a:t> </a:t>
            </a:r>
            <a:endParaRPr lang="ru-RU" sz="3400" dirty="0">
              <a:solidFill>
                <a:srgbClr val="0000CC"/>
              </a:solidFill>
            </a:endParaRPr>
          </a:p>
        </p:txBody>
      </p:sp>
      <p:sp>
        <p:nvSpPr>
          <p:cNvPr id="28879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3" name="AutoShape 47"/>
          <p:cNvSpPr>
            <a:spLocks noChangeArrowheads="1"/>
          </p:cNvSpPr>
          <p:nvPr/>
        </p:nvSpPr>
        <p:spPr bwMode="auto">
          <a:xfrm>
            <a:off x="179388" y="1268414"/>
            <a:ext cx="8820150" cy="504824"/>
          </a:xfrm>
          <a:prstGeom prst="verticalScroll">
            <a:avLst>
              <a:gd name="adj" fmla="val 12500"/>
            </a:avLst>
          </a:prstGeom>
          <a:solidFill>
            <a:srgbClr val="33CC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 dirty="0">
                <a:latin typeface="Times New Roman" pitchFamily="18" charset="0"/>
              </a:rPr>
              <a:t>  </a:t>
            </a:r>
            <a:r>
              <a:rPr lang="kk-KZ" sz="2000" b="1" i="1" dirty="0">
                <a:latin typeface="Times New Roman" pitchFamily="18" charset="0"/>
              </a:rPr>
              <a:t>І. Ұйымдастыру бөлімі (2 мин)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01424" name="AutoShape 48"/>
          <p:cNvSpPr>
            <a:spLocks noChangeArrowheads="1"/>
          </p:cNvSpPr>
          <p:nvPr/>
        </p:nvSpPr>
        <p:spPr bwMode="auto">
          <a:xfrm>
            <a:off x="207077" y="1778778"/>
            <a:ext cx="8642350" cy="717934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2000" b="1" i="1" dirty="0">
                <a:latin typeface="Times New Roman" pitchFamily="18" charset="0"/>
              </a:rPr>
              <a:t> ІІ. Үй тапсырмасын сұрау </a:t>
            </a:r>
            <a:r>
              <a:rPr lang="kk-KZ" sz="2000" b="1" i="1" dirty="0" smtClean="0">
                <a:latin typeface="Times New Roman" pitchFamily="18" charset="0"/>
              </a:rPr>
              <a:t>(5 </a:t>
            </a:r>
            <a:r>
              <a:rPr lang="kk-KZ" sz="2000" b="1" i="1" dirty="0">
                <a:latin typeface="Times New Roman" pitchFamily="18" charset="0"/>
              </a:rPr>
              <a:t>мин)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01425" name="AutoShape 49"/>
          <p:cNvSpPr>
            <a:spLocks noChangeArrowheads="1"/>
          </p:cNvSpPr>
          <p:nvPr/>
        </p:nvSpPr>
        <p:spPr bwMode="auto">
          <a:xfrm>
            <a:off x="90488" y="2622551"/>
            <a:ext cx="8820150" cy="515938"/>
          </a:xfrm>
          <a:prstGeom prst="verticalScroll">
            <a:avLst>
              <a:gd name="adj" fmla="val 12500"/>
            </a:avLst>
          </a:prstGeom>
          <a:solidFill>
            <a:srgbClr val="33CC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 dirty="0">
                <a:latin typeface="Times New Roman" pitchFamily="18" charset="0"/>
              </a:rPr>
              <a:t>  </a:t>
            </a:r>
            <a:r>
              <a:rPr lang="kk-KZ" sz="2000" b="1" i="1" dirty="0">
                <a:latin typeface="Times New Roman" pitchFamily="18" charset="0"/>
              </a:rPr>
              <a:t>ІІІ. Жаңа тақырыпқа </a:t>
            </a:r>
            <a:r>
              <a:rPr lang="kk-KZ" sz="2000" b="1" i="1" dirty="0" smtClean="0">
                <a:latin typeface="Times New Roman" pitchFamily="18" charset="0"/>
              </a:rPr>
              <a:t>түсіндіру (2 </a:t>
            </a:r>
            <a:r>
              <a:rPr lang="kk-KZ" sz="2000" b="1" i="1" dirty="0">
                <a:latin typeface="Times New Roman" pitchFamily="18" charset="0"/>
              </a:rPr>
              <a:t>мин)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72160" y="3282775"/>
            <a:ext cx="8820150" cy="580504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3600" i="1" dirty="0">
                <a:latin typeface="Times New Roman" pitchFamily="18" charset="0"/>
              </a:rPr>
              <a:t> </a:t>
            </a:r>
            <a:r>
              <a:rPr lang="kk-KZ" sz="2400" b="1" i="1" dirty="0" smtClean="0">
                <a:latin typeface="Times New Roman" pitchFamily="18" charset="0"/>
              </a:rPr>
              <a:t>І</a:t>
            </a:r>
            <a:r>
              <a:rPr lang="en-AU" sz="2000" b="1" i="1" dirty="0" smtClean="0">
                <a:latin typeface="Times New Roman" pitchFamily="18" charset="0"/>
              </a:rPr>
              <a:t>V</a:t>
            </a:r>
            <a:r>
              <a:rPr lang="kk-KZ" sz="2000" b="1" i="1" dirty="0">
                <a:latin typeface="Times New Roman" pitchFamily="18" charset="0"/>
              </a:rPr>
              <a:t>. </a:t>
            </a:r>
            <a:r>
              <a:rPr lang="kk-KZ" sz="2000" b="1" i="1" dirty="0" smtClean="0">
                <a:latin typeface="Times New Roman" pitchFamily="18" charset="0"/>
              </a:rPr>
              <a:t>Практикалық жұмыс.Бағалау </a:t>
            </a:r>
            <a:r>
              <a:rPr lang="kk-KZ" sz="2000" b="1" i="1" dirty="0">
                <a:latin typeface="Times New Roman" pitchFamily="18" charset="0"/>
              </a:rPr>
              <a:t>(19 мин</a:t>
            </a:r>
            <a:r>
              <a:rPr lang="kk-KZ" sz="2400" b="1" i="1" dirty="0">
                <a:latin typeface="Times New Roman" pitchFamily="18" charset="0"/>
              </a:rPr>
              <a:t>)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01428" name="AutoShape 52"/>
          <p:cNvSpPr>
            <a:spLocks noChangeArrowheads="1"/>
          </p:cNvSpPr>
          <p:nvPr/>
        </p:nvSpPr>
        <p:spPr bwMode="auto">
          <a:xfrm>
            <a:off x="191653" y="5253312"/>
            <a:ext cx="8642350" cy="9366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2000" b="1" i="1" dirty="0">
                <a:latin typeface="Times New Roman" pitchFamily="18" charset="0"/>
              </a:rPr>
              <a:t> </a:t>
            </a:r>
            <a:r>
              <a:rPr lang="en-AU" sz="2000" b="1" i="1" dirty="0" smtClean="0">
                <a:latin typeface="Times New Roman" pitchFamily="18" charset="0"/>
              </a:rPr>
              <a:t>V</a:t>
            </a:r>
            <a:r>
              <a:rPr lang="kk-KZ" sz="2000" b="1" i="1" dirty="0" smtClean="0">
                <a:latin typeface="Times New Roman" pitchFamily="18" charset="0"/>
              </a:rPr>
              <a:t>ІІІ. Үйге </a:t>
            </a:r>
            <a:r>
              <a:rPr lang="kk-KZ" sz="2000" b="1" i="1" dirty="0">
                <a:latin typeface="Times New Roman" pitchFamily="18" charset="0"/>
              </a:rPr>
              <a:t>тапсырма (2 мин)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01432" name="UpRibbonSharp"/>
          <p:cNvSpPr>
            <a:spLocks noEditPoints="1" noChangeArrowheads="1"/>
          </p:cNvSpPr>
          <p:nvPr/>
        </p:nvSpPr>
        <p:spPr bwMode="auto">
          <a:xfrm>
            <a:off x="900113" y="115888"/>
            <a:ext cx="7704137" cy="100965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FF00"/>
          </a:solidFill>
          <a:ln w="222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ru-RU" sz="2800"/>
          </a:p>
        </p:txBody>
      </p:sp>
      <p:sp>
        <p:nvSpPr>
          <p:cNvPr id="101433" name="WordArt 57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6718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 err="1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Сабақтың</a:t>
            </a:r>
            <a:r>
              <a:rPr lang="ru-RU" sz="3600" b="1" i="1" kern="10" dirty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барысы</a:t>
            </a:r>
            <a:r>
              <a:rPr lang="ru-RU" sz="3600" b="1" i="1" kern="10" dirty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01441" name="Picture 65" descr="image3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72" y="1973782"/>
            <a:ext cx="583959" cy="484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2" name="Picture 66" descr="image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79" y="2625657"/>
            <a:ext cx="1117674" cy="638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3" name="Picture 67" descr="image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7" y="3357661"/>
            <a:ext cx="817562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45" name="Picture 69" descr="GUESTAN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61" y="5429661"/>
            <a:ext cx="1424309" cy="949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j0296945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41439"/>
            <a:ext cx="576336" cy="4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166651" y="3906017"/>
            <a:ext cx="8642350" cy="65094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2000" b="1" i="1" dirty="0">
                <a:latin typeface="Times New Roman" pitchFamily="18" charset="0"/>
              </a:rPr>
              <a:t> </a:t>
            </a:r>
            <a:r>
              <a:rPr lang="en-AU" sz="2000" b="1" i="1" dirty="0" smtClean="0">
                <a:latin typeface="Times New Roman" pitchFamily="18" charset="0"/>
              </a:rPr>
              <a:t>V</a:t>
            </a:r>
            <a:r>
              <a:rPr lang="kk-KZ" sz="2000" b="1" i="1" dirty="0" smtClean="0">
                <a:latin typeface="Times New Roman" pitchFamily="18" charset="0"/>
              </a:rPr>
              <a:t>І. Сергіту(2 </a:t>
            </a:r>
            <a:r>
              <a:rPr lang="kk-KZ" sz="2000" b="1" i="1" dirty="0">
                <a:latin typeface="Times New Roman" pitchFamily="18" charset="0"/>
              </a:rPr>
              <a:t>мин</a:t>
            </a:r>
            <a:r>
              <a:rPr lang="kk-KZ" sz="2000" b="1" i="1" dirty="0" smtClean="0">
                <a:latin typeface="Times New Roman" pitchFamily="18" charset="0"/>
              </a:rPr>
              <a:t>) 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183203" y="4608378"/>
            <a:ext cx="8642350" cy="65094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222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l"/>
            <a:r>
              <a:rPr lang="kk-KZ" sz="2000" b="1" i="1" dirty="0">
                <a:latin typeface="Times New Roman" pitchFamily="18" charset="0"/>
              </a:rPr>
              <a:t> </a:t>
            </a:r>
            <a:r>
              <a:rPr lang="en-AU" sz="2000" b="1" i="1" dirty="0" smtClean="0">
                <a:latin typeface="Times New Roman" pitchFamily="18" charset="0"/>
              </a:rPr>
              <a:t>V</a:t>
            </a:r>
            <a:r>
              <a:rPr lang="kk-KZ" sz="2000" b="1" i="1" dirty="0" smtClean="0">
                <a:latin typeface="Times New Roman" pitchFamily="18" charset="0"/>
              </a:rPr>
              <a:t>ІІ. Бекіту. 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18" name="Picture 7" descr="dis16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500570"/>
            <a:ext cx="642942" cy="7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3106" name="Picture 2" descr="&amp;Kcy;&amp;acy;&amp;rcy;&amp;tcy;&amp;icy;&amp;ncy;&amp;kcy;&amp;icy; &amp;pcy;&amp;ocy; &amp;zcy;&amp;acy;&amp;pcy;&amp;rcy;&amp;ocy;&amp;scy;&amp;ucy; &amp;rcy;&amp;acy;&amp;zcy;&amp;mcy;&amp;icy;&amp;ncy;&amp;kcy;&amp;acy; &amp;acy;&amp;ncy;&amp;icy;&amp;mcy;&amp;acy;&amp;tscy;&amp;icy;&amp;yacy;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24" y="4000504"/>
            <a:ext cx="428627" cy="49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0825" y="219075"/>
          <a:ext cx="8569325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72" name="WordArt 52"/>
          <p:cNvSpPr>
            <a:spLocks noChangeArrowheads="1" noChangeShapeType="1" noTextEdit="1"/>
          </p:cNvSpPr>
          <p:nvPr/>
        </p:nvSpPr>
        <p:spPr bwMode="auto">
          <a:xfrm>
            <a:off x="3059113" y="2708275"/>
            <a:ext cx="33115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Ұйымдастыру</a:t>
            </a:r>
          </a:p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бөлімі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795" y="2496425"/>
            <a:ext cx="5798312" cy="1377871"/>
          </a:xfrm>
        </p:spPr>
        <p:txBody>
          <a:bodyPr>
            <a:normAutofit fontScale="90000"/>
          </a:bodyPr>
          <a:lstStyle/>
          <a:p>
            <a:pPr algn="ctr"/>
            <a:r>
              <a:rPr lang="kk-KZ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ТОПҚА БӨЛУ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91" y="-21236"/>
            <a:ext cx="1393628" cy="2668015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5" y="67310"/>
            <a:ext cx="1393628" cy="2668015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83" y="-200209"/>
            <a:ext cx="1393628" cy="2668015"/>
          </a:xfrm>
          <a:prstGeom prst="rect">
            <a:avLst/>
          </a:prstGeom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" y="2146179"/>
            <a:ext cx="1393628" cy="2668015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34" y="4355542"/>
            <a:ext cx="1393628" cy="2668015"/>
          </a:xfrm>
          <a:prstGeom prst="rect">
            <a:avLst/>
          </a:prstGeom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9" y="3931997"/>
            <a:ext cx="1393628" cy="2668015"/>
          </a:xfrm>
          <a:prstGeom prst="rect">
            <a:avLst/>
          </a:prstGeom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" y="4029579"/>
            <a:ext cx="1393628" cy="2668015"/>
          </a:xfrm>
          <a:prstGeom prst="rect">
            <a:avLst/>
          </a:prstGeom>
        </p:spPr>
      </p:pic>
      <p:pic>
        <p:nvPicPr>
          <p:cNvPr id="1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03" y="4029580"/>
            <a:ext cx="1393628" cy="2668015"/>
          </a:xfrm>
          <a:prstGeom prst="rect">
            <a:avLst/>
          </a:prstGeom>
        </p:spPr>
      </p:pic>
      <p:pic>
        <p:nvPicPr>
          <p:cNvPr id="16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90" y="-200209"/>
            <a:ext cx="1393628" cy="2668015"/>
          </a:xfrm>
          <a:prstGeom prst="rect">
            <a:avLst/>
          </a:prstGeom>
        </p:spPr>
      </p:pic>
      <p:pic>
        <p:nvPicPr>
          <p:cNvPr id="17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38" y="4203830"/>
            <a:ext cx="1393628" cy="2668015"/>
          </a:xfrm>
          <a:prstGeom prst="rect">
            <a:avLst/>
          </a:prstGeom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5" y="-200209"/>
            <a:ext cx="1393628" cy="2668015"/>
          </a:xfrm>
          <a:prstGeom prst="rect">
            <a:avLst/>
          </a:prstGeom>
        </p:spPr>
      </p:pic>
      <p:pic>
        <p:nvPicPr>
          <p:cNvPr id="19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07" y="3695323"/>
            <a:ext cx="1393628" cy="2668015"/>
          </a:xfrm>
          <a:prstGeom prst="rect">
            <a:avLst/>
          </a:prstGeom>
        </p:spPr>
      </p:pic>
      <p:pic>
        <p:nvPicPr>
          <p:cNvPr id="20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58" y="853463"/>
            <a:ext cx="1393628" cy="2668015"/>
          </a:xfrm>
          <a:prstGeom prst="rect">
            <a:avLst/>
          </a:prstGeom>
        </p:spPr>
      </p:pic>
      <p:pic>
        <p:nvPicPr>
          <p:cNvPr id="21" name="Didyulya_-_Put_domoy_Pesni-Tu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end="202005.7346"/>
                  <p14:fade in="1250" out="17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43400" y="3124200"/>
            <a:ext cx="457200" cy="609600"/>
          </a:xfrm>
          <a:prstGeom prst="rect">
            <a:avLst/>
          </a:prstGeom>
        </p:spPr>
      </p:pic>
      <p:sp>
        <p:nvSpPr>
          <p:cNvPr id="22" name="AutoShape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59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0" name="Text Box 46"/>
          <p:cNvSpPr txBox="1">
            <a:spLocks noChangeArrowheads="1"/>
          </p:cNvSpPr>
          <p:nvPr/>
        </p:nvSpPr>
        <p:spPr bwMode="auto">
          <a:xfrm>
            <a:off x="323850" y="260350"/>
            <a:ext cx="8677306" cy="63555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sz="3700" i="1" dirty="0">
                <a:latin typeface="Times New Roman" pitchFamily="18" charset="0"/>
              </a:rPr>
              <a:t>Үйге берілген тапсырманы </a:t>
            </a:r>
            <a:r>
              <a:rPr lang="kk-KZ" sz="3700" i="1" dirty="0" smtClean="0">
                <a:latin typeface="Times New Roman" pitchFamily="18" charset="0"/>
              </a:rPr>
              <a:t>жан-жақты </a:t>
            </a:r>
            <a:r>
              <a:rPr lang="kk-KZ" sz="3700" i="1" dirty="0">
                <a:latin typeface="Times New Roman" pitchFamily="18" charset="0"/>
              </a:rPr>
              <a:t>тексеру. </a:t>
            </a:r>
            <a:endParaRPr lang="kk-KZ" sz="3700" i="1" dirty="0" smtClean="0">
              <a:latin typeface="Times New Roman" pitchFamily="18" charset="0"/>
            </a:endParaRPr>
          </a:p>
          <a:p>
            <a:r>
              <a:rPr lang="kk-KZ" sz="3700" i="1" dirty="0" smtClean="0">
                <a:latin typeface="Times New Roman" pitchFamily="18" charset="0"/>
              </a:rPr>
              <a:t>Үй тапсырмасын флипчартта сұрақтарды таңдау арқылы тексеріледі. Әр оқушы таңдаған ұяшықтың астындағы сұраққа жауап береді. Егер сұрақ толық болмаса, қарсы топтағы кез келген оқушы оны толықтырып ұпайларды ала алады.</a:t>
            </a:r>
            <a:endParaRPr lang="kk-KZ" sz="3700" i="1" dirty="0">
              <a:latin typeface="Times New Roman" pitchFamily="18" charset="0"/>
            </a:endParaRPr>
          </a:p>
          <a:p>
            <a:pPr algn="l"/>
            <a:r>
              <a:rPr lang="kk-KZ" sz="3700" i="1" dirty="0">
                <a:latin typeface="Times New Roman" pitchFamily="18" charset="0"/>
              </a:rPr>
              <a:t>		</a:t>
            </a:r>
          </a:p>
          <a:p>
            <a:pPr algn="l"/>
            <a:r>
              <a:rPr lang="kk-KZ" sz="3700" i="1" dirty="0">
                <a:latin typeface="Times New Roman" pitchFamily="18" charset="0"/>
              </a:rPr>
              <a:t>	</a:t>
            </a:r>
            <a:endParaRPr lang="ru-RU" sz="37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 bwMode="auto">
          <a:xfrm>
            <a:off x="7207134" y="5000636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42910" y="3214686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Кесте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дегеніміз не?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42853"/>
            <a:ext cx="8001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Үй тапсырмасын</a:t>
            </a:r>
            <a:r>
              <a:rPr lang="ru-RU" sz="3600" b="1" cap="none" spc="0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тексеру</a:t>
            </a:r>
            <a:endParaRPr lang="ru-RU" sz="3600" b="1" cap="none" spc="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42910" y="1214422"/>
            <a:ext cx="1714512" cy="1357322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k-KZ" sz="1100" b="1" dirty="0" smtClean="0"/>
              <a:t>Кестелік </a:t>
            </a:r>
          </a:p>
          <a:p>
            <a:r>
              <a:rPr lang="kk-KZ" sz="1100" b="1" dirty="0" smtClean="0"/>
              <a:t>процессорлардың</a:t>
            </a:r>
          </a:p>
          <a:p>
            <a:r>
              <a:rPr lang="kk-KZ" sz="1100" b="1" dirty="0" smtClean="0"/>
              <a:t> мақсаты қандай</a:t>
            </a:r>
            <a:endParaRPr lang="ru-RU" sz="11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4546" name="Picture 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1857388" cy="157163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 bwMode="auto">
          <a:xfrm>
            <a:off x="1857356" y="2071678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786050" y="1214422"/>
            <a:ext cx="1785950" cy="1357322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k-KZ" sz="1100" b="1" dirty="0" smtClean="0"/>
          </a:p>
          <a:p>
            <a:r>
              <a:rPr lang="en-US" sz="1100" b="1" dirty="0" smtClean="0"/>
              <a:t>Microsoft Word </a:t>
            </a:r>
            <a:endParaRPr lang="kk-KZ" sz="1100" b="1" dirty="0" smtClean="0"/>
          </a:p>
          <a:p>
            <a:r>
              <a:rPr lang="kk-KZ" sz="1100" b="1" dirty="0" smtClean="0"/>
              <a:t> және </a:t>
            </a:r>
            <a:r>
              <a:rPr lang="en-US" sz="1100" b="1" dirty="0" smtClean="0"/>
              <a:t>Microsoft Excel </a:t>
            </a:r>
            <a:endParaRPr lang="kk-KZ" sz="1100" b="1" dirty="0" smtClean="0"/>
          </a:p>
          <a:p>
            <a:r>
              <a:rPr lang="kk-KZ" sz="1100" b="1" dirty="0" smtClean="0"/>
              <a:t> терезесінің </a:t>
            </a:r>
          </a:p>
          <a:p>
            <a:r>
              <a:rPr lang="kk-KZ" sz="1100" b="1" dirty="0" smtClean="0"/>
              <a:t>ұқсастығы неде?</a:t>
            </a:r>
            <a:endParaRPr lang="ru-RU" sz="11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1928826" cy="157163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 bwMode="auto">
          <a:xfrm>
            <a:off x="4071934" y="2071678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000628" y="1285860"/>
            <a:ext cx="1857388" cy="128588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kk-KZ" sz="1100" b="1" dirty="0" smtClean="0"/>
          </a:p>
          <a:p>
            <a:r>
              <a:rPr lang="en-US" sz="1100" b="1" dirty="0" smtClean="0"/>
              <a:t>Microsoft Excel</a:t>
            </a:r>
            <a:r>
              <a:rPr lang="kk-KZ" sz="1100" b="1" dirty="0" smtClean="0"/>
              <a:t> </a:t>
            </a:r>
          </a:p>
          <a:p>
            <a:r>
              <a:rPr lang="kk-KZ" sz="1100" b="1" dirty="0" smtClean="0"/>
              <a:t>Программасын</a:t>
            </a:r>
          </a:p>
          <a:p>
            <a:r>
              <a:rPr lang="kk-KZ" sz="1100" b="1" dirty="0" smtClean="0"/>
              <a:t> іске қосу </a:t>
            </a:r>
          </a:p>
          <a:p>
            <a:r>
              <a:rPr lang="kk-KZ" sz="1100" b="1" dirty="0" smtClean="0"/>
              <a:t>жолдарын ата.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2000264" cy="157163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 bwMode="auto">
          <a:xfrm>
            <a:off x="6357950" y="2071678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455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1857388" cy="1643074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 bwMode="auto">
          <a:xfrm>
            <a:off x="1928794" y="4357694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786050" y="3143248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Электронды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кестеде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 жолдар адресі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 дегеніміз не?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71810"/>
            <a:ext cx="1857388" cy="1643074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 bwMode="auto">
          <a:xfrm>
            <a:off x="4071934" y="4214818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120178" y="3214686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/>
              <a:t>Сыйлыққа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 ұпай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43248"/>
            <a:ext cx="1857388" cy="164307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 bwMode="auto">
          <a:xfrm>
            <a:off x="6429388" y="4214818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4552" name="AutoShape 8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4554" name="AutoShape 10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14348" y="5072074"/>
            <a:ext cx="1714512" cy="1500174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Сыйлыққа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30 ұпай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/>
          <a:srcRect l="17500" t="44773" r="54716" b="32500"/>
          <a:stretch>
            <a:fillRect/>
          </a:stretch>
        </p:blipFill>
        <p:spPr bwMode="auto">
          <a:xfrm>
            <a:off x="7215206" y="5000636"/>
            <a:ext cx="16302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4556" name="Picture 1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72074"/>
            <a:ext cx="1834062" cy="150019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 bwMode="auto">
          <a:xfrm>
            <a:off x="1928794" y="6072206"/>
            <a:ext cx="500066" cy="357214"/>
          </a:xfrm>
          <a:prstGeom prst="ellipse">
            <a:avLst/>
          </a:prstGeom>
          <a:solidFill>
            <a:srgbClr val="FFFF66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857488" y="5072074"/>
            <a:ext cx="1785950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Ұяшықтардағы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деректерді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редакциялау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 үшін қандай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 пернені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/>
              <a:t> қолданады?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1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72074"/>
            <a:ext cx="1834062" cy="1500198"/>
          </a:xfrm>
          <a:prstGeom prst="rect">
            <a:avLst/>
          </a:prstGeom>
          <a:noFill/>
        </p:spPr>
      </p:pic>
      <p:sp>
        <p:nvSpPr>
          <p:cNvPr id="33" name="Овал 32"/>
          <p:cNvSpPr/>
          <p:nvPr/>
        </p:nvSpPr>
        <p:spPr bwMode="auto">
          <a:xfrm>
            <a:off x="4143372" y="6143644"/>
            <a:ext cx="500066" cy="357214"/>
          </a:xfrm>
          <a:prstGeom prst="ellipse">
            <a:avLst/>
          </a:prstGeom>
          <a:solidFill>
            <a:srgbClr val="FFFF66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072066" y="5090862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/>
              <a:t>А1:С3 ұяшықтары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/>
              <a:t> ерекшеленген.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/>
              <a:t> Ерекшеленген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/>
              <a:t> ұяшықтың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 smtClean="0"/>
              <a:t>санын көрсет.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" name="Picture 1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5072074"/>
            <a:ext cx="1834062" cy="1571636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 bwMode="auto">
          <a:xfrm>
            <a:off x="6429388" y="6000768"/>
            <a:ext cx="500066" cy="391208"/>
          </a:xfrm>
          <a:prstGeom prst="ellipse">
            <a:avLst/>
          </a:prstGeom>
          <a:solidFill>
            <a:srgbClr val="FFFF66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AutoShape 6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01128" y="277272"/>
            <a:ext cx="626707" cy="323149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079206" y="1219552"/>
            <a:ext cx="1888841" cy="149506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Сыйлыққа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 ұпай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2000264" cy="1571636"/>
          </a:xfrm>
          <a:prstGeom prst="rect">
            <a:avLst/>
          </a:prstGeom>
          <a:noFill/>
        </p:spPr>
      </p:pic>
      <p:sp>
        <p:nvSpPr>
          <p:cNvPr id="44" name="Овал 43"/>
          <p:cNvSpPr/>
          <p:nvPr/>
        </p:nvSpPr>
        <p:spPr bwMode="auto">
          <a:xfrm>
            <a:off x="8455041" y="2093844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7166370" y="3214686"/>
            <a:ext cx="1714512" cy="1500198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Электронды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кестеде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бағандар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адресі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дегеніміз не?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0659" y="3112752"/>
            <a:ext cx="1857388" cy="1643074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 bwMode="auto">
          <a:xfrm>
            <a:off x="8536140" y="4217541"/>
            <a:ext cx="500066" cy="428628"/>
          </a:xfrm>
          <a:prstGeom prst="ellipse">
            <a:avLst/>
          </a:prstGeom>
          <a:solidFill>
            <a:srgbClr val="FFFF00"/>
          </a:solidFill>
          <a:ln w="222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/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12" descr="&amp;Kcy;&amp;acy;&amp;rcy;&amp;tcy;&amp;icy;&amp;ncy;&amp;kcy;&amp;icy; &amp;pcy;&amp;ocy; &amp;zcy;&amp;acy;&amp;pcy;&amp;rcy;&amp;ocy;&amp;scy;&amp;ucy; &amp;rcy;&amp;acy;&amp;ucy;&amp;shcy;&amp;acy;&amp;ncy; &amp;dcy;&amp;vcy;&amp;icy;&amp;gcy;&amp;acy;&amp;yucy;&amp;shchcy;&amp;icy;&amp;iecy; &amp;acy;&amp;ncy;&amp;icy;&amp;mcy;&amp;acy;&amp;ts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929198"/>
            <a:ext cx="1834062" cy="1571636"/>
          </a:xfrm>
          <a:prstGeom prst="rect">
            <a:avLst/>
          </a:prstGeom>
          <a:noFill/>
        </p:spPr>
      </p:pic>
      <p:sp>
        <p:nvSpPr>
          <p:cNvPr id="50" name="Овал 49"/>
          <p:cNvSpPr/>
          <p:nvPr/>
        </p:nvSpPr>
        <p:spPr bwMode="auto">
          <a:xfrm>
            <a:off x="8327769" y="5965061"/>
            <a:ext cx="500066" cy="391208"/>
          </a:xfrm>
          <a:prstGeom prst="ellipse">
            <a:avLst/>
          </a:prstGeom>
          <a:solidFill>
            <a:srgbClr val="FFFF66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8" grpId="0" animBg="1"/>
      <p:bldP spid="21" grpId="0" animBg="1"/>
      <p:bldP spid="24" grpId="0" animBg="1"/>
      <p:bldP spid="30" grpId="0" animBg="1"/>
      <p:bldP spid="33" grpId="0" animBg="1"/>
      <p:bldP spid="36" grpId="0" animBg="1"/>
      <p:bldP spid="44" grpId="0" animBg="1"/>
      <p:bldP spid="47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84" name="AutoShape 1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308725"/>
            <a:ext cx="719137" cy="549275"/>
          </a:xfrm>
          <a:prstGeom prst="actionButtonBackPrevious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sp>
        <p:nvSpPr>
          <p:cNvPr id="36" name="Заголовок 3"/>
          <p:cNvSpPr txBox="1">
            <a:spLocks/>
          </p:cNvSpPr>
          <p:nvPr/>
        </p:nvSpPr>
        <p:spPr>
          <a:xfrm>
            <a:off x="1000100" y="1857364"/>
            <a:ext cx="4686304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Сабақтың тақырыбы: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Microsoft Excel</a:t>
            </a: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электрондық кестесінде деректерді енгізу, редакциялау және пішімдеу, толтыру маркері, формулаларды енгізу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 bwMode="auto">
          <a:xfrm>
            <a:off x="8143900" y="6000768"/>
            <a:ext cx="785818" cy="571504"/>
          </a:xfrm>
          <a:prstGeom prst="actionButtonBackPrevious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Картинки по запросу информатика аним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" y="1983"/>
            <a:ext cx="8926110" cy="6313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75386">
            <a:off x="457120" y="834695"/>
            <a:ext cx="3754760" cy="2959503"/>
          </a:xfrm>
        </p:spPr>
        <p:txBody>
          <a:bodyPr/>
          <a:lstStyle/>
          <a:p>
            <a:pPr lvl="0" algn="l"/>
            <a:r>
              <a:rPr lang="kk-KZ" sz="1800" b="1" dirty="0" smtClean="0">
                <a:solidFill>
                  <a:srgbClr val="FF0000"/>
                </a:solidFill>
              </a:rPr>
              <a:t>   </a:t>
            </a:r>
            <a:r>
              <a:rPr lang="kk-KZ" sz="1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МАҚСАТЫ: </a:t>
            </a:r>
            <a:r>
              <a:rPr lang="kk-KZ" sz="1800" b="1" dirty="0" smtClean="0">
                <a:solidFill>
                  <a:srgbClr val="FF0000"/>
                </a:solidFill>
              </a:rPr>
              <a:t>электрондық </a:t>
            </a:r>
            <a:r>
              <a:rPr lang="kk-KZ" sz="1800" b="1" dirty="0">
                <a:solidFill>
                  <a:srgbClr val="FF0000"/>
                </a:solidFill>
              </a:rPr>
              <a:t>MSExcel </a:t>
            </a:r>
            <a:r>
              <a:rPr lang="kk-KZ" sz="1800" b="1" dirty="0" smtClean="0">
                <a:solidFill>
                  <a:srgbClr val="FF0000"/>
                </a:solidFill>
              </a:rPr>
              <a:t>    кестесінде </a:t>
            </a:r>
            <a:r>
              <a:rPr lang="kk-KZ" sz="1800" b="1" dirty="0">
                <a:solidFill>
                  <a:srgbClr val="FF0000"/>
                </a:solidFill>
              </a:rPr>
              <a:t>деректерді енгізуді, деректерді редакциялауды және пішімдеуді үйрету. Толтыру маркесін қолдануды, формулалармен жұмыс жассауды үйрету.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 bwMode="auto">
          <a:xfrm>
            <a:off x="7164288" y="5805264"/>
            <a:ext cx="1656184" cy="864096"/>
          </a:xfrm>
          <a:prstGeom prst="actionButtonBackPrevious">
            <a:avLst/>
          </a:prstGeom>
          <a:solidFill>
            <a:schemeClr val="accent1"/>
          </a:solidFill>
          <a:ln w="222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33CC33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0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7" name="Rectangle 6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kk-KZ" sz="3200" b="1" dirty="0" smtClean="0"/>
          </a:p>
          <a:p>
            <a:r>
              <a:rPr lang="kk-KZ" sz="3200" b="1" dirty="0" smtClean="0">
                <a:solidFill>
                  <a:srgbClr val="0000CC"/>
                </a:solidFill>
              </a:rPr>
              <a:t>А </a:t>
            </a:r>
            <a:r>
              <a:rPr lang="kk-KZ" sz="2800" b="1" dirty="0" smtClean="0">
                <a:solidFill>
                  <a:srgbClr val="0000CC"/>
                </a:solidFill>
              </a:rPr>
              <a:t>деңгейі</a:t>
            </a:r>
            <a:endParaRPr lang="ru-RU" sz="2800" dirty="0" smtClean="0">
              <a:solidFill>
                <a:srgbClr val="0000CC"/>
              </a:solidFill>
            </a:endParaRPr>
          </a:p>
          <a:p>
            <a:pPr lvl="0" algn="l"/>
            <a:r>
              <a:rPr lang="kk-KZ" sz="2800" dirty="0" smtClean="0"/>
              <a:t>	Ағымдағы жылдың ақпан айына күнтізбе жасаңдар.</a:t>
            </a:r>
            <a:endParaRPr lang="ru-RU" sz="2800" dirty="0" smtClean="0"/>
          </a:p>
          <a:p>
            <a:pPr lvl="0" algn="l"/>
            <a:r>
              <a:rPr lang="kk-KZ" sz="2800" dirty="0" smtClean="0"/>
              <a:t>	Айдың атауына Wordart нысанын қолданыңдар. Ол үшін Вставка –текст – Wordart батырмасын басамыз.</a:t>
            </a:r>
            <a:endParaRPr lang="ru-RU" sz="2800" dirty="0" smtClean="0"/>
          </a:p>
          <a:p>
            <a:pPr lvl="0" algn="l"/>
            <a:r>
              <a:rPr lang="kk-KZ" sz="2800" dirty="0" smtClean="0"/>
              <a:t>	Мәтіндік деректерге әр түрлі қаріптерді пайдаланыңдар.</a:t>
            </a:r>
            <a:endParaRPr lang="ru-RU" sz="2800" dirty="0" smtClean="0"/>
          </a:p>
          <a:p>
            <a:pPr lvl="0" algn="l"/>
            <a:r>
              <a:rPr lang="kk-KZ" sz="2800" dirty="0" smtClean="0"/>
              <a:t>	Күнтізбенің астына: Бүгінгі күн, - деп жазыңдар. Бұл мәтінді бірнеше жолға орналастырыңдар.</a:t>
            </a:r>
            <a:endParaRPr lang="ru-RU" sz="2800" dirty="0" smtClean="0"/>
          </a:p>
          <a:p>
            <a:pPr lvl="0" algn="l"/>
            <a:r>
              <a:rPr lang="kk-KZ" sz="2800" dirty="0" smtClean="0"/>
              <a:t>	Көрші ұяшыққа бүгінгі күнді қойыңдар. Бұл ұяшыққа сәйкес деректер ішімін анықтаңдар.</a:t>
            </a:r>
            <a:endParaRPr lang="ru-RU" sz="2800" dirty="0" smtClean="0"/>
          </a:p>
          <a:p>
            <a:pPr marL="342900" indent="-342900"/>
            <a:endParaRPr lang="kk-KZ" sz="3000" dirty="0">
              <a:solidFill>
                <a:srgbClr val="000000"/>
              </a:solidFill>
            </a:endParaRPr>
          </a:p>
        </p:txBody>
      </p:sp>
      <p:pic>
        <p:nvPicPr>
          <p:cNvPr id="294919" name="Picture 7" descr="dis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0"/>
            <a:ext cx="917575" cy="1052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33CC33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363</Words>
  <Application>Microsoft Office PowerPoint</Application>
  <PresentationFormat>Экран (4:3)</PresentationFormat>
  <Paragraphs>148</Paragraphs>
  <Slides>15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Оформление по умолчанию</vt:lpstr>
      <vt:lpstr>2_Оформление по умолчанию</vt:lpstr>
      <vt:lpstr>Формула</vt:lpstr>
      <vt:lpstr>OpenOffice.org</vt:lpstr>
      <vt:lpstr>Слайд 1</vt:lpstr>
      <vt:lpstr>Слайд 2</vt:lpstr>
      <vt:lpstr>Слайд 3</vt:lpstr>
      <vt:lpstr>ТОПҚА БӨЛУ</vt:lpstr>
      <vt:lpstr>Слайд 5</vt:lpstr>
      <vt:lpstr>Слайд 6</vt:lpstr>
      <vt:lpstr>Слайд 7</vt:lpstr>
      <vt:lpstr>   САБАҚТЫҢ МАҚСАТЫ: электрондық MSExcel     кестесінде деректерді енгізуді, деректерді редакциялауды және пішімдеуді үйрету. Толтыру маркесін қолдануды, формулалармен жұмыс жассауды үйрету.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</cp:lastModifiedBy>
  <cp:revision>265</cp:revision>
  <dcterms:created xsi:type="dcterms:W3CDTF">2012-03-08T19:51:17Z</dcterms:created>
  <dcterms:modified xsi:type="dcterms:W3CDTF">2017-03-16T05:33:16Z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1629608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