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3" r:id="rId2"/>
    <p:sldId id="265" r:id="rId3"/>
    <p:sldId id="258" r:id="rId4"/>
    <p:sldId id="259" r:id="rId5"/>
    <p:sldId id="274" r:id="rId6"/>
    <p:sldId id="270" r:id="rId7"/>
    <p:sldId id="277" r:id="rId8"/>
    <p:sldId id="268" r:id="rId9"/>
    <p:sldId id="289" r:id="rId10"/>
    <p:sldId id="272" r:id="rId11"/>
    <p:sldId id="288" r:id="rId12"/>
    <p:sldId id="266" r:id="rId13"/>
    <p:sldId id="263" r:id="rId14"/>
    <p:sldId id="271" r:id="rId15"/>
    <p:sldId id="275" r:id="rId16"/>
    <p:sldId id="286" r:id="rId17"/>
    <p:sldId id="273" r:id="rId18"/>
    <p:sldId id="261" r:id="rId19"/>
    <p:sldId id="287" r:id="rId2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8000"/>
    <a:srgbClr val="FF0000"/>
    <a:srgbClr val="6600CC"/>
    <a:srgbClr val="3333FF"/>
    <a:srgbClr val="FF33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3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4CBD96-0FE2-4515-A164-ABB0F259F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6502-02B4-4AF0-AE2F-24BBCA381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27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28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74EE-D635-483B-8B46-12074DE41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1BE0F-51A9-475E-B7EC-24CC2EA8A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2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897B2EB-681C-4547-802D-FB9E7F390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8F3B-76C6-4F76-A0A5-17DBBF645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2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3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B6E19BC-1D83-4CFB-96C1-414AEBE50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57C18-0921-466D-AD53-66921DC2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D2FCE6-8776-43CD-8714-DB645CC1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9F9939A-B6F3-43EC-9134-638BAC323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28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4DB89-96D7-487C-971B-9DC36F42C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2A1558-2F29-465B-9112-8DC819329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User1\Desktop\фото\фотоларр\15112011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685800" y="2590800"/>
            <a:ext cx="4114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800" b="1" i="1">
                <a:solidFill>
                  <a:srgbClr val="002060"/>
                </a:solidFill>
                <a:cs typeface="Times New Roman" pitchFamily="18" charset="0"/>
              </a:rPr>
              <a:t> Тәрбие сағаты</a:t>
            </a:r>
          </a:p>
          <a:p>
            <a:pPr algn="ctr">
              <a:spcBef>
                <a:spcPct val="50000"/>
              </a:spcBef>
            </a:pPr>
            <a:r>
              <a:rPr lang="kk-KZ" sz="2800" b="1" i="1">
                <a:solidFill>
                  <a:srgbClr val="002060"/>
                </a:solidFill>
                <a:cs typeface="Times New Roman" pitchFamily="18" charset="0"/>
              </a:rPr>
              <a:t>Тақырыбы “Отбасы -өмір айнасы”</a:t>
            </a:r>
            <a:endParaRPr lang="ru-RU" sz="20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228600" y="-914400"/>
            <a:ext cx="9372600" cy="7772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chemeClr val="bg1"/>
              </a:gs>
              <a:gs pos="100000">
                <a:srgbClr val="66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k-KZ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371600" y="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28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cs typeface="Times New Roman" pitchFamily="18" charset="0"/>
              </a:rPr>
              <a:t>“Отбасы </a:t>
            </a:r>
            <a:r>
              <a:rPr lang="kk-KZ" sz="2800" b="1" i="1" dirty="0">
                <a:solidFill>
                  <a:srgbClr val="002060"/>
                </a:solidFill>
                <a:cs typeface="Times New Roman" pitchFamily="18" charset="0"/>
              </a:rPr>
              <a:t>-өмір айнасы”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3554" name="Picture 2" descr="C:\Documents and Settings\Администратор\Рабочий стол\Новая папка (2)\f_12557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908050"/>
            <a:ext cx="5867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5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641170"/>
              </p:ext>
            </p:extLst>
          </p:nvPr>
        </p:nvGraphicFramePr>
        <p:xfrm>
          <a:off x="3048000" y="5943600"/>
          <a:ext cx="30210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Объект упаковщика для оболочки" showAsIcon="1" r:id="rId6" imgW="3020400" imgH="686880" progId="Package">
                  <p:embed/>
                </p:oleObj>
              </mc:Choice>
              <mc:Fallback>
                <p:oleObj name="Объект упаковщика для оболочки" showAsIcon="1" r:id="rId6" imgW="302040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5943600"/>
                        <a:ext cx="3021013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AM\Pictures\2016-03-11\1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/>
          <a:stretch/>
        </p:blipFill>
        <p:spPr bwMode="auto">
          <a:xfrm>
            <a:off x="5419725" y="288056"/>
            <a:ext cx="2901950" cy="44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1" y="284644"/>
            <a:ext cx="2745699" cy="44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0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21" y="5020101"/>
            <a:ext cx="3403979" cy="145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0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34" y="5020101"/>
            <a:ext cx="3033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00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7" y="5029200"/>
            <a:ext cx="30337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981075" y="2971800"/>
            <a:ext cx="718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981075" algn="l"/>
              </a:tabLst>
            </a:pPr>
            <a:endParaRPr lang="ru-RU" altLang="ru-RU" sz="2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147" name="Рисунок 5" descr="папа и малы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75723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6"/>
          <p:cNvSpPr>
            <a:spLocks noGrp="1"/>
          </p:cNvSpPr>
          <p:nvPr>
            <p:ph type="title"/>
          </p:nvPr>
        </p:nvSpPr>
        <p:spPr>
          <a:xfrm>
            <a:off x="443706" y="5214938"/>
            <a:ext cx="8258175" cy="1104900"/>
          </a:xfrm>
        </p:spPr>
        <p:txBody>
          <a:bodyPr/>
          <a:lstStyle/>
          <a:p>
            <a:pPr eaLnBrk="1" hangingPunct="1"/>
            <a:r>
              <a:rPr lang="kk-KZ" altLang="ru-RU" sz="5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Әкем – асқар тауым!!!</a:t>
            </a:r>
            <a:endParaRPr lang="ru-RU" altLang="ru-RU" sz="5400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 descr="1209111427_tulpan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84" y="-362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</p:pic>
      <p:pic>
        <p:nvPicPr>
          <p:cNvPr id="1026" name="Picture 2" descr="C:\Users\ADAM\Pictures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873">
            <a:off x="5289380" y="3452196"/>
            <a:ext cx="3462743" cy="31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AM\Pictures\2016-03-11\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84" y="1219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AM\Pictures\2016-03-11\0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8" t="8870" r="25968" b="29073"/>
          <a:stretch/>
        </p:blipFill>
        <p:spPr bwMode="auto">
          <a:xfrm>
            <a:off x="6096000" y="228600"/>
            <a:ext cx="1676400" cy="30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052" y="228600"/>
            <a:ext cx="4748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Ағам-ақылшым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5" descr="чт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5562600"/>
            <a:ext cx="1524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21" y="304800"/>
            <a:ext cx="436955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Желаю тебе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054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Желаю тебе счаст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1816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2111"/>
            <a:ext cx="2431440" cy="37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DAM\Pictures\2016-03-11\1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5300"/>
          <a:stretch/>
        </p:blipFill>
        <p:spPr bwMode="auto">
          <a:xfrm>
            <a:off x="6248400" y="1666449"/>
            <a:ext cx="2200339" cy="34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094" y="228600"/>
            <a:ext cx="84498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Біз-үйдің қызғалдақтарымыз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6" y="1472111"/>
            <a:ext cx="20589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410200"/>
            <a:ext cx="1447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410200"/>
            <a:ext cx="1447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410200"/>
            <a:ext cx="1447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410200"/>
            <a:ext cx="1447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410200"/>
            <a:ext cx="1447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410200"/>
            <a:ext cx="14478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AM\Picture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7840"/>
            <a:ext cx="2923233" cy="37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54" y="1520585"/>
            <a:ext cx="3088477" cy="38100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1386" y="152400"/>
            <a:ext cx="7761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 олардың әпкесімін.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5" descr="bird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832">
            <a:off x="3620227" y="2329202"/>
            <a:ext cx="1691895" cy="169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6600" y="2667000"/>
            <a:ext cx="2819400" cy="16002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Отбасының жарастығы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1524000" y="1295400"/>
            <a:ext cx="25146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81000" y="2971800"/>
            <a:ext cx="24384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477000" y="2895600"/>
            <a:ext cx="24384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524000" y="4800600"/>
            <a:ext cx="24384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5410200" y="4800600"/>
            <a:ext cx="24384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638800" y="1219200"/>
            <a:ext cx="2514600" cy="990600"/>
          </a:xfrm>
          <a:prstGeom prst="flowChartDocumen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1524000" y="1524000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0000FF"/>
                </a:solidFill>
              </a:rPr>
              <a:t>Сүйіспеншілік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990600" y="3200400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rgbClr val="0000FF"/>
                </a:solidFill>
              </a:rPr>
              <a:t>Келісім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6172200" y="1447800"/>
            <a:ext cx="161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rgbClr val="0000FF"/>
                </a:solidFill>
              </a:rPr>
              <a:t>Татулық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7239000" y="3124200"/>
            <a:ext cx="1220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rgbClr val="0000FF"/>
                </a:solidFill>
              </a:rPr>
              <a:t>Бірлік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1981200" y="4953000"/>
            <a:ext cx="167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rgbClr val="0000FF"/>
                </a:solidFill>
              </a:rPr>
              <a:t>Адалдық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5638800" y="4953000"/>
            <a:ext cx="222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800" b="1">
                <a:solidFill>
                  <a:srgbClr val="0000FF"/>
                </a:solidFill>
              </a:rPr>
              <a:t>Сыйластық </a:t>
            </a:r>
            <a:endParaRPr lang="ru-RU" sz="2800" b="1">
              <a:solidFill>
                <a:srgbClr val="0000FF"/>
              </a:solidFill>
            </a:endParaRPr>
          </a:p>
        </p:txBody>
      </p:sp>
      <p:cxnSp>
        <p:nvCxnSpPr>
          <p:cNvPr id="17" name="Прямая со стрелкой 16"/>
          <p:cNvCxnSpPr>
            <a:stCxn id="3" idx="7"/>
          </p:cNvCxnSpPr>
          <p:nvPr/>
        </p:nvCxnSpPr>
        <p:spPr>
          <a:xfrm rot="5400000" flipH="1" flipV="1">
            <a:off x="5467350" y="2425700"/>
            <a:ext cx="692150" cy="2603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3429000" y="2362200"/>
            <a:ext cx="609600" cy="3048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819400" y="3352800"/>
            <a:ext cx="457200" cy="63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6"/>
            <a:endCxn id="7" idx="1"/>
          </p:cNvCxnSpPr>
          <p:nvPr/>
        </p:nvCxnSpPr>
        <p:spPr>
          <a:xfrm flipV="1">
            <a:off x="6096000" y="3390900"/>
            <a:ext cx="381000" cy="762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5489575" y="4270375"/>
            <a:ext cx="679450" cy="3810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165475" y="4156075"/>
            <a:ext cx="679450" cy="60960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Red_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WordArt 8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172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Жылы жүрек "</a:t>
            </a:r>
          </a:p>
        </p:txBody>
      </p:sp>
      <p:pic>
        <p:nvPicPr>
          <p:cNvPr id="21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2097">
            <a:off x="5238750" y="5891213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7695">
            <a:off x="7543800" y="4114800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10657">
            <a:off x="457200" y="1676400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22776">
            <a:off x="2640013" y="5792788"/>
            <a:ext cx="1066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4641">
            <a:off x="457200" y="4191000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64790">
            <a:off x="457200" y="2971800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2153">
            <a:off x="7924800" y="2895600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Администратор\Рабочий стол\фоны для презентации\2024935000549b0c60eb5b46452117d368bd4220d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2947">
            <a:off x="7696200" y="1600200"/>
            <a:ext cx="9286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1" descr="30920912_1274035_ff807e0de3c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WordArt 12"/>
          <p:cNvSpPr>
            <a:spLocks noChangeArrowheads="1" noChangeShapeType="1" noTextEdit="1"/>
          </p:cNvSpPr>
          <p:nvPr/>
        </p:nvSpPr>
        <p:spPr bwMode="auto">
          <a:xfrm rot="-1824781">
            <a:off x="134938" y="1181100"/>
            <a:ext cx="4724400" cy="12176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Жүректен жүрекке</a:t>
            </a:r>
          </a:p>
        </p:txBody>
      </p:sp>
      <p:sp>
        <p:nvSpPr>
          <p:cNvPr id="33795" name="Text Box 13"/>
          <p:cNvSpPr txBox="1">
            <a:spLocks noChangeArrowheads="1"/>
          </p:cNvSpPr>
          <p:nvPr/>
        </p:nvSpPr>
        <p:spPr bwMode="auto">
          <a:xfrm rot="20571345">
            <a:off x="533400" y="2670900"/>
            <a:ext cx="56340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000" b="1" i="1" dirty="0">
                <a:solidFill>
                  <a:srgbClr val="FFFF00"/>
                </a:solidFill>
              </a:rPr>
              <a:t> </a:t>
            </a:r>
            <a:r>
              <a:rPr lang="kk-KZ" sz="4000" b="1" i="1" dirty="0" smtClean="0">
                <a:solidFill>
                  <a:srgbClr val="FFFF00"/>
                </a:solidFill>
              </a:rPr>
              <a:t>   </a:t>
            </a:r>
            <a:r>
              <a:rPr lang="kk-KZ" sz="5400" b="1" i="1" dirty="0" smtClean="0">
                <a:solidFill>
                  <a:srgbClr val="FFFF00"/>
                </a:solidFill>
              </a:rPr>
              <a:t>Мен бәріңді жақсы көремін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pSp>
        <p:nvGrpSpPr>
          <p:cNvPr id="34819" name="Группа 4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4820" name="Picture 2" descr="C:\Users\Admin\Pictures\backgrounds_100016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821" name="Group 2"/>
            <p:cNvGrpSpPr>
              <a:grpSpLocks/>
            </p:cNvGrpSpPr>
            <p:nvPr/>
          </p:nvGrpSpPr>
          <p:grpSpPr bwMode="auto">
            <a:xfrm>
              <a:off x="251520" y="6372225"/>
              <a:ext cx="8448675" cy="485775"/>
              <a:chOff x="0" y="4014"/>
              <a:chExt cx="5322" cy="306"/>
            </a:xfrm>
          </p:grpSpPr>
          <p:pic>
            <p:nvPicPr>
              <p:cNvPr id="34822" name="Picture 3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3" name="Picture 4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4" name="Picture 5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5" name="Picture 6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6" name="Picture 7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7" name="Picture 8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8" name="Picture 9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29" name="Picture 10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0" name="Picture 11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31" name="Group 13"/>
            <p:cNvGrpSpPr>
              <a:grpSpLocks/>
            </p:cNvGrpSpPr>
            <p:nvPr/>
          </p:nvGrpSpPr>
          <p:grpSpPr bwMode="auto">
            <a:xfrm>
              <a:off x="467544" y="0"/>
              <a:ext cx="8448675" cy="485775"/>
              <a:chOff x="0" y="4014"/>
              <a:chExt cx="5322" cy="306"/>
            </a:xfrm>
          </p:grpSpPr>
          <p:pic>
            <p:nvPicPr>
              <p:cNvPr id="34832" name="Picture 14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3" name="Picture 15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4" name="Picture 16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5" name="Picture 17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6" name="Picture 18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7" name="Picture 19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8" name="Picture 20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39" name="Picture 21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0" name="Picture 22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41" name="Group 24"/>
            <p:cNvGrpSpPr>
              <a:grpSpLocks/>
            </p:cNvGrpSpPr>
            <p:nvPr/>
          </p:nvGrpSpPr>
          <p:grpSpPr bwMode="auto">
            <a:xfrm rot="5400000">
              <a:off x="-3028156" y="3226618"/>
              <a:ext cx="6524625" cy="468313"/>
              <a:chOff x="0" y="4014"/>
              <a:chExt cx="5322" cy="306"/>
            </a:xfrm>
          </p:grpSpPr>
          <p:pic>
            <p:nvPicPr>
              <p:cNvPr id="34842" name="Picture 25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3" name="Picture 26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4" name="Picture 27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5" name="Picture 28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6" name="Picture 29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7" name="Picture 30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8" name="Picture 31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9" name="Picture 32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0" name="Picture 33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51" name="Group 34"/>
            <p:cNvGrpSpPr>
              <a:grpSpLocks/>
            </p:cNvGrpSpPr>
            <p:nvPr/>
          </p:nvGrpSpPr>
          <p:grpSpPr bwMode="auto">
            <a:xfrm rot="5400000">
              <a:off x="5647531" y="3361532"/>
              <a:ext cx="6524625" cy="468312"/>
              <a:chOff x="0" y="4014"/>
              <a:chExt cx="5322" cy="306"/>
            </a:xfrm>
          </p:grpSpPr>
          <p:pic>
            <p:nvPicPr>
              <p:cNvPr id="34852" name="Picture 35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3" name="Picture 36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4" name="Picture 37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2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5" name="Picture 38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6" name="Picture 39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8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7" name="Picture 40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8" name="Picture 41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6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9" name="Picture 42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5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0" name="Picture 43" descr="053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40" y="4014"/>
                <a:ext cx="582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903" name="Rectangle 87"/>
          <p:cNvSpPr>
            <a:spLocks noChangeArrowheads="1"/>
          </p:cNvSpPr>
          <p:nvPr/>
        </p:nvSpPr>
        <p:spPr bwMode="auto">
          <a:xfrm>
            <a:off x="1676400" y="2133600"/>
            <a:ext cx="609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kk-KZ" sz="4800" b="1" dirty="0" smtClean="0">
                <a:solidFill>
                  <a:srgbClr val="0000CC"/>
                </a:solidFill>
              </a:rPr>
              <a:t>Назарларыңызға</a:t>
            </a:r>
            <a:r>
              <a:rPr lang="kk-KZ" b="1" dirty="0" smtClean="0">
                <a:solidFill>
                  <a:srgbClr val="0000CC"/>
                </a:solidFill>
              </a:rPr>
              <a:t> </a:t>
            </a:r>
            <a:r>
              <a:rPr lang="kk-KZ" sz="4800" b="1" dirty="0">
                <a:solidFill>
                  <a:srgbClr val="0000CC"/>
                </a:solidFill>
              </a:rPr>
              <a:t>рахмет</a:t>
            </a:r>
            <a:r>
              <a:rPr lang="en-US" sz="4800" b="1" dirty="0">
                <a:solidFill>
                  <a:srgbClr val="0000CC"/>
                </a:solidFill>
              </a:rPr>
              <a:t>!</a:t>
            </a:r>
            <a:endParaRPr lang="ru-RU" sz="4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картина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609600" y="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5400" b="1" i="1">
                <a:solidFill>
                  <a:srgbClr val="FF3300"/>
                </a:solidFill>
              </a:rPr>
              <a:t>Отбасы - өмір  аясы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1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228600" y="381000"/>
            <a:ext cx="3165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WordArt 12"/>
          <p:cNvSpPr>
            <a:spLocks noChangeArrowheads="1" noChangeShapeType="1" noTextEdit="1"/>
          </p:cNvSpPr>
          <p:nvPr/>
        </p:nvSpPr>
        <p:spPr bwMode="auto">
          <a:xfrm>
            <a:off x="3200400" y="30480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ОТБАСЫ</a:t>
            </a:r>
          </a:p>
        </p:txBody>
      </p:sp>
      <p:pic>
        <p:nvPicPr>
          <p:cNvPr id="31747" name="Picture 15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3200400" y="228600"/>
            <a:ext cx="3165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6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6400800" y="2438400"/>
            <a:ext cx="2743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7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4419600" y="4343400"/>
            <a:ext cx="3165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8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1143000" y="4419600"/>
            <a:ext cx="3165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9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6096000" y="457200"/>
            <a:ext cx="3048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0" descr="анимационные картинки желаю счаст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21908">
            <a:off x="0" y="2514600"/>
            <a:ext cx="3165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21"/>
          <p:cNvSpPr txBox="1">
            <a:spLocks noChangeArrowheads="1"/>
          </p:cNvSpPr>
          <p:nvPr/>
        </p:nvSpPr>
        <p:spPr bwMode="auto">
          <a:xfrm rot="-440403">
            <a:off x="228600" y="32766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>
                <a:solidFill>
                  <a:srgbClr val="0000FF"/>
                </a:solidFill>
              </a:rPr>
              <a:t>Барлық ағайынды жақындастырушы</a:t>
            </a:r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31754" name="Text Box 22"/>
          <p:cNvSpPr txBox="1">
            <a:spLocks noChangeArrowheads="1"/>
          </p:cNvSpPr>
          <p:nvPr/>
        </p:nvSpPr>
        <p:spPr bwMode="auto">
          <a:xfrm rot="-440403">
            <a:off x="762000" y="914400"/>
            <a:ext cx="1931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</a:rPr>
              <a:t>Отбасы мүшелерінің бір- біріне деген сүйіспеншілігі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1755" name="Text Box 24"/>
          <p:cNvSpPr txBox="1">
            <a:spLocks noChangeArrowheads="1"/>
          </p:cNvSpPr>
          <p:nvPr/>
        </p:nvSpPr>
        <p:spPr bwMode="auto">
          <a:xfrm rot="-440403">
            <a:off x="6629400" y="914400"/>
            <a:ext cx="1931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</a:rPr>
              <a:t>Туыскандық, бірлік ұғымдарын тудырушы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1756" name="Text Box 25"/>
          <p:cNvSpPr txBox="1">
            <a:spLocks noChangeArrowheads="1"/>
          </p:cNvSpPr>
          <p:nvPr/>
        </p:nvSpPr>
        <p:spPr bwMode="auto">
          <a:xfrm rot="-440403">
            <a:off x="3505200" y="762000"/>
            <a:ext cx="1931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</a:rPr>
              <a:t>Отбасы мүшелерінің бір- біріне деген мейірімділігі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1757" name="Text Box 26"/>
          <p:cNvSpPr txBox="1">
            <a:spLocks noChangeArrowheads="1"/>
          </p:cNvSpPr>
          <p:nvPr/>
        </p:nvSpPr>
        <p:spPr bwMode="auto">
          <a:xfrm rot="-440403">
            <a:off x="6665913" y="3044825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>
                <a:solidFill>
                  <a:srgbClr val="0000FF"/>
                </a:solidFill>
              </a:rPr>
              <a:t>Кішкене бір мемлекеттік орта</a:t>
            </a:r>
            <a:endParaRPr lang="ru-RU" b="1" i="1">
              <a:solidFill>
                <a:srgbClr val="0000FF"/>
              </a:solidFill>
            </a:endParaRPr>
          </a:p>
        </p:txBody>
      </p:sp>
      <p:sp>
        <p:nvSpPr>
          <p:cNvPr id="31758" name="Text Box 27"/>
          <p:cNvSpPr txBox="1">
            <a:spLocks noChangeArrowheads="1"/>
          </p:cNvSpPr>
          <p:nvPr/>
        </p:nvSpPr>
        <p:spPr bwMode="auto">
          <a:xfrm rot="-440403">
            <a:off x="1428750" y="4953000"/>
            <a:ext cx="1931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 dirty="0">
                <a:solidFill>
                  <a:srgbClr val="0000FF"/>
                </a:solidFill>
              </a:rPr>
              <a:t>Ұрпақ пен ұрпақты табыстырушы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1759" name="Text Box 28"/>
          <p:cNvSpPr txBox="1">
            <a:spLocks noChangeArrowheads="1"/>
          </p:cNvSpPr>
          <p:nvPr/>
        </p:nvSpPr>
        <p:spPr bwMode="auto">
          <a:xfrm rot="-848781">
            <a:off x="4706938" y="509905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b="1" i="1">
                <a:solidFill>
                  <a:srgbClr val="0000FF"/>
                </a:solidFill>
              </a:rPr>
              <a:t>Ұрпақ өрбітуші ерекше ұя</a:t>
            </a:r>
            <a:endParaRPr lang="ru-RU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Будь счастл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914400" y="3200400"/>
            <a:ext cx="7467600" cy="2590800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k-KZ" sz="2400" b="1" i="1">
                <a:solidFill>
                  <a:srgbClr val="FF3300"/>
                </a:solidFill>
              </a:rPr>
              <a:t>Шаңырақ сәні – сыйластық.                </a:t>
            </a:r>
          </a:p>
          <a:p>
            <a:pPr algn="ctr">
              <a:defRPr/>
            </a:pPr>
            <a:r>
              <a:rPr lang="kk-KZ" sz="2400" b="1" i="1">
                <a:solidFill>
                  <a:srgbClr val="FF3300"/>
                </a:solidFill>
              </a:rPr>
              <a:t>                                                                    </a:t>
            </a:r>
            <a:r>
              <a:rPr lang="kk-KZ" b="1" i="1">
                <a:solidFill>
                  <a:srgbClr val="FF3300"/>
                </a:solidFill>
              </a:rPr>
              <a:t>(Халық мақалы)            </a:t>
            </a:r>
            <a:endParaRPr lang="ru-RU" b="1" i="1">
              <a:solidFill>
                <a:srgbClr val="FF3300"/>
              </a:solidFill>
            </a:endParaRPr>
          </a:p>
        </p:txBody>
      </p:sp>
      <p:sp>
        <p:nvSpPr>
          <p:cNvPr id="28676" name="Text Box 13"/>
          <p:cNvSpPr txBox="1">
            <a:spLocks noChangeArrowheads="1"/>
          </p:cNvSpPr>
          <p:nvPr/>
        </p:nvSpPr>
        <p:spPr bwMode="auto">
          <a:xfrm>
            <a:off x="2514600" y="304800"/>
            <a:ext cx="409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200" b="1">
                <a:solidFill>
                  <a:srgbClr val="FF0000"/>
                </a:solidFill>
              </a:rPr>
              <a:t>ДӘЙЕКСӨЗ</a:t>
            </a:r>
            <a:endParaRPr lang="ru-RU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306388" y="1371600"/>
            <a:ext cx="876935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Отбасы адамға бақыт, толық мәнді тыныс-тіршілік әкеледі.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«Үйлену оңай, үй болу қиын»</a:t>
            </a:r>
            <a:r>
              <a:rPr lang="en-US" b="1" dirty="0">
                <a:solidFill>
                  <a:srgbClr val="6600FF"/>
                </a:solidFill>
              </a:rPr>
              <a:t> </a:t>
            </a:r>
            <a:r>
              <a:rPr lang="kk-KZ" b="1" dirty="0">
                <a:solidFill>
                  <a:srgbClr val="6600FF"/>
                </a:solidFill>
              </a:rPr>
              <a:t>дейді халық мақалы.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Отбасының іргетасы ер азамат пен  әйел адамның ақ неке қиып,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отау тігуінен құралады.Отбасының басты қазығы, алтын діңгегі бала.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Баланың тәрбиелі, жан-жақты болып өсуіне  берекелі, өнегелі,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ынтымақты отбасының ықпалы зор. Отбасы ата мен баланың, келін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мен ененің және басқа отбасы мүшелерінің жылы қарым-қатынасынан құралады.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Отбасы берекелі, тату болу үшін сыйластық, мейірімділік, жанашырлық,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бауырмалдық қасиеттер әр адамның жүрегінен орын алуы керек.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Балаларын өздерін қоршаған ортаға және қоғамға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пайдалы азамат етіп өсіру- ата-ананың ең маңызды міндеті.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«Отан оттан басталады»дейді халқымыз. 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Елдің, ұлттың, жалпыадамзаттың болашағы, даму деңгейі отбасынан басталады.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Отбасы діңгегі –бала, ұрпақ өсіру, оның тәрбиесі.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Отбасылық өнеге  махаббатта, сыйластықта, береке мен бірлікте.</a:t>
            </a:r>
          </a:p>
          <a:p>
            <a:pPr algn="ctr">
              <a:tabLst>
                <a:tab pos="676275" algn="l"/>
              </a:tabLst>
            </a:pPr>
            <a:r>
              <a:rPr lang="kk-KZ" b="1" dirty="0">
                <a:solidFill>
                  <a:srgbClr val="6600FF"/>
                </a:solidFill>
              </a:rPr>
              <a:t>Елдің, ұлттың болашағы әр отбасында шешіледі.</a:t>
            </a:r>
            <a:r>
              <a:rPr lang="kk-KZ" dirty="0">
                <a:solidFill>
                  <a:srgbClr val="6600FF"/>
                </a:solidFill>
              </a:rPr>
              <a:t> </a:t>
            </a:r>
            <a:r>
              <a:rPr lang="kk-KZ" sz="2400" b="1" dirty="0">
                <a:solidFill>
                  <a:srgbClr val="6600FF"/>
                </a:solidFill>
              </a:rPr>
              <a:t> </a:t>
            </a:r>
            <a:endParaRPr lang="ru-RU" sz="2400" b="1" dirty="0">
              <a:solidFill>
                <a:srgbClr val="6600FF"/>
              </a:solidFill>
            </a:endParaRPr>
          </a:p>
        </p:txBody>
      </p:sp>
      <p:sp>
        <p:nvSpPr>
          <p:cNvPr id="25602" name="AutoShape 6"/>
          <p:cNvSpPr>
            <a:spLocks noChangeArrowheads="1"/>
          </p:cNvSpPr>
          <p:nvPr/>
        </p:nvSpPr>
        <p:spPr bwMode="auto">
          <a:xfrm>
            <a:off x="1676400" y="152400"/>
            <a:ext cx="5715000" cy="990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99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400" b="1">
                <a:solidFill>
                  <a:srgbClr val="FF3300"/>
                </a:solidFill>
              </a:rPr>
              <a:t>Жаңа ақпарат</a:t>
            </a:r>
            <a:endParaRPr lang="ru-RU" sz="4400" b="1">
              <a:solidFill>
                <a:srgbClr val="FF3300"/>
              </a:solidFill>
            </a:endParaRPr>
          </a:p>
        </p:txBody>
      </p:sp>
      <p:pic>
        <p:nvPicPr>
          <p:cNvPr id="25603" name="Picture 7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817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922963"/>
            <a:ext cx="1219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59817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922963"/>
            <a:ext cx="1219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981700"/>
            <a:ext cx="1143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2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922963"/>
            <a:ext cx="1219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3" descr="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922963"/>
            <a:ext cx="1219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1228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ADAM\Pictures\2016-03-11\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6" y="838200"/>
            <a:ext cx="335574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257800"/>
            <a:ext cx="61828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Мен ба</a:t>
            </a:r>
            <a:r>
              <a:rPr lang="kk-KZ" sz="4000" dirty="0" smtClean="0">
                <a:solidFill>
                  <a:srgbClr val="0000FF"/>
                </a:solidFill>
              </a:rPr>
              <a:t>қыттымын, </a:t>
            </a:r>
          </a:p>
          <a:p>
            <a:r>
              <a:rPr lang="kk-KZ" sz="4000" dirty="0" smtClean="0">
                <a:solidFill>
                  <a:srgbClr val="0000FF"/>
                </a:solidFill>
              </a:rPr>
              <a:t>өйткені менің отбасым бар.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flowergraphic112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logo-dlya-sem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248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"МЕНІҢ  ОТБАСЫМ"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7824" y="1404666"/>
            <a:ext cx="185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Әкем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2320119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5114" y="3348335"/>
            <a:ext cx="184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Ағам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0341" y="4724400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/>
                <a:solidFill>
                  <a:schemeClr val="accent3"/>
                </a:solidFill>
                <a:effectLst/>
              </a:rPr>
              <a:t>Інілерім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8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AM\Pictures\2016-03-11\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3549"/>
            <a:ext cx="2209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43785"/>
            <a:ext cx="20483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ADAM\Pictures\2016-03-11\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5533"/>
            <a:ext cx="1950493" cy="31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AM\Pictures\2016-03-11\0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95533"/>
            <a:ext cx="2136401" cy="31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bezymjanny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10125" y="609600"/>
            <a:ext cx="4333875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k-K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kk-KZ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АНАМ-ӨМІРДІҢ </a:t>
            </a:r>
            <a:r>
              <a:rPr lang="kk-K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МӘНІ,</a:t>
            </a:r>
          </a:p>
          <a:p>
            <a:pPr>
              <a:spcBef>
                <a:spcPct val="50000"/>
              </a:spcBef>
              <a:defRPr/>
            </a:pPr>
            <a:r>
              <a:rPr lang="kk-K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КӨҢІЛДІҢ СӘНІ.”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9" descr="0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172">
            <a:off x="7024688" y="3430588"/>
            <a:ext cx="197326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842</TotalTime>
  <Words>282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Официальная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Әкем – асқар тауым!!!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ADAM</cp:lastModifiedBy>
  <cp:revision>54</cp:revision>
  <cp:lastPrinted>1601-01-01T00:00:00Z</cp:lastPrinted>
  <dcterms:created xsi:type="dcterms:W3CDTF">1601-01-01T00:00:00Z</dcterms:created>
  <dcterms:modified xsi:type="dcterms:W3CDTF">2016-07-01T04:13:04Z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