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99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0011" y="850006"/>
            <a:ext cx="992961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 Р Е М Е Н А    Г О Д А </a:t>
            </a:r>
          </a:p>
          <a:p>
            <a:pPr algn="ctr"/>
            <a:endParaRPr lang="bg-BG" sz="11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●</a:t>
            </a:r>
          </a:p>
          <a:p>
            <a:pPr algn="ctr"/>
            <a:endParaRPr lang="bg-BG" sz="11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 Е С Я Ц Ы </a:t>
            </a:r>
          </a:p>
          <a:p>
            <a:pPr algn="ctr"/>
            <a:endParaRPr lang="bg-BG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800" smtClean="0">
                <a:solidFill>
                  <a:srgbClr val="0070C0"/>
                </a:solidFill>
                <a:latin typeface="Arial Black" panose="020B0A04020102020204" pitchFamily="34" charset="0"/>
              </a:rPr>
              <a:t>Презентация</a:t>
            </a:r>
            <a:endParaRPr lang="bg-BG" sz="28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bg-BG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bg-BG" sz="28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bg-BG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bg-BG" sz="28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bg-BG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000" b="1" dirty="0" err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Изготовил</a:t>
            </a:r>
            <a:r>
              <a:rPr lang="bg-BG" sz="20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bg-BG" sz="20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Бисерка Райчева</a:t>
            </a:r>
            <a:endParaRPr lang="bg-BG" sz="20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60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6617" y="5638800"/>
            <a:ext cx="3380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Ф Е В Р </a:t>
            </a:r>
            <a:r>
              <a:rPr lang="en-U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Л Ь</a:t>
            </a:r>
            <a:endParaRPr lang="bg-BG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5164" y="221673"/>
            <a:ext cx="789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 феврал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28, от силы 29 дн</a:t>
            </a:r>
            <a:r>
              <a:rPr lang="en-US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й.</a:t>
            </a:r>
            <a:endParaRPr lang="bg-BG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57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17" y="0"/>
            <a:ext cx="10493940" cy="68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2399" y="4166063"/>
            <a:ext cx="207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 А Р Т</a:t>
            </a:r>
            <a:endParaRPr lang="bg-BG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7018" y="360218"/>
            <a:ext cx="918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 м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рт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р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ý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сские обычно пр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зднуют М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сленицу.</a:t>
            </a:r>
            <a:endParaRPr lang="bg-BG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30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564" y="124743"/>
            <a:ext cx="10639601" cy="482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0582" y="5098474"/>
            <a:ext cx="75645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 П Р Е Л Ь</a:t>
            </a:r>
          </a:p>
          <a:p>
            <a:pPr algn="ctr"/>
            <a:endParaRPr lang="bg-BG" sz="28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апр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л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в России отмеч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ют П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сху.</a:t>
            </a:r>
            <a:endParaRPr lang="bg-BG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1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5164" y="4987636"/>
            <a:ext cx="2258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 А Й</a:t>
            </a:r>
            <a:endParaRPr lang="bg-BG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59038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 ма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bg-BG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в России т</a:t>
            </a:r>
            <a:r>
              <a:rPr lang="en-US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же отмеч</a:t>
            </a:r>
            <a:r>
              <a:rPr lang="en-US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ют День святых первоучителей Кирилла и Меф</a:t>
            </a:r>
            <a:r>
              <a:rPr lang="en-US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дия.</a:t>
            </a:r>
            <a:endParaRPr lang="bg-BG" sz="28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2655" y="249382"/>
            <a:ext cx="5888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Двадцать четвёртое мая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82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9023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8655" y="318655"/>
            <a:ext cx="2798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 Ю Н Ь</a:t>
            </a:r>
            <a:endParaRPr lang="bg-BG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2037" y="5735783"/>
            <a:ext cx="8146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июн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в Санкт-Петербурге наблюдаются „белые ночи“. </a:t>
            </a:r>
            <a:endParaRPr lang="bg-BG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10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328" y="0"/>
            <a:ext cx="9168000" cy="687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9745" y="4572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 Ю Л Ь</a:t>
            </a:r>
            <a:endParaRPr lang="bg-BG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4218" y="457200"/>
            <a:ext cx="48075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 июл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 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 Болг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рии начин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ются л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тние каникулы.</a:t>
            </a:r>
            <a:endParaRPr lang="bg-BG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19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0"/>
            <a:ext cx="10260000" cy="68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3527" y="235527"/>
            <a:ext cx="410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 В Г У С Т</a:t>
            </a:r>
            <a:endParaRPr lang="bg-BG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2500" y="5112328"/>
            <a:ext cx="394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 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вгуст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тридцать один день.</a:t>
            </a:r>
            <a:endParaRPr lang="bg-BG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257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1451" y="199963"/>
            <a:ext cx="7982056" cy="532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1342" y="5527963"/>
            <a:ext cx="9559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 Е Н Т Я Б Р Ь</a:t>
            </a:r>
          </a:p>
          <a:p>
            <a:pPr algn="ctr"/>
            <a:endParaRPr lang="bg-BG" sz="16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 сентябр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начин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ется н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вый уч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бный год. </a:t>
            </a:r>
            <a:endParaRPr lang="bg-BG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53616" y="1323987"/>
            <a:ext cx="24504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</a:t>
            </a:r>
            <a:r>
              <a:rPr lang="en-US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рвое сентября – День знаний в России</a:t>
            </a:r>
            <a:endParaRPr lang="bg-BG" sz="28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239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2432" y="0"/>
            <a:ext cx="8595000" cy="687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0109" y="4876800"/>
            <a:ext cx="484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 К Т Я Б Р Ь</a:t>
            </a:r>
            <a:endParaRPr lang="bg-BG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7564" y="6040582"/>
            <a:ext cx="7841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99FF66"/>
                </a:solidFill>
                <a:latin typeface="Arial Black" panose="020B0A04020102020204" pitchFamily="34" charset="0"/>
              </a:rPr>
              <a:t>В октябр</a:t>
            </a:r>
            <a:r>
              <a:rPr lang="en-US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99FF66"/>
                </a:solidFill>
                <a:latin typeface="Arial Black" panose="020B0A04020102020204" pitchFamily="34" charset="0"/>
              </a:rPr>
              <a:t> начинается листоп</a:t>
            </a:r>
            <a:r>
              <a:rPr lang="en-US" sz="2800" dirty="0" smtClean="0">
                <a:solidFill>
                  <a:srgbClr val="99FF66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99FF66"/>
                </a:solidFill>
                <a:latin typeface="Arial Black" panose="020B0A04020102020204" pitchFamily="34" charset="0"/>
              </a:rPr>
              <a:t>д.</a:t>
            </a:r>
            <a:endParaRPr lang="bg-BG" sz="2800" dirty="0">
              <a:solidFill>
                <a:srgbClr val="99FF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38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9927" y="96982"/>
            <a:ext cx="10058400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5927" y="5140036"/>
            <a:ext cx="3602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 О Я Б Р Ь</a:t>
            </a:r>
            <a:endParaRPr lang="bg-BG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8473" y="609600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 ноябр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дожди ч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сто перех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дят в снег.</a:t>
            </a:r>
            <a:endParaRPr lang="bg-BG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71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32" y="0"/>
            <a:ext cx="10260000" cy="68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7747" y="6020973"/>
            <a:ext cx="414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 И М </a:t>
            </a:r>
            <a:r>
              <a:rPr lang="en-U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endParaRPr lang="bg-BG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2732" y="225083"/>
            <a:ext cx="9920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Зим</a:t>
            </a:r>
            <a:r>
              <a:rPr lang="bg-BG" sz="3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ÓЙ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в России выпад</a:t>
            </a:r>
            <a:r>
              <a:rPr lang="en-U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ет много </a:t>
            </a:r>
          </a:p>
          <a:p>
            <a:pPr algn="ctr"/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сн</a:t>
            </a:r>
            <a:r>
              <a:rPr lang="en-U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é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га, а пог</a:t>
            </a:r>
            <a:r>
              <a:rPr lang="en-U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ò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да хол</a:t>
            </a:r>
            <a:r>
              <a:rPr lang="en-U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ò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дная.</a:t>
            </a:r>
            <a:endParaRPr lang="bg-BG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03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964" y="4526281"/>
            <a:ext cx="3588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 Е К А Б Р Ь</a:t>
            </a:r>
            <a:endParaRPr lang="bg-BG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21672"/>
            <a:ext cx="958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декабр</a:t>
            </a:r>
            <a:r>
              <a:rPr lang="bg-BG" sz="2800" dirty="0">
                <a:solidFill>
                  <a:srgbClr val="FF0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наступ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ет настоящая зим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  <a:endParaRPr lang="bg-BG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74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1892" y="249382"/>
            <a:ext cx="1109924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Итак, в год</a:t>
            </a:r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ý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двенадцать месяцев. Они называются:</a:t>
            </a:r>
          </a:p>
          <a:p>
            <a:pPr algn="ctr"/>
            <a:endParaRPr lang="bg-BG" sz="1200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ЯНВ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РЬ, ФЕВР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ЛЬ, МАРТ, АПР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ЛЬ, МАЙ, ИЮНЬ, ИЮЛЬ, 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ВГУСТ, СЕНТЯБРЬ, ОКТЯБРЬ, НОЯБРЬ </a:t>
            </a:r>
            <a:r>
              <a:rPr lang="bg-B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 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ДЕК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БРЬ</a:t>
            </a:r>
          </a:p>
          <a:p>
            <a:pPr algn="ctr"/>
            <a:endParaRPr lang="bg-BG" sz="1200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При ответе на вопрос 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КОГДА?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надо добавить предлог 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и окончание 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–Е 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(это </a:t>
            </a:r>
            <a:r>
              <a:rPr lang="bg-BG" sz="2400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Предложный падеж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):</a:t>
            </a:r>
            <a:endParaRPr lang="bg-BG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bg-BG" sz="1200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 ЯНВАР</a:t>
            </a:r>
            <a:r>
              <a:rPr lang="bg-BG" sz="2800" dirty="0">
                <a:solidFill>
                  <a:srgbClr val="FFFF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В М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РТ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Е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В СЕНТЯБР</a:t>
            </a:r>
            <a:r>
              <a:rPr lang="bg-BG" sz="2800" dirty="0">
                <a:solidFill>
                  <a:srgbClr val="FFFF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....</a:t>
            </a:r>
          </a:p>
          <a:p>
            <a:pPr algn="ctr"/>
            <a:endParaRPr lang="bg-BG" sz="12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bg-BG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Точный день месяца получается если к </a:t>
            </a:r>
            <a:r>
              <a:rPr lang="bg-BG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существительному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добавить </a:t>
            </a:r>
            <a:r>
              <a:rPr lang="bg-BG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числительное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порядковое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(редно числително) 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среднем роде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. Тогда в существительном добавляем окончание 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–А / -Я 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(оно находится уже в </a:t>
            </a:r>
            <a:r>
              <a:rPr lang="bg-BG" sz="2400" u="sng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Родительном падеже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)</a:t>
            </a:r>
            <a:endParaRPr lang="bg-BG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bg-BG" sz="12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РВ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ОЕ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ЯНВЯР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Я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ВОСЬМ</a:t>
            </a:r>
            <a:r>
              <a:rPr lang="bg-BG" sz="2800" dirty="0">
                <a:solidFill>
                  <a:srgbClr val="FFFF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Е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М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РТ</a:t>
            </a:r>
            <a:r>
              <a:rPr lang="bg-BG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А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...</a:t>
            </a:r>
            <a:endParaRPr lang="bg-BG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34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843" y="18000"/>
            <a:ext cx="10260000" cy="68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7434" y="6105378"/>
            <a:ext cx="6738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Н Н Я Я     В Е С Н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endParaRPr lang="bg-BG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491" y="4537128"/>
            <a:ext cx="10381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Р</a:t>
            </a:r>
            <a:r>
              <a:rPr lang="en-U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нн</a:t>
            </a:r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ЕЙ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весн</a:t>
            </a:r>
            <a:r>
              <a:rPr lang="en-U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Й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в России начин</a:t>
            </a:r>
            <a:r>
              <a:rPr lang="en-U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ется ледох</a:t>
            </a:r>
            <a:r>
              <a:rPr lang="en-U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ó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д, а пог</a:t>
            </a:r>
            <a:r>
              <a:rPr lang="en-U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ó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да перем</a:t>
            </a:r>
            <a:r>
              <a:rPr lang="en-U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é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чивая.</a:t>
            </a:r>
            <a:endParaRPr lang="bg-BG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74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789" y="18000"/>
            <a:ext cx="11437788" cy="68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3367" y="6105378"/>
            <a:ext cx="8187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ЗДНЯЯ ВЕСН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endParaRPr lang="bg-BG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5785" y="254407"/>
            <a:ext cx="7526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П</a:t>
            </a:r>
            <a:r>
              <a:rPr lang="en-US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ó</a:t>
            </a:r>
            <a:r>
              <a:rPr lang="bg-BG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здн</a:t>
            </a:r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ЕЙ</a:t>
            </a:r>
            <a:r>
              <a:rPr lang="bg-BG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 весн</a:t>
            </a:r>
            <a:r>
              <a:rPr lang="bg-BG" sz="3200" dirty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Й</a:t>
            </a:r>
            <a:r>
              <a:rPr lang="bg-BG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 вс</a:t>
            </a:r>
            <a:r>
              <a:rPr lang="en-US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é</a:t>
            </a:r>
            <a:r>
              <a:rPr lang="bg-BG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 цветы уж</a:t>
            </a:r>
            <a:r>
              <a:rPr lang="en-US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é</a:t>
            </a:r>
            <a:r>
              <a:rPr lang="bg-BG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 расцвели. На двор</a:t>
            </a:r>
            <a:r>
              <a:rPr lang="en-US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é</a:t>
            </a:r>
            <a:r>
              <a:rPr lang="bg-BG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 с</a:t>
            </a:r>
            <a:r>
              <a:rPr lang="en-US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ó</a:t>
            </a:r>
            <a:r>
              <a:rPr lang="bg-BG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лнечно и тепл</a:t>
            </a:r>
            <a:r>
              <a:rPr lang="en-US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ó</a:t>
            </a:r>
            <a:r>
              <a:rPr lang="bg-BG" sz="32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.</a:t>
            </a:r>
            <a:endParaRPr lang="bg-BG" sz="32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19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5005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1495" y="5542671"/>
            <a:ext cx="414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Л </a:t>
            </a:r>
            <a:r>
              <a:rPr lang="en-US" sz="3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É</a:t>
            </a:r>
            <a:r>
              <a:rPr lang="bg-BG" sz="3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Т О</a:t>
            </a:r>
            <a:endParaRPr lang="bg-BG" sz="36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1105" y="0"/>
            <a:ext cx="7188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Л</a:t>
            </a:r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é</a:t>
            </a:r>
            <a:r>
              <a:rPr lang="bg-BG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т</a:t>
            </a:r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ОМ</a:t>
            </a:r>
            <a:r>
              <a:rPr lang="bg-BG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температ</a:t>
            </a:r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ý</a:t>
            </a:r>
            <a:r>
              <a:rPr lang="bg-BG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ры значительно повыш</a:t>
            </a:r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á</a:t>
            </a:r>
            <a:r>
              <a:rPr lang="bg-BG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ются. Пог</a:t>
            </a:r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ò</a:t>
            </a:r>
            <a:r>
              <a:rPr lang="bg-BG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да ж</a:t>
            </a:r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á</a:t>
            </a:r>
            <a:r>
              <a:rPr lang="bg-BG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ркая и сух</a:t>
            </a:r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á</a:t>
            </a:r>
            <a:r>
              <a:rPr lang="bg-BG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я.</a:t>
            </a:r>
            <a:endParaRPr lang="bg-BG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1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1493" y="0"/>
            <a:ext cx="9168000" cy="687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3366" y="6091311"/>
            <a:ext cx="6625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ННЯЯ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СЕНЬ</a:t>
            </a:r>
            <a:endParaRPr lang="bg-BG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6430" y="1429829"/>
            <a:ext cx="8384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Р</a:t>
            </a:r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á</a:t>
            </a:r>
            <a:r>
              <a:rPr lang="bg-BG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нн</a:t>
            </a:r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ЕЙ</a:t>
            </a:r>
            <a:r>
              <a:rPr lang="bg-BG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3200" dirty="0">
                <a:solidFill>
                  <a:srgbClr val="FFFF00"/>
                </a:solidFill>
                <a:latin typeface="Arial Black" panose="020B0A04020102020204" pitchFamily="34" charset="0"/>
              </a:rPr>
              <a:t>ó</a:t>
            </a:r>
            <a:r>
              <a:rPr lang="bg-BG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сен</a:t>
            </a:r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ЬЮ</a:t>
            </a:r>
            <a:r>
              <a:rPr lang="bg-BG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в гор</a:t>
            </a:r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á</a:t>
            </a:r>
            <a:r>
              <a:rPr lang="bg-BG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х </a:t>
            </a:r>
            <a:r>
              <a:rPr lang="bg-BG" sz="3200" dirty="0">
                <a:solidFill>
                  <a:srgbClr val="FFFF00"/>
                </a:solidFill>
                <a:latin typeface="Arial Black" panose="020B0A04020102020204" pitchFamily="34" charset="0"/>
              </a:rPr>
              <a:t>ó</a:t>
            </a:r>
            <a:r>
              <a:rPr lang="bg-BG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чень приятно. Погода всё ещё тёплая.</a:t>
            </a:r>
            <a:endParaRPr lang="bg-BG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78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6511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6898" y="323557"/>
            <a:ext cx="4403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ЗДНЯЯ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СЕНЬ</a:t>
            </a:r>
            <a:endParaRPr lang="bg-BG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7914" y="1997612"/>
            <a:ext cx="4459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</a:t>
            </a:r>
            <a:r>
              <a:rPr lang="en-US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ó</a:t>
            </a:r>
            <a:r>
              <a:rPr lang="bg-BG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здн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ЕЙ</a:t>
            </a:r>
            <a:r>
              <a:rPr lang="bg-BG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bg-BG" sz="3200" dirty="0">
                <a:solidFill>
                  <a:srgbClr val="7030A0"/>
                </a:solidFill>
                <a:latin typeface="Arial Black" panose="020B0A04020102020204" pitchFamily="34" charset="0"/>
              </a:rPr>
              <a:t>ó</a:t>
            </a:r>
            <a:r>
              <a:rPr lang="bg-BG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сен</a:t>
            </a:r>
            <a:r>
              <a:rPr lang="bg-BG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ЬЮ</a:t>
            </a:r>
            <a:r>
              <a:rPr lang="bg-BG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начин</a:t>
            </a:r>
            <a:r>
              <a:rPr lang="en-US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á</a:t>
            </a:r>
            <a:r>
              <a:rPr lang="bg-BG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ются п</a:t>
            </a:r>
            <a:r>
              <a:rPr lang="en-US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é</a:t>
            </a:r>
            <a:r>
              <a:rPr lang="bg-BG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рвые холод</a:t>
            </a:r>
            <a:r>
              <a:rPr lang="en-US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á</a:t>
            </a:r>
            <a:r>
              <a:rPr lang="bg-BG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. Идёт дождь и снег.</a:t>
            </a:r>
            <a:endParaRPr lang="bg-BG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09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823" y="167426"/>
            <a:ext cx="1071522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Итак, в России четыре времен</a:t>
            </a:r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á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г</a:t>
            </a:r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ó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да:</a:t>
            </a:r>
          </a:p>
          <a:p>
            <a:pPr algn="ctr"/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ЗИМ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ВЕСН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Л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ТО </a:t>
            </a:r>
            <a:r>
              <a:rPr lang="bg-BG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СЕНЬ.</a:t>
            </a:r>
          </a:p>
          <a:p>
            <a:pPr algn="ctr"/>
            <a:endParaRPr lang="bg-BG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Иногд</a:t>
            </a:r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á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мы выделяем отд</a:t>
            </a:r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é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льную часть:</a:t>
            </a:r>
          </a:p>
          <a:p>
            <a:pPr algn="ctr"/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ННЯЯ ВЕСН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П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ЗДНЯЯ </a:t>
            </a:r>
            <a:r>
              <a:rPr lang="bg-BG" sz="2800" dirty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СЕНЬ.</a:t>
            </a:r>
          </a:p>
          <a:p>
            <a:pPr algn="ctr"/>
            <a:endParaRPr lang="bg-BG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Когда в предлож</a:t>
            </a:r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é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нии эти слов</a:t>
            </a:r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á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отвеч</a:t>
            </a:r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á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ют на вопрос </a:t>
            </a:r>
            <a:r>
              <a:rPr lang="bg-BG" sz="2400" u="sng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КОГД</a:t>
            </a:r>
            <a:r>
              <a:rPr lang="en-US" sz="2400" u="sng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2400" u="sng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?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, они принимают окончания </a:t>
            </a:r>
            <a:r>
              <a:rPr lang="bg-BG" sz="24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Творительного падежа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● ЗИМ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Й, 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ВЕСН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Й – </a:t>
            </a:r>
            <a:r>
              <a:rPr lang="bg-BG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ж. р. 1 склонение</a:t>
            </a:r>
          </a:p>
          <a:p>
            <a:pPr algn="ctr"/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● Л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Т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ОМ – </a:t>
            </a:r>
            <a:r>
              <a:rPr lang="bg-BG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ср. р. 2 склонение</a:t>
            </a:r>
          </a:p>
          <a:p>
            <a:pPr algn="ctr"/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● ÓСЕН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ЬЮ – </a:t>
            </a:r>
            <a:r>
              <a:rPr lang="bg-BG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ж. р. 3 склонение</a:t>
            </a:r>
          </a:p>
          <a:p>
            <a:pPr algn="ctr"/>
            <a:endParaRPr lang="bg-BG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Оконч</a:t>
            </a:r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á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ния прилаг</a:t>
            </a:r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á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тельных согласно их р</a:t>
            </a:r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ó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ду и тоже в </a:t>
            </a:r>
            <a:r>
              <a:rPr lang="bg-BG" sz="24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Творительном падеже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Р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НН</a:t>
            </a:r>
            <a:r>
              <a:rPr lang="bg-BG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ЕЙ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ВЕСН</a:t>
            </a:r>
            <a:r>
              <a:rPr lang="bg-BG" sz="2800" dirty="0">
                <a:solidFill>
                  <a:srgbClr val="FF00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Й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, П</a:t>
            </a:r>
            <a:r>
              <a:rPr lang="en-US" sz="2800" dirty="0">
                <a:solidFill>
                  <a:srgbClr val="FFC0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ЗДН</a:t>
            </a:r>
            <a:r>
              <a:rPr lang="bg-BG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ЕЙ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800" dirty="0">
                <a:solidFill>
                  <a:srgbClr val="FFC0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СЕН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ЬЮ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– 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ж. р.</a:t>
            </a:r>
          </a:p>
          <a:p>
            <a:pPr algn="ctr"/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Р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НН</a:t>
            </a:r>
            <a:r>
              <a:rPr lang="bg-BG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ИМ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Л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Т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ОМ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, П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Ó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ЗДН</a:t>
            </a:r>
            <a:r>
              <a:rPr lang="bg-BG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ИМ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Л</a:t>
            </a:r>
            <a:r>
              <a:rPr lang="en-U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Т</a:t>
            </a:r>
            <a:r>
              <a:rPr lang="bg-BG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ОМ</a:t>
            </a:r>
            <a:r>
              <a:rPr lang="bg-BG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– 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ср. р. 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endParaRPr lang="bg-BG" sz="28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49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88000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59636" y="4862945"/>
            <a:ext cx="252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ЯНВАРЬ</a:t>
            </a:r>
            <a:endParaRPr lang="bg-BG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073" y="6276109"/>
            <a:ext cx="1170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январ</a:t>
            </a:r>
            <a:r>
              <a:rPr lang="bg-BG" sz="2800" dirty="0">
                <a:solidFill>
                  <a:srgbClr val="FF0000"/>
                </a:solidFill>
                <a:latin typeface="Arial Black" panose="020B0A04020102020204" pitchFamily="34" charset="0"/>
              </a:rPr>
              <a:t>É</a:t>
            </a:r>
            <a:r>
              <a:rPr lang="bg-BG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р</a:t>
            </a:r>
            <a:r>
              <a:rPr lang="en-US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ý</a:t>
            </a:r>
            <a:r>
              <a:rPr lang="bg-BG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сские встреч</a:t>
            </a:r>
            <a:r>
              <a:rPr lang="en-US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á</a:t>
            </a:r>
            <a:r>
              <a:rPr lang="bg-BG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ют Новый год. </a:t>
            </a:r>
            <a:endParaRPr lang="bg-BG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073" y="4862945"/>
            <a:ext cx="2355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П</a:t>
            </a:r>
            <a:r>
              <a:rPr lang="en-U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é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рвое янвяря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1402" y="489397"/>
            <a:ext cx="128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Дед Мор</a:t>
            </a:r>
            <a:r>
              <a:rPr lang="en-US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ò</a:t>
            </a:r>
            <a:r>
              <a:rPr lang="bg-BG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з</a:t>
            </a:r>
            <a:endParaRPr lang="bg-BG" sz="24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064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180</TotalTime>
  <Words>671</Words>
  <Application>Microsoft Office PowerPoint</Application>
  <PresentationFormat>По избор</PresentationFormat>
  <Paragraphs>82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21</vt:i4>
      </vt:variant>
    </vt:vector>
  </HeadingPairs>
  <TitlesOfParts>
    <vt:vector size="22" baseType="lpstr">
      <vt:lpstr>Circuit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39</cp:revision>
  <dcterms:created xsi:type="dcterms:W3CDTF">2020-02-03T15:56:44Z</dcterms:created>
  <dcterms:modified xsi:type="dcterms:W3CDTF">2021-06-21T07:18:47Z</dcterms:modified>
</cp:coreProperties>
</file>