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57" r:id="rId3"/>
    <p:sldId id="258" r:id="rId4"/>
    <p:sldId id="277" r:id="rId5"/>
    <p:sldId id="278" r:id="rId6"/>
    <p:sldId id="279" r:id="rId7"/>
    <p:sldId id="280" r:id="rId8"/>
    <p:sldId id="281" r:id="rId9"/>
    <p:sldId id="275" r:id="rId10"/>
    <p:sldId id="276" r:id="rId11"/>
    <p:sldId id="259" r:id="rId12"/>
    <p:sldId id="260" r:id="rId13"/>
    <p:sldId id="261" r:id="rId14"/>
    <p:sldId id="263" r:id="rId15"/>
    <p:sldId id="264" r:id="rId16"/>
    <p:sldId id="282" r:id="rId17"/>
    <p:sldId id="265" r:id="rId18"/>
    <p:sldId id="283" r:id="rId19"/>
    <p:sldId id="274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6B4E7-9F76-44E8-831A-536194D093D3}" type="datetimeFigureOut">
              <a:rPr lang="ru-RU" smtClean="0"/>
              <a:pPr/>
              <a:t>27.10.2009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9E106-E165-4089-9187-7D3DAD58A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572008"/>
            <a:ext cx="8229600" cy="1828800"/>
          </a:xfrm>
        </p:spPr>
        <p:txBody>
          <a:bodyPr>
            <a:noAutofit/>
            <a:scene3d>
              <a:camera prst="orthographicFront"/>
              <a:lightRig rig="soft" dir="t">
                <a:rot lat="0" lon="0" rev="17220000"/>
              </a:lightRig>
            </a:scene3d>
            <a:sp3d extrusionH="57150" prstMaterial="softEdge">
              <a:bevelT w="38100" h="38100" prst="convex"/>
            </a:sp3d>
          </a:bodyPr>
          <a:lstStyle/>
          <a:p>
            <a:r>
              <a:rPr lang="ru-RU" sz="5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Графическое изображение деталей </a:t>
            </a:r>
            <a:br>
              <a:rPr lang="ru-RU" sz="5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из тонколистового металла и проволоки</a:t>
            </a:r>
            <a:endParaRPr lang="ru-RU" sz="5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Изделия из тонколистового металла могут состоять из одной или нескольких деталей.</a:t>
            </a:r>
          </a:p>
          <a:p>
            <a:pPr algn="ctr">
              <a:buNone/>
            </a:pPr>
            <a:r>
              <a:rPr lang="ru-RU" dirty="0" smtClean="0"/>
              <a:t>Изготовление их включает в себя операции:</a:t>
            </a:r>
          </a:p>
          <a:p>
            <a:pPr>
              <a:buFontTx/>
              <a:buChar char="-"/>
            </a:pPr>
            <a:r>
              <a:rPr lang="ru-RU" dirty="0" smtClean="0"/>
              <a:t>Правка</a:t>
            </a:r>
          </a:p>
          <a:p>
            <a:pPr>
              <a:buFontTx/>
              <a:buChar char="-"/>
            </a:pPr>
            <a:r>
              <a:rPr lang="ru-RU" dirty="0" smtClean="0"/>
              <a:t>Разметка</a:t>
            </a:r>
          </a:p>
          <a:p>
            <a:pPr>
              <a:buFontTx/>
              <a:buChar char="-"/>
            </a:pPr>
            <a:r>
              <a:rPr lang="ru-RU" dirty="0" smtClean="0"/>
              <a:t>Резание</a:t>
            </a:r>
          </a:p>
          <a:p>
            <a:pPr>
              <a:buFontTx/>
              <a:buChar char="-"/>
            </a:pPr>
            <a:r>
              <a:rPr lang="ru-RU" dirty="0" smtClean="0"/>
              <a:t>Сверление</a:t>
            </a:r>
          </a:p>
          <a:p>
            <a:pPr>
              <a:buFontTx/>
              <a:buChar char="-"/>
            </a:pPr>
            <a:r>
              <a:rPr lang="ru-RU" dirty="0" smtClean="0"/>
              <a:t>Гибка</a:t>
            </a:r>
          </a:p>
          <a:p>
            <a:pPr>
              <a:buFontTx/>
              <a:buChar char="-"/>
            </a:pPr>
            <a:r>
              <a:rPr lang="ru-RU" dirty="0" smtClean="0"/>
              <a:t>Зачистка</a:t>
            </a:r>
          </a:p>
          <a:p>
            <a:pPr>
              <a:buFontTx/>
              <a:buChar char="-"/>
            </a:pPr>
            <a:r>
              <a:rPr lang="ru-RU" dirty="0" smtClean="0"/>
              <a:t>О</a:t>
            </a:r>
            <a:r>
              <a:rPr lang="ru-RU" smtClean="0"/>
              <a:t>тделка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7150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Чаще всего изделия из тонколистового металла получают путем  сгибания плоских заготовок</a:t>
            </a:r>
          </a:p>
          <a:p>
            <a:pPr algn="ctr"/>
            <a:r>
              <a:rPr lang="ru-RU" i="1" dirty="0" smtClean="0"/>
              <a:t>Размеченные листовые заготовки называются </a:t>
            </a:r>
            <a:r>
              <a:rPr lang="ru-RU" b="1" i="1" dirty="0" smtClean="0"/>
              <a:t>развертками</a:t>
            </a:r>
          </a:p>
          <a:p>
            <a:pPr algn="ctr"/>
            <a:endParaRPr lang="ru-RU" dirty="0" smtClean="0"/>
          </a:p>
        </p:txBody>
      </p:sp>
      <p:pic>
        <p:nvPicPr>
          <p:cNvPr id="4" name="Рисунок 3" descr="разверт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619755"/>
            <a:ext cx="4357718" cy="3689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Чтобы сделать развертку какой-либо детали, нужно по эскизу определить её размеры и необходимый материал, а затем выбирают заготовку</a:t>
            </a:r>
          </a:p>
          <a:p>
            <a:pPr algn="ctr">
              <a:buNone/>
            </a:pPr>
            <a:r>
              <a:rPr lang="ru-RU" sz="4000" dirty="0" smtClean="0"/>
              <a:t>Заготовка должна иметь припуск на обработку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/>
              <a:t>Задание</a:t>
            </a:r>
          </a:p>
          <a:p>
            <a:pPr>
              <a:buNone/>
            </a:pPr>
            <a:r>
              <a:rPr lang="ru-RU" dirty="0" smtClean="0"/>
              <a:t>Для каждой из коробочек подберите их развертки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коробоч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117" y="1785926"/>
            <a:ext cx="6829766" cy="4237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6000792"/>
          </a:xfrm>
        </p:spPr>
        <p:txBody>
          <a:bodyPr>
            <a:normAutofit/>
          </a:bodyPr>
          <a:lstStyle/>
          <a:p>
            <a:r>
              <a:rPr lang="ru-RU" sz="6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Выбор и правка заготовок из тонколистового металла</a:t>
            </a:r>
            <a:endParaRPr lang="ru-RU" sz="6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/>
              <a:t>Чтобы правильно выбрать заготовку, надо внимательно изучить чертеж (эскиз) детали </a:t>
            </a:r>
            <a:r>
              <a:rPr lang="en-US" b="1" dirty="0" smtClean="0"/>
              <a:t>  </a:t>
            </a:r>
            <a:r>
              <a:rPr lang="ru-RU" b="1" dirty="0" smtClean="0"/>
              <a:t>и определить припуск на обработку.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припус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31" y="2571744"/>
            <a:ext cx="8215338" cy="397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/>
              <a:t>Затем заготовку выправляют (выравнивают поверхность), если это необходимо. Правку выполняют перед разметкой и после резания заготовок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Тонколистовой металл (сталь, медь, алюминий) толщиной до 0.5 мм правят деревянной колодкой – </a:t>
            </a:r>
            <a:r>
              <a:rPr lang="ru-RU" sz="3200" b="1" i="1" dirty="0" smtClean="0">
                <a:solidFill>
                  <a:srgbClr val="00B050"/>
                </a:solidFill>
              </a:rPr>
              <a:t>гладилкой</a:t>
            </a:r>
            <a:endParaRPr lang="en-US" sz="3200" b="1" i="1" dirty="0" smtClean="0">
              <a:solidFill>
                <a:srgbClr val="00B050"/>
              </a:solidFill>
            </a:endParaRPr>
          </a:p>
          <a:p>
            <a:pPr algn="ctr"/>
            <a:endParaRPr lang="ru-RU" sz="3200" b="1" i="1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гладил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862" y="2428868"/>
            <a:ext cx="6010275" cy="3652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Листы металла толщиной более 0.5 мм правят деревянным молотком – </a:t>
            </a:r>
            <a:r>
              <a:rPr lang="ru-RU" sz="4000" b="1" i="1" dirty="0" smtClean="0">
                <a:solidFill>
                  <a:srgbClr val="00B050"/>
                </a:solidFill>
              </a:rPr>
              <a:t>киянкой</a:t>
            </a:r>
            <a:endParaRPr lang="en-US" sz="4000" b="1" i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sz="4000" b="1" i="1" dirty="0" smtClean="0">
              <a:solidFill>
                <a:srgbClr val="00B050"/>
              </a:solidFill>
            </a:endParaRPr>
          </a:p>
        </p:txBody>
      </p:sp>
      <p:pic>
        <p:nvPicPr>
          <p:cNvPr id="4" name="Рисунок 3" descr="киян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887" y="2285992"/>
            <a:ext cx="6372225" cy="4319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При правке заготовок удары надо наносить с краёв листа по всему периметру по направлению к выпуклой части, в противном случае выпуклость может увеличится.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Приближаясь к выпуклому месту, следует постепенно уменьшать силу удара, но удары наносить чаще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/>
              <a:t>Детали из тонколистового метала изображают в виде технического рисунка, чертежа, эскиза. </a:t>
            </a:r>
          </a:p>
          <a:p>
            <a:pPr algn="ctr"/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На рисунке показан чертеж изделия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i="1" dirty="0" smtClean="0"/>
              <a:t>На руку, которая удерживает заготовку, надо надевать рукавицу</a:t>
            </a:r>
          </a:p>
          <a:p>
            <a:pPr>
              <a:buNone/>
            </a:pPr>
            <a:endParaRPr lang="ru-RU" sz="3600" b="1" i="1" dirty="0" smtClean="0"/>
          </a:p>
          <a:p>
            <a:pPr>
              <a:buNone/>
            </a:pPr>
            <a:r>
              <a:rPr lang="ru-RU" sz="3600" b="1" i="1" dirty="0" smtClean="0"/>
              <a:t>Руки надо беречь от порезов о             кромку заготовки из металла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ушк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2445" y="478310"/>
            <a:ext cx="8079110" cy="59013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Диаметр отверстия обозначается знаком</a:t>
            </a:r>
          </a:p>
          <a:p>
            <a:pPr algn="ctr">
              <a:buNone/>
            </a:pPr>
            <a:r>
              <a:rPr lang="ru-RU" sz="3600" dirty="0" smtClean="0"/>
              <a:t> </a:t>
            </a:r>
            <a:r>
              <a:rPr lang="en-US" sz="3600" dirty="0" smtClean="0"/>
              <a:t>ø</a:t>
            </a:r>
            <a:r>
              <a:rPr lang="ru-RU" sz="3600" dirty="0" smtClean="0"/>
              <a:t> </a:t>
            </a:r>
          </a:p>
          <a:p>
            <a:pPr algn="ctr">
              <a:buNone/>
            </a:pPr>
            <a:r>
              <a:rPr lang="ru-RU" sz="3600" dirty="0" smtClean="0"/>
              <a:t>Цифра, стоящая рядом с этим знаком, указывает величину диаметра в миллиметрах</a:t>
            </a:r>
          </a:p>
          <a:p>
            <a:pPr algn="ctr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6000" dirty="0" smtClean="0"/>
              <a:t>Радиус обозначают знаком </a:t>
            </a: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 </a:t>
            </a:r>
            <a:r>
              <a:rPr lang="en-US" sz="6000" b="1" dirty="0" smtClean="0"/>
              <a:t>R </a:t>
            </a:r>
          </a:p>
          <a:p>
            <a:pPr algn="ctr">
              <a:buNone/>
            </a:pPr>
            <a:r>
              <a:rPr lang="ru-RU" sz="4400" dirty="0" smtClean="0"/>
              <a:t>Число рядом с ним обозначает величину радиуса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664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ru-RU" sz="4000" b="1" dirty="0" smtClean="0"/>
              <a:t>Линии сгиба на чертеже надо</a:t>
            </a:r>
            <a:endParaRPr lang="en-US" sz="4000" b="1" dirty="0" smtClean="0"/>
          </a:p>
          <a:p>
            <a:pPr algn="ctr">
              <a:buNone/>
            </a:pPr>
            <a:r>
              <a:rPr lang="ru-RU" sz="4000" b="1" dirty="0" smtClean="0"/>
              <a:t> показывать штрихпунктирной </a:t>
            </a:r>
            <a:endParaRPr lang="en-US" sz="4000" b="1" dirty="0" smtClean="0"/>
          </a:p>
          <a:p>
            <a:pPr algn="ctr">
              <a:buNone/>
            </a:pPr>
            <a:r>
              <a:rPr lang="ru-RU" sz="4000" b="1" dirty="0" smtClean="0"/>
              <a:t>линией с двумя точками</a:t>
            </a:r>
            <a:endParaRPr lang="en-US" sz="4000" b="1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pic>
        <p:nvPicPr>
          <p:cNvPr id="5" name="Рисунок 4" descr="штрихпунктиррн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199" y="4144334"/>
            <a:ext cx="5643602" cy="9991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/>
              <a:t>Центры окружностей, отверстий</a:t>
            </a:r>
            <a:r>
              <a:rPr lang="en-US" sz="3600" b="1" dirty="0" smtClean="0"/>
              <a:t> </a:t>
            </a:r>
          </a:p>
          <a:p>
            <a:pPr algn="ctr">
              <a:buNone/>
            </a:pPr>
            <a:r>
              <a:rPr lang="ru-RU" sz="3600" b="1" dirty="0" smtClean="0"/>
              <a:t>показывают штрихпунктирными</a:t>
            </a:r>
            <a:endParaRPr lang="en-US" sz="3600" b="1" dirty="0" smtClean="0"/>
          </a:p>
          <a:p>
            <a:pPr algn="ctr">
              <a:buNone/>
            </a:pPr>
            <a:r>
              <a:rPr lang="ru-RU" sz="3600" b="1" dirty="0" smtClean="0"/>
              <a:t> (центровыми линиями),</a:t>
            </a:r>
            <a:endParaRPr lang="en-US" sz="3600" b="1" dirty="0" smtClean="0"/>
          </a:p>
          <a:p>
            <a:pPr algn="ctr">
              <a:buNone/>
            </a:pPr>
            <a:r>
              <a:rPr lang="ru-RU" sz="3600" b="1" dirty="0" smtClean="0"/>
              <a:t> пересекающимися под прямым углом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центр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080" y="4071942"/>
            <a:ext cx="2449840" cy="2351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Центровые </a:t>
            </a:r>
            <a:endParaRPr lang="en-US" sz="4000" b="1" dirty="0" smtClean="0"/>
          </a:p>
          <a:p>
            <a:pPr algn="ctr">
              <a:buNone/>
            </a:pPr>
            <a:r>
              <a:rPr lang="ru-RU" sz="4000" b="1" dirty="0" smtClean="0"/>
              <a:t>штрихпунктирные линии </a:t>
            </a:r>
            <a:endParaRPr lang="en-US" sz="4000" b="1" dirty="0" smtClean="0"/>
          </a:p>
          <a:p>
            <a:pPr algn="ctr">
              <a:buNone/>
            </a:pPr>
            <a:r>
              <a:rPr lang="ru-RU" sz="4000" b="1" dirty="0" smtClean="0"/>
              <a:t>должны пересекать</a:t>
            </a:r>
            <a:endParaRPr lang="en-US" sz="4000" b="1" dirty="0" smtClean="0"/>
          </a:p>
          <a:p>
            <a:pPr algn="ctr">
              <a:buNone/>
            </a:pPr>
            <a:r>
              <a:rPr lang="ru-RU" sz="4000" b="1" dirty="0" smtClean="0"/>
              <a:t> контурные линии</a:t>
            </a:r>
            <a:endParaRPr lang="en-US" sz="4000" b="1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 descr="круго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9132" y="3429000"/>
            <a:ext cx="2925735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Процесс изготовления изделий из тонколистового металла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726</TotalTime>
  <Words>307</Words>
  <PresentationFormat>Экран (4:3)</PresentationFormat>
  <Paragraphs>55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Графическое изображение деталей  из тонколистового металла и проволоки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Выбор и правка заготовок из тонколистового металла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Графическое изображение из тонколистового металла и проволоки</dc:title>
  <cp:lastModifiedBy>serg</cp:lastModifiedBy>
  <cp:revision>73</cp:revision>
  <dcterms:modified xsi:type="dcterms:W3CDTF">2009-10-27T13:24:49Z</dcterms:modified>
</cp:coreProperties>
</file>