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67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A2775-0601-4D72-89A6-8C7B3AACA5F9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45BDBF-8746-4213-A95B-8F0B4BCD62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7DD1-A831-4DCF-A218-A5D3B94F9AB6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1BEB-281E-4F8D-BB05-C2E5C635D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7DD1-A831-4DCF-A218-A5D3B94F9AB6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1BEB-281E-4F8D-BB05-C2E5C635D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7DD1-A831-4DCF-A218-A5D3B94F9AB6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1BEB-281E-4F8D-BB05-C2E5C635D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7DD1-A831-4DCF-A218-A5D3B94F9AB6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1BEB-281E-4F8D-BB05-C2E5C635D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7DD1-A831-4DCF-A218-A5D3B94F9AB6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1BEB-281E-4F8D-BB05-C2E5C635D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7DD1-A831-4DCF-A218-A5D3B94F9AB6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1BEB-281E-4F8D-BB05-C2E5C635D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7DD1-A831-4DCF-A218-A5D3B94F9AB6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1BEB-281E-4F8D-BB05-C2E5C635D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7DD1-A831-4DCF-A218-A5D3B94F9AB6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1BEB-281E-4F8D-BB05-C2E5C635D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7DD1-A831-4DCF-A218-A5D3B94F9AB6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1BEB-281E-4F8D-BB05-C2E5C635D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7DD1-A831-4DCF-A218-A5D3B94F9AB6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1BEB-281E-4F8D-BB05-C2E5C635D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7DD1-A831-4DCF-A218-A5D3B94F9AB6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1BEB-281E-4F8D-BB05-C2E5C635D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77DD1-A831-4DCF-A218-A5D3B94F9AB6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61BEB-281E-4F8D-BB05-C2E5C635D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nom.vidicor.ru/" TargetMode="External"/><Relationship Id="rId2" Type="http://schemas.openxmlformats.org/officeDocument/2006/relationships/hyperlink" Target="http://www.metodist.lbz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azeta.lbz.ru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metodist.lbz.ru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1571613"/>
            <a:ext cx="8715436" cy="20288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Учебно-методический комплекс «Школа БИНОМ»</a:t>
            </a:r>
            <a:br>
              <a:rPr lang="ru-RU" dirty="0" smtClean="0"/>
            </a:br>
            <a:r>
              <a:rPr lang="ru-RU" sz="4000" dirty="0" smtClean="0"/>
              <a:t>естественно-математического образования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2010             ФГОС             2020   </a:t>
            </a:r>
            <a:endParaRPr lang="ru-RU" dirty="0"/>
          </a:p>
        </p:txBody>
      </p:sp>
      <p:pic>
        <p:nvPicPr>
          <p:cNvPr id="5122" name="Picture 2" descr="H:\Documents and Settings\Aida\Рабочий стол\ТЕКСТУРЫ и фоны, клипарты\96fcfcd110f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83149">
            <a:off x="7768459" y="157959"/>
            <a:ext cx="1244927" cy="108164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143372" y="4714884"/>
            <a:ext cx="45005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/>
              <a:t>«Концептуальные основы ФГОС»</a:t>
            </a:r>
            <a:br>
              <a:rPr lang="ru-RU" dirty="0" smtClean="0"/>
            </a:br>
            <a:r>
              <a:rPr lang="ru-RU" smtClean="0"/>
              <a:t>автор презентации</a:t>
            </a:r>
            <a:br>
              <a:rPr lang="ru-RU" smtClean="0"/>
            </a:br>
            <a:r>
              <a:rPr lang="ru-RU" smtClean="0"/>
              <a:t> </a:t>
            </a:r>
            <a:r>
              <a:rPr lang="ru-RU" dirty="0" smtClean="0"/>
              <a:t>учитель информатики и географии высшей категории Осипов </a:t>
            </a:r>
            <a:r>
              <a:rPr lang="ru-RU" dirty="0" smtClean="0"/>
              <a:t>И.М</a:t>
            </a:r>
            <a:r>
              <a:rPr lang="ru-RU" dirty="0" smtClean="0"/>
              <a:t>. (МКОУ СОШ с. Новодевица Приморский край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214290"/>
            <a:ext cx="7643866" cy="5883285"/>
          </a:xfrm>
        </p:spPr>
        <p:txBody>
          <a:bodyPr>
            <a:normAutofit fontScale="77500" lnSpcReduction="20000"/>
          </a:bodyPr>
          <a:lstStyle/>
          <a:p>
            <a:pPr lvl="0" algn="just">
              <a:buNone/>
            </a:pPr>
            <a:r>
              <a:rPr lang="ru-RU" b="1" dirty="0" smtClean="0"/>
              <a:t>1. Система УМК по предметам как единый комплекс учебных материалов.</a:t>
            </a:r>
            <a:r>
              <a:rPr lang="ru-RU" dirty="0" smtClean="0"/>
              <a:t> должен отражать принцип </a:t>
            </a:r>
            <a:r>
              <a:rPr lang="ru-RU" dirty="0" err="1" smtClean="0"/>
              <a:t>комплексарности</a:t>
            </a:r>
            <a:r>
              <a:rPr lang="ru-RU" dirty="0" smtClean="0"/>
              <a:t> учебно-методических материалов, направленных на реализацию ступени образовательного стандарта по предметной области: каждый элемент комплекса дополняет содержание и функциональные возможности другого. Все виды учебных и методических материалов должны иметь отражение в </a:t>
            </a:r>
            <a:r>
              <a:rPr lang="ru-RU" i="1" dirty="0" smtClean="0"/>
              <a:t>комплексе</a:t>
            </a:r>
            <a:r>
              <a:rPr lang="ru-RU" dirty="0" smtClean="0"/>
              <a:t>: бумажные издания, электронные приложения мультимедиа объектов на CD, цифровое приложение видео объектов на DVD, сайт-представительство УМК авторским коллективом с возможностью сетевой методической поддержки и обратной связи с учителем (авторские сайты как творческие мастерские УМК). Комплекс этих материалов должен отражать все потребности учащегося и учителя в предмете.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42852"/>
            <a:ext cx="7643866" cy="5954723"/>
          </a:xfrm>
        </p:spPr>
        <p:txBody>
          <a:bodyPr>
            <a:normAutofit lnSpcReduction="10000"/>
          </a:bodyPr>
          <a:lstStyle/>
          <a:p>
            <a:pPr lvl="0" algn="just">
              <a:buNone/>
            </a:pPr>
            <a:r>
              <a:rPr lang="ru-RU" b="1" dirty="0" smtClean="0"/>
              <a:t>2. Гарантированность ГОС и ЕГЭ</a:t>
            </a:r>
            <a:r>
              <a:rPr lang="ru-RU" dirty="0" smtClean="0"/>
              <a:t>. Полнота охвата этими материалами ступени образовательного стандарта по предмету и целостность их представления. Все </a:t>
            </a:r>
            <a:r>
              <a:rPr lang="ru-RU" i="1" dirty="0" smtClean="0"/>
              <a:t>дидактические единицы</a:t>
            </a:r>
            <a:r>
              <a:rPr lang="ru-RU" dirty="0" smtClean="0"/>
              <a:t> предмета, заявленные в ГОС для данной ступени образования, обязательно отражаются в материалах УМК с различными уровнями глубины их освоения с учетом подготовки к ЕГЭ. УМК БИНОМ учитывает подготовку к интеллектуальным конкурсам и олимпиадам для школьников.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428736"/>
            <a:ext cx="7643866" cy="4071966"/>
          </a:xfrm>
        </p:spPr>
        <p:txBody>
          <a:bodyPr/>
          <a:lstStyle/>
          <a:p>
            <a:pPr lvl="0" algn="just">
              <a:buNone/>
            </a:pPr>
            <a:r>
              <a:rPr lang="ru-RU" b="1" dirty="0" smtClean="0"/>
              <a:t>3. Техническая </a:t>
            </a:r>
            <a:r>
              <a:rPr lang="ru-RU" b="1" dirty="0" err="1" smtClean="0"/>
              <a:t>адаптируемость</a:t>
            </a:r>
            <a:r>
              <a:rPr lang="ru-RU" b="1" dirty="0" smtClean="0"/>
              <a:t> УМК по предмету. </a:t>
            </a:r>
            <a:r>
              <a:rPr lang="ru-RU" i="1" dirty="0" smtClean="0"/>
              <a:t>Доступность </a:t>
            </a:r>
            <a:r>
              <a:rPr lang="ru-RU" dirty="0" smtClean="0"/>
              <a:t>УМК в работе учителя для любого технического оснащения по предмету. Поддержка УМК цифрового лабораторного оборудования для школ.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357166"/>
            <a:ext cx="7643866" cy="5740409"/>
          </a:xfrm>
        </p:spPr>
        <p:txBody>
          <a:bodyPr/>
          <a:lstStyle/>
          <a:p>
            <a:pPr lvl="0" algn="just">
              <a:buNone/>
            </a:pPr>
            <a:r>
              <a:rPr lang="ru-RU" b="1" dirty="0" smtClean="0"/>
              <a:t>4. Общая навигационная среда УМК</a:t>
            </a:r>
            <a:r>
              <a:rPr lang="ru-RU" dirty="0" smtClean="0"/>
              <a:t>. Унифицированный интерфейс УМК для ученика по всем предметам, формирование умений самостоятельной работы с учебными материалами различных форм представления на основе единых навигационных признаков (психологические опоры) и общего терминологического ряда для всех предметов (научные опоры).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214290"/>
            <a:ext cx="7643866" cy="5883285"/>
          </a:xfrm>
        </p:spPr>
        <p:txBody>
          <a:bodyPr>
            <a:normAutofit lnSpcReduction="10000"/>
          </a:bodyPr>
          <a:lstStyle/>
          <a:p>
            <a:pPr lvl="0" algn="just">
              <a:buNone/>
            </a:pPr>
            <a:r>
              <a:rPr lang="ru-RU" b="1" dirty="0" smtClean="0"/>
              <a:t>5. Открытая информационная среда УМК.</a:t>
            </a:r>
            <a:r>
              <a:rPr lang="ru-RU" dirty="0" smtClean="0"/>
              <a:t> Новое качество УМК – </a:t>
            </a:r>
            <a:r>
              <a:rPr lang="ru-RU" i="1" dirty="0" smtClean="0"/>
              <a:t>обратная связь с потребителем</a:t>
            </a:r>
            <a:r>
              <a:rPr lang="ru-RU" dirty="0" smtClean="0"/>
              <a:t>: сайт-представительство УМК – авторская мастерская на сайте издательства – как обязательная горячая линия (почтовый ящик, форум) с авторским коллективом, непрерывная работа по развитию и обновлению электронных составляющих УМК, обязательное использование государственной коллекции ЦОР в Интернете и интерактивных учебных материалов для поддержки урока.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42852"/>
            <a:ext cx="7858180" cy="5954723"/>
          </a:xfrm>
        </p:spPr>
        <p:txBody>
          <a:bodyPr>
            <a:normAutofit fontScale="92500" lnSpcReduction="10000"/>
          </a:bodyPr>
          <a:lstStyle/>
          <a:p>
            <a:pPr lvl="0" algn="just">
              <a:buNone/>
            </a:pPr>
            <a:r>
              <a:rPr lang="ru-RU" b="1" dirty="0" smtClean="0"/>
              <a:t>6. </a:t>
            </a:r>
            <a:r>
              <a:rPr lang="ru-RU" b="1" dirty="0" err="1" smtClean="0"/>
              <a:t>Деятельностный</a:t>
            </a:r>
            <a:r>
              <a:rPr lang="ru-RU" b="1" dirty="0" smtClean="0"/>
              <a:t> аспект и </a:t>
            </a:r>
            <a:r>
              <a:rPr lang="ru-RU" b="1" dirty="0" err="1" smtClean="0"/>
              <a:t>межпредметные</a:t>
            </a:r>
            <a:r>
              <a:rPr lang="ru-RU" b="1" dirty="0" smtClean="0"/>
              <a:t> свойства УМК</a:t>
            </a:r>
            <a:r>
              <a:rPr lang="ru-RU" dirty="0" smtClean="0"/>
              <a:t>. Включение в предметные задания на основе </a:t>
            </a:r>
            <a:r>
              <a:rPr lang="ru-RU" i="1" dirty="0" smtClean="0"/>
              <a:t>исследовательской работы</a:t>
            </a:r>
            <a:r>
              <a:rPr lang="ru-RU" dirty="0" smtClean="0"/>
              <a:t> школьников математического и информационного моделирования явлений и процессов в физике, химии и биологии, а также реализация этих моделей средствами информатики и ИКТ – компьютерного моделирования – несет новое качество содержания естественно-математического обучения, позволяет системно </a:t>
            </a:r>
            <a:r>
              <a:rPr lang="ru-RU" i="1" dirty="0" smtClean="0"/>
              <a:t>объединить все предметные знания</a:t>
            </a:r>
            <a:r>
              <a:rPr lang="ru-RU" dirty="0" smtClean="0"/>
              <a:t> в единую картину мира для учащихся, подготовить их к исследовательской деятельности.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42852"/>
            <a:ext cx="7643866" cy="5954723"/>
          </a:xfrm>
        </p:spPr>
        <p:txBody>
          <a:bodyPr>
            <a:normAutofit fontScale="70000" lnSpcReduction="20000"/>
          </a:bodyPr>
          <a:lstStyle/>
          <a:p>
            <a:pPr lvl="0" algn="just">
              <a:buNone/>
            </a:pPr>
            <a:r>
              <a:rPr lang="ru-RU" sz="3400" b="1" dirty="0" smtClean="0"/>
              <a:t>7.  Методическое окружение УМК</a:t>
            </a:r>
            <a:r>
              <a:rPr lang="ru-RU" sz="3400" dirty="0" smtClean="0"/>
              <a:t>. Включение в состав комплекса серий книг «Методика обучения предмету», «ИКТ в работе учителя», «Информатизация образования», «Развитие интеллекта школьников», «Библиотека по </a:t>
            </a:r>
            <a:r>
              <a:rPr lang="ru-RU" sz="3400" dirty="0" err="1" smtClean="0"/>
              <a:t>нанотехнологии</a:t>
            </a:r>
            <a:r>
              <a:rPr lang="ru-RU" sz="3400" dirty="0" smtClean="0"/>
              <a:t>», направлено на методическое наполнение практики учителя математики, физики, химии, биологии и информатики в системе технологического обновления условий обучения в современной школе. Постоянно действующие методические консультации на сайте </a:t>
            </a:r>
            <a:r>
              <a:rPr lang="ru-RU" sz="3400" dirty="0" err="1" smtClean="0">
                <a:hlinkClick r:id="rId2"/>
              </a:rPr>
              <a:t>www.metodist.LBZ.ru</a:t>
            </a:r>
            <a:r>
              <a:rPr lang="ru-RU" sz="3400" dirty="0" smtClean="0"/>
              <a:t> и регулярные еженедельные </a:t>
            </a:r>
            <a:r>
              <a:rPr lang="ru-RU" sz="3400" dirty="0" err="1" smtClean="0"/>
              <a:t>телекурсы</a:t>
            </a:r>
            <a:r>
              <a:rPr lang="ru-RU" sz="3400" dirty="0" smtClean="0"/>
              <a:t> по УМК БИНОМ средствами </a:t>
            </a:r>
            <a:r>
              <a:rPr lang="ru-RU" sz="3400" dirty="0" err="1" smtClean="0"/>
              <a:t>Интернет-телестудии</a:t>
            </a:r>
            <a:r>
              <a:rPr lang="ru-RU" sz="3400" dirty="0" smtClean="0"/>
              <a:t> </a:t>
            </a:r>
            <a:r>
              <a:rPr lang="ru-RU" sz="3400" dirty="0" err="1" smtClean="0">
                <a:hlinkClick r:id="rId3"/>
              </a:rPr>
              <a:t>www.binom.vidicor.ru</a:t>
            </a:r>
            <a:r>
              <a:rPr lang="ru-RU" sz="3400" dirty="0" smtClean="0"/>
              <a:t>, ежемесячные репортажи с уроков в </a:t>
            </a:r>
            <a:r>
              <a:rPr lang="ru-RU" sz="3400" dirty="0" err="1" smtClean="0"/>
              <a:t>Интернет-газете</a:t>
            </a:r>
            <a:r>
              <a:rPr lang="ru-RU" sz="3400" dirty="0" smtClean="0"/>
              <a:t> </a:t>
            </a:r>
            <a:r>
              <a:rPr lang="ru-RU" sz="3400" dirty="0" err="1" smtClean="0">
                <a:hlinkClick r:id="rId4"/>
              </a:rPr>
              <a:t>www.gazeta.LBZ.ru</a:t>
            </a:r>
            <a:r>
              <a:rPr lang="ru-RU" sz="3400" dirty="0" smtClean="0"/>
              <a:t> и конкурсы методических разработок учителей школ открыты для любого учителя на основе Интернет как </a:t>
            </a:r>
            <a:r>
              <a:rPr lang="ru-RU" sz="3400" i="1" dirty="0" smtClean="0"/>
              <a:t>открытая Интернет-среда педагогического опыта</a:t>
            </a:r>
            <a:r>
              <a:rPr lang="ru-RU" sz="3400" dirty="0" smtClean="0"/>
              <a:t> по УМК БИНОМ.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142852"/>
            <a:ext cx="7358082" cy="1214446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err="1" smtClean="0"/>
              <a:t>Межпредметные</a:t>
            </a:r>
            <a:r>
              <a:rPr lang="ru-RU" sz="2700" b="1" dirty="0" smtClean="0"/>
              <a:t> аспекты использования УМК естественно-математического образования в информационной среде школы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571612"/>
            <a:ext cx="7643866" cy="4525963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4200" dirty="0" smtClean="0"/>
              <a:t>              Развитие процессов модернизации структуры и содержания российского образования за 2001-2008 годы потребовало новых механизмов интегрированного обучения детей по всем предметам с использованием ИКТ.</a:t>
            </a:r>
          </a:p>
          <a:p>
            <a:pPr>
              <a:buNone/>
            </a:pPr>
            <a:r>
              <a:rPr lang="ru-RU" sz="4200" dirty="0" smtClean="0"/>
              <a:t>              Основанием этому служат такие результаты в области информатизации школ, как:</a:t>
            </a:r>
            <a:br>
              <a:rPr lang="ru-RU" sz="4200" dirty="0" smtClean="0"/>
            </a:br>
            <a:endParaRPr lang="ru-RU" sz="4200" dirty="0" smtClean="0"/>
          </a:p>
          <a:p>
            <a:pPr lvl="0"/>
            <a:r>
              <a:rPr lang="ru-RU" dirty="0" smtClean="0"/>
              <a:t>создание к 2008 году в каждой школе России полноценной информационной среды включающей Интернет, технические, технологические, а с 2008 года – и софтверные решения – единые для всех школ</a:t>
            </a:r>
            <a:br>
              <a:rPr lang="ru-RU" dirty="0" smtClean="0"/>
            </a:br>
            <a:endParaRPr lang="ru-RU" dirty="0" smtClean="0"/>
          </a:p>
          <a:p>
            <a:pPr lvl="0"/>
            <a:r>
              <a:rPr lang="ru-RU" dirty="0" smtClean="0"/>
              <a:t>обучение основного контингента педагогов страны базовым </a:t>
            </a:r>
            <a:r>
              <a:rPr lang="ru-RU" dirty="0" err="1" smtClean="0"/>
              <a:t>ИКТ-компетентностям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lvl="0"/>
            <a:r>
              <a:rPr lang="ru-RU" dirty="0" smtClean="0"/>
              <a:t>создание на основе нового стандарта по информатике системного УМК по информатике, охватывающего все ступени обучения и являющегося на сегодня гарантом формирования </a:t>
            </a:r>
            <a:r>
              <a:rPr lang="ru-RU" dirty="0" err="1" smtClean="0"/>
              <a:t>ИКТ-компетентности</a:t>
            </a:r>
            <a:r>
              <a:rPr lang="ru-RU" dirty="0" smtClean="0"/>
              <a:t> выпускника школы уже на основной ступени школьного образования. Появилась необходимость рассмотрения курса информатики не только как гаранта формирования </a:t>
            </a:r>
            <a:r>
              <a:rPr lang="ru-RU" dirty="0" err="1" smtClean="0"/>
              <a:t>ИКТ-компетентностей</a:t>
            </a:r>
            <a:r>
              <a:rPr lang="ru-RU" dirty="0" smtClean="0"/>
              <a:t> учащихся, но и как средства развития </a:t>
            </a:r>
            <a:r>
              <a:rPr lang="ru-RU" i="1" dirty="0" smtClean="0"/>
              <a:t>информационной активности школьников – их готовности включаться в информационную деятельность, обучаясь в любом предмете.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85728"/>
            <a:ext cx="7358082" cy="1143000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Все эти составляющие потенциала информатизации школы могут рассматриваться как механизм реализации важнейшей задачи школьного образования – интеграции предметного обучения школьников и лежат в основе методик обучения в комплексе предметов естественно-математического образования.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571612"/>
            <a:ext cx="8143900" cy="452596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3600" dirty="0" smtClean="0"/>
              <a:t>                 В настоящее время школьное информационное образование рассматривается обществом как часть информационной культуры. Оно служит основой для формирования готовности молодежи к использованию цифровых услуг общества, предоставляемых страной. В этом просматривается еще одна значимая </a:t>
            </a:r>
            <a:r>
              <a:rPr lang="ru-RU" sz="3600" i="1" dirty="0" smtClean="0"/>
              <a:t>роль</a:t>
            </a:r>
            <a:r>
              <a:rPr lang="ru-RU" sz="3600" dirty="0" smtClean="0"/>
              <a:t> школьного предмета Информатика и ИКТ - </a:t>
            </a:r>
            <a:r>
              <a:rPr lang="ru-RU" sz="3600" i="1" dirty="0" smtClean="0"/>
              <a:t>социальная.</a:t>
            </a: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                </a:t>
            </a:r>
            <a:r>
              <a:rPr lang="ru-RU" sz="3600" b="1" dirty="0" smtClean="0"/>
              <a:t>Такой взгляд на предмет предусматривает его влияние на комплексное развитие трех направлений информационной деятельности в школе:</a:t>
            </a:r>
          </a:p>
          <a:p>
            <a:r>
              <a:rPr lang="ru-RU" dirty="0" smtClean="0"/>
              <a:t>1) </a:t>
            </a:r>
            <a:r>
              <a:rPr lang="ru-RU" i="1" dirty="0" smtClean="0"/>
              <a:t>эффективное использование</a:t>
            </a:r>
            <a:r>
              <a:rPr lang="ru-RU" dirty="0" smtClean="0"/>
              <a:t> и развитие информационной среды как каждой школы, так и информационного пространства региона в целом;</a:t>
            </a:r>
          </a:p>
          <a:p>
            <a:r>
              <a:rPr lang="ru-RU" dirty="0" smtClean="0"/>
              <a:t>2) </a:t>
            </a:r>
            <a:r>
              <a:rPr lang="ru-RU" i="1" dirty="0" smtClean="0"/>
              <a:t>системное наращивание кадрового потенциала</a:t>
            </a:r>
            <a:r>
              <a:rPr lang="ru-RU" dirty="0" smtClean="0"/>
              <a:t> педагогов всех школ в сфере ИКТ по профилям конкретной школы;</a:t>
            </a:r>
          </a:p>
          <a:p>
            <a:r>
              <a:rPr lang="ru-RU" dirty="0" smtClean="0"/>
              <a:t>3) как результат - формирование и встраивание в работу школы </a:t>
            </a:r>
            <a:r>
              <a:rPr lang="ru-RU" i="1" dirty="0" smtClean="0"/>
              <a:t>новых </a:t>
            </a:r>
            <a:r>
              <a:rPr lang="ru-RU" b="1" i="1" dirty="0" smtClean="0"/>
              <a:t>методических</a:t>
            </a:r>
            <a:r>
              <a:rPr lang="ru-RU" i="1" dirty="0" smtClean="0"/>
              <a:t> технологий</a:t>
            </a:r>
            <a:r>
              <a:rPr lang="ru-RU" dirty="0" smtClean="0"/>
              <a:t>, позволяющих каждой школе </a:t>
            </a:r>
            <a:r>
              <a:rPr lang="ru-RU" i="1" dirty="0" smtClean="0"/>
              <a:t>гарантировать</a:t>
            </a:r>
            <a:r>
              <a:rPr lang="ru-RU" dirty="0" smtClean="0"/>
              <a:t> семье и обществу адекватную времени социальную и информационную активность выпускников, их </a:t>
            </a:r>
            <a:r>
              <a:rPr lang="ru-RU" b="1" dirty="0" smtClean="0"/>
              <a:t>конкурентную способность в новом информационном мире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571612"/>
            <a:ext cx="7643866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Таким образом, задачи курса информатики расширилась – они направлены на формирование не только чисто предметных компетенций, но и на развитие новой для детей информационной деятельности в партнерстве с педагогами и родителями и ее включение </a:t>
            </a:r>
            <a:r>
              <a:rPr lang="ru-RU" i="1" dirty="0" smtClean="0"/>
              <a:t>на регулярной основе</a:t>
            </a:r>
            <a:r>
              <a:rPr lang="ru-RU" dirty="0" smtClean="0"/>
              <a:t> в </a:t>
            </a:r>
            <a:r>
              <a:rPr lang="ru-RU" dirty="0" err="1" smtClean="0"/>
              <a:t>общеучебную</a:t>
            </a:r>
            <a:r>
              <a:rPr lang="ru-RU" dirty="0" smtClean="0"/>
              <a:t>, познавательную, </a:t>
            </a:r>
            <a:r>
              <a:rPr lang="ru-RU" dirty="0" err="1" smtClean="0"/>
              <a:t>досуговую</a:t>
            </a:r>
            <a:r>
              <a:rPr lang="ru-RU" dirty="0" smtClean="0"/>
              <a:t> деятельность детей в школе </a:t>
            </a:r>
            <a:r>
              <a:rPr lang="ru-RU" i="1" dirty="0" smtClean="0"/>
              <a:t>на всех ступенях</a:t>
            </a:r>
            <a:r>
              <a:rPr lang="ru-RU" dirty="0" smtClean="0"/>
              <a:t> школьного образования.</a:t>
            </a:r>
          </a:p>
          <a:p>
            <a:r>
              <a:rPr lang="ru-RU" dirty="0" smtClean="0"/>
              <a:t>Тесная связь информатики и математики обеспечили синергизм математического образования, поддержанного на регулярной основе непрерывным курсом информатики.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85728"/>
            <a:ext cx="7358082" cy="7143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Состав УМК Школы БИНОМ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Рисунок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18722"/>
            <a:ext cx="8143900" cy="6339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0"/>
            <a:ext cx="7358082" cy="1428728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УМК – БИНОМ опирается на </a:t>
            </a:r>
            <a:r>
              <a:rPr lang="ru-RU" sz="2000" b="1" i="1" dirty="0" smtClean="0"/>
              <a:t>информационно-математические инвариантные опоры</a:t>
            </a:r>
            <a:r>
              <a:rPr lang="ru-RU" sz="2000" b="1" dirty="0" smtClean="0"/>
              <a:t> – инструменты мыслительной и инструментальной деятельности школьников в системе обучения по физике, химии, биологии, естествознанию, которые наращиваются по ступеням образования: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571612"/>
            <a:ext cx="7643866" cy="4525963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схемы и таблицы (информационные структуры);</a:t>
            </a:r>
          </a:p>
          <a:p>
            <a:pPr lvl="0"/>
            <a:r>
              <a:rPr lang="ru-RU" dirty="0" smtClean="0"/>
              <a:t>множества и отношения (видовое разнообразие);</a:t>
            </a:r>
          </a:p>
          <a:p>
            <a:pPr lvl="0"/>
            <a:r>
              <a:rPr lang="ru-RU" dirty="0" smtClean="0"/>
              <a:t>логические и алгоритмические инструменты исследования (индукция и дедукция, формализация, корреляции, связи, закономерности);</a:t>
            </a:r>
          </a:p>
          <a:p>
            <a:pPr lvl="0"/>
            <a:r>
              <a:rPr lang="ru-RU" dirty="0" smtClean="0"/>
              <a:t>понятие системы (система счисления, информационная система, система единиц измерения, система координат, периодическая система, систематика растений и животных);</a:t>
            </a:r>
          </a:p>
          <a:p>
            <a:pPr lvl="0"/>
            <a:r>
              <a:rPr lang="ru-RU" dirty="0" smtClean="0"/>
              <a:t>изучение моделей на основе синтеза и анализа (модель строения атома, модель фотосинтеза и биосинтеза белка, материальная точка, математический маятник, модели молекул химических соединений, модель идеального газа и др.).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42852"/>
            <a:ext cx="7643866" cy="595472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b="1" dirty="0" smtClean="0"/>
              <a:t>На каждой ступени образования у учащихся формируется гарантированный результат, формирующий инструменты мыслительной и практической деятельности школьников с опережением, то есть стоящих на пороге развития, но на основе этих инструментальных качеств учащиеся могут более эффективно получать знания по предметам ЕН на следующей ступени образования. Это инструментальные качества, определяющие </a:t>
            </a:r>
            <a:r>
              <a:rPr lang="ru-RU" b="1" dirty="0" err="1" smtClean="0"/>
              <a:t>деятельностный</a:t>
            </a:r>
            <a:r>
              <a:rPr lang="ru-RU" b="1" dirty="0" smtClean="0"/>
              <a:t> подход в естественнонаучном обучении детей:</a:t>
            </a:r>
          </a:p>
          <a:p>
            <a:pPr lvl="0"/>
            <a:r>
              <a:rPr lang="ru-RU" dirty="0" smtClean="0"/>
              <a:t>начальная ступень: сформированы элементы логического мышления, понятия </a:t>
            </a:r>
            <a:r>
              <a:rPr lang="ru-RU" b="1" i="1" dirty="0" smtClean="0"/>
              <a:t>система</a:t>
            </a:r>
            <a:r>
              <a:rPr lang="ru-RU" dirty="0" smtClean="0"/>
              <a:t> и </a:t>
            </a:r>
            <a:r>
              <a:rPr lang="ru-RU" b="1" i="1" dirty="0" smtClean="0"/>
              <a:t>модель</a:t>
            </a:r>
            <a:r>
              <a:rPr lang="ru-RU" b="1" dirty="0" smtClean="0"/>
              <a:t>;</a:t>
            </a:r>
            <a:endParaRPr lang="ru-RU" dirty="0" smtClean="0"/>
          </a:p>
          <a:p>
            <a:pPr lvl="0"/>
            <a:r>
              <a:rPr lang="ru-RU" dirty="0" smtClean="0"/>
              <a:t>основная ступень: усвоены основы алгоритмического мышления, категории </a:t>
            </a:r>
            <a:r>
              <a:rPr lang="ru-RU" b="1" i="1" dirty="0" smtClean="0"/>
              <a:t>систематизации</a:t>
            </a:r>
            <a:r>
              <a:rPr lang="ru-RU" dirty="0" smtClean="0"/>
              <a:t> </a:t>
            </a:r>
            <a:r>
              <a:rPr lang="ru-RU" dirty="0" err="1" smtClean="0"/>
              <a:t>и</a:t>
            </a:r>
            <a:r>
              <a:rPr lang="ru-RU" b="1" i="1" dirty="0" err="1" smtClean="0"/>
              <a:t>моделирования</a:t>
            </a:r>
            <a:r>
              <a:rPr lang="ru-RU" dirty="0" smtClean="0"/>
              <a:t> в формировании опыта исследовательской деятельности введены в </a:t>
            </a:r>
            <a:r>
              <a:rPr lang="ru-RU" dirty="0" err="1" smtClean="0"/>
              <a:t>общеучебную</a:t>
            </a:r>
            <a:r>
              <a:rPr lang="ru-RU" dirty="0" smtClean="0"/>
              <a:t> практику;</a:t>
            </a:r>
          </a:p>
          <a:p>
            <a:pPr lvl="0"/>
            <a:r>
              <a:rPr lang="ru-RU" dirty="0" smtClean="0"/>
              <a:t>старшая ступень: сформирована культура ЕН исследования как ключевого инструмента перехода к профессиональному образованию выпускника школы.</a:t>
            </a:r>
          </a:p>
          <a:p>
            <a:pPr>
              <a:buNone/>
            </a:pPr>
            <a:r>
              <a:rPr lang="ru-RU" dirty="0" smtClean="0"/>
              <a:t>      </a:t>
            </a:r>
            <a:r>
              <a:rPr lang="ru-RU" sz="4500" b="1" dirty="0" smtClean="0"/>
              <a:t>Этот набор компетенций учащихся можно назвать системным эффектом реализации УМК естественнонаучного цикла.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857232"/>
            <a:ext cx="8001024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Итогом формирования опережающих инструментальных качеств на основе математики и информатики в естественнонаучном обучении становится формирование опыта </a:t>
            </a:r>
            <a:r>
              <a:rPr lang="ru-RU" b="1" dirty="0" smtClean="0"/>
              <a:t>исследовательской деятельности</a:t>
            </a:r>
            <a:r>
              <a:rPr lang="ru-RU" dirty="0" smtClean="0"/>
              <a:t> детей, являющегося основой для вхождения выпускника школы в профессиональное образование.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85728"/>
            <a:ext cx="735808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Траектории обучения по </a:t>
            </a:r>
            <a:br>
              <a:rPr lang="ru-RU" b="1" dirty="0" smtClean="0"/>
            </a:br>
            <a:r>
              <a:rPr lang="ru-RU" b="1" dirty="0" smtClean="0"/>
              <a:t>УМК-БИНОМ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571612"/>
            <a:ext cx="7643866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Если рассмотреть системно естественно-математическое образование в условиях развития информационной среды школы, то в рамках стандарта второго поколения можно отметить перспективы формирования комплексного охвата цикла связных предметов средствами УМК.</a:t>
            </a:r>
          </a:p>
          <a:p>
            <a:pPr>
              <a:buNone/>
            </a:pPr>
            <a:r>
              <a:rPr lang="ru-RU" dirty="0" smtClean="0"/>
              <a:t>     </a:t>
            </a:r>
            <a:br>
              <a:rPr lang="ru-RU" dirty="0" smtClean="0"/>
            </a:br>
            <a:r>
              <a:rPr lang="ru-RU" dirty="0" smtClean="0"/>
              <a:t>Такой УМК предусматривает целостное развитие и наполнение учебно-методическими материалами и ЦОР и включает в себя </a:t>
            </a:r>
            <a:r>
              <a:rPr lang="ru-RU" b="1" dirty="0" smtClean="0"/>
              <a:t>систему УМК</a:t>
            </a:r>
            <a:r>
              <a:rPr lang="ru-RU" dirty="0" smtClean="0"/>
              <a:t> по «Естественным наукам» (физика, химия, биология, естествознание) и «Математическим наукам» (математика, алгебра и геометрия, информатика) с </a:t>
            </a:r>
            <a:r>
              <a:rPr lang="ru-RU" dirty="0" err="1" smtClean="0"/>
              <a:t>межпредметными</a:t>
            </a:r>
            <a:r>
              <a:rPr lang="ru-RU" dirty="0" smtClean="0"/>
              <a:t> практикумами и элективными курсами, в том числе на основе ИКТ, в информационной среде школы с использованием на регулярной основе цифровых лабораторий и цифровых образовательных ресурсов.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0"/>
            <a:ext cx="7358082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Задачи предметных УМК в комплексе БИНОМ лежат в русле образовательных стандартов второго поколения.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214422"/>
            <a:ext cx="7786742" cy="4786346"/>
          </a:xfrm>
        </p:spPr>
        <p:txBody>
          <a:bodyPr>
            <a:normAutofit fontScale="40000" lnSpcReduction="20000"/>
          </a:bodyPr>
          <a:lstStyle/>
          <a:p>
            <a:r>
              <a:rPr lang="ru-RU" sz="3500" i="1" dirty="0" smtClean="0"/>
              <a:t>Математика</a:t>
            </a:r>
            <a:r>
              <a:rPr lang="ru-RU" sz="3500" dirty="0" smtClean="0"/>
              <a:t> выступает как </a:t>
            </a:r>
            <a:r>
              <a:rPr lang="ru-RU" sz="3500" dirty="0" err="1" smtClean="0"/>
              <a:t>системообразующий</a:t>
            </a:r>
            <a:r>
              <a:rPr lang="ru-RU" sz="3500" dirty="0" smtClean="0"/>
              <a:t> предмет для формирования </a:t>
            </a:r>
            <a:r>
              <a:rPr lang="ru-RU" sz="3500" i="1" dirty="0" err="1" smtClean="0"/>
              <a:t>общеучебных</a:t>
            </a:r>
            <a:r>
              <a:rPr lang="ru-RU" sz="3500" i="1" dirty="0" smtClean="0"/>
              <a:t> умений </a:t>
            </a:r>
            <a:r>
              <a:rPr lang="ru-RU" sz="3500" dirty="0" smtClean="0"/>
              <a:t>по трансформации реальных наблюдаемых или исследуемых химических, физических, биологических процессов в формальное их представление.</a:t>
            </a:r>
            <a:br>
              <a:rPr lang="ru-RU" sz="3500" dirty="0" smtClean="0"/>
            </a:br>
            <a:endParaRPr lang="ru-RU" sz="3500" dirty="0" smtClean="0"/>
          </a:p>
          <a:p>
            <a:r>
              <a:rPr lang="ru-RU" sz="3500" i="1" dirty="0" smtClean="0"/>
              <a:t>Информатика</a:t>
            </a:r>
            <a:r>
              <a:rPr lang="ru-RU" sz="3500" dirty="0" smtClean="0"/>
              <a:t> выступает как </a:t>
            </a:r>
            <a:r>
              <a:rPr lang="ru-RU" sz="3500" dirty="0" err="1" smtClean="0"/>
              <a:t>системообразующий</a:t>
            </a:r>
            <a:r>
              <a:rPr lang="ru-RU" sz="3500" dirty="0" smtClean="0"/>
              <a:t> предмет для формирования </a:t>
            </a:r>
            <a:r>
              <a:rPr lang="ru-RU" sz="3500" i="1" dirty="0" err="1" smtClean="0"/>
              <a:t>общеучебных</a:t>
            </a:r>
            <a:r>
              <a:rPr lang="ru-RU" sz="3500" i="1" dirty="0" smtClean="0"/>
              <a:t> умений </a:t>
            </a:r>
            <a:r>
              <a:rPr lang="ru-RU" sz="3500" dirty="0" smtClean="0"/>
              <a:t>моделирования для формального представления и преобразования различных природных процессов в разнообразные компьютерные модели инструментально-практическими средствами с помощью математики, информатики и ИКТ.</a:t>
            </a:r>
            <a:br>
              <a:rPr lang="ru-RU" sz="3500" dirty="0" smtClean="0"/>
            </a:br>
            <a:endParaRPr lang="ru-RU" sz="3500" dirty="0" smtClean="0"/>
          </a:p>
          <a:p>
            <a:r>
              <a:rPr lang="ru-RU" sz="3500" i="1" dirty="0" smtClean="0"/>
              <a:t>Физика,</a:t>
            </a:r>
            <a:r>
              <a:rPr lang="ru-RU" sz="3500" dirty="0" smtClean="0"/>
              <a:t> используя методы научного познания и математический аппарат, моделирования, в том числе средствами информатики и ИКТ, изучает физические явления, двигаясь от эмпирических фактов через гипотезу и модель к научной теории и методам исследования.</a:t>
            </a:r>
            <a:br>
              <a:rPr lang="ru-RU" sz="3500" dirty="0" smtClean="0"/>
            </a:br>
            <a:endParaRPr lang="ru-RU" sz="3500" dirty="0" smtClean="0"/>
          </a:p>
          <a:p>
            <a:r>
              <a:rPr lang="ru-RU" sz="3500" dirty="0" smtClean="0"/>
              <a:t>«…</a:t>
            </a:r>
            <a:r>
              <a:rPr lang="ru-RU" sz="3500" i="1" dirty="0" smtClean="0"/>
              <a:t>химические знания</a:t>
            </a:r>
            <a:r>
              <a:rPr lang="ru-RU" sz="3500" dirty="0" smtClean="0"/>
              <a:t>, наряду с физическими, находятся в центре естествознания и наполняют конкретным содержанием многие фундаментальные представления о мире. Кроме того, определенный объем химических знаний, необходим как для повседневной жизни, так и для деятельности во всех областях науки, народного хозяйства, в том числе не связанных с химией непосредственно».</a:t>
            </a:r>
            <a:br>
              <a:rPr lang="ru-RU" sz="3500" dirty="0" smtClean="0"/>
            </a:br>
            <a:endParaRPr lang="ru-RU" sz="3500" dirty="0" smtClean="0"/>
          </a:p>
          <a:p>
            <a:r>
              <a:rPr lang="ru-RU" sz="3500" i="1" dirty="0" smtClean="0"/>
              <a:t>Биология</a:t>
            </a:r>
            <a:r>
              <a:rPr lang="ru-RU" sz="3500" dirty="0" smtClean="0"/>
              <a:t> дает возможность полнее всего применять для решения реальных проблем физические и химические знания на основе анализа и синтеза материалов наблюдений и исследований, их систематизации. Изучение биологических объектов позволяет проанализировать процессы взаимодействия в сложных многоуровневых системах – организмах растений и животных, экосистемах и др., понять механизмы регуляции, устойчивости систем к внешним воздействиям.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428604"/>
            <a:ext cx="7858180" cy="5357850"/>
          </a:xfrm>
        </p:spPr>
        <p:txBody>
          <a:bodyPr>
            <a:normAutofit fontScale="47500" lnSpcReduction="20000"/>
          </a:bodyPr>
          <a:lstStyle/>
          <a:p>
            <a:r>
              <a:rPr lang="ru-RU" sz="3600" dirty="0" smtClean="0"/>
              <a:t>Именно поэтому издательство точкой входа в естественно-математическое образование школьников определило школьный курс информатики на основе традиционного курса математики на начальной ступени образования.</a:t>
            </a:r>
          </a:p>
          <a:p>
            <a:r>
              <a:rPr lang="ru-RU" sz="3600" dirty="0" smtClean="0"/>
              <a:t>Далее в это дерево траекторий в 5 классе включается ветвь математики, затем в 6 классе – биологии, в 7 классе – физики и в 8 классе – химии. Таким образом, в 9 классе издательство акцентирует внимание школьников на </a:t>
            </a:r>
            <a:r>
              <a:rPr lang="ru-RU" sz="3600" dirty="0" err="1" smtClean="0"/>
              <a:t>межпредметных</a:t>
            </a:r>
            <a:r>
              <a:rPr lang="ru-RU" sz="3600" dirty="0" smtClean="0"/>
              <a:t> учебных практикумах и проектах, в том числе на основе цифрового оборудования школьных лабораторий и компьютерных виртуальных лабораторий в </a:t>
            </a:r>
            <a:r>
              <a:rPr lang="ru-RU" sz="3600" dirty="0" err="1" smtClean="0"/>
              <a:t>предпрофильной</a:t>
            </a:r>
            <a:r>
              <a:rPr lang="ru-RU" sz="3600" dirty="0" smtClean="0"/>
              <a:t> подготовке.</a:t>
            </a:r>
          </a:p>
          <a:p>
            <a:r>
              <a:rPr lang="ru-RU" sz="3600" dirty="0" smtClean="0"/>
              <a:t>На основе информационной активности детей в партнерстве с педагогической бригадой естественно-математического цикла формируется целостное естественнонаучное знание учащихся, познавательная активность в самообразовании на основе новых информационных ресурсов и средств обучения – цифровых и компьютерных лабораторий.</a:t>
            </a:r>
          </a:p>
          <a:p>
            <a:r>
              <a:rPr lang="ru-RU" sz="3600" dirty="0" smtClean="0"/>
              <a:t>В старшей школе выбор учащимися профиля является осмысленным в рамках обучения на основной ступени, и далее развивается по различным профильным траекториям поддержанным УМК – БИНОМ с </a:t>
            </a:r>
            <a:r>
              <a:rPr lang="ru-RU" sz="3600" dirty="0" err="1" smtClean="0"/>
              <a:t>межпредметными</a:t>
            </a:r>
            <a:r>
              <a:rPr lang="ru-RU" sz="3600" dirty="0" smtClean="0"/>
              <a:t> практикумами, элективными курсами и системной подготовкой к ЕГЭ. В старшей школе УМК позволяет усилить познавательный интерес, развить творческие способности и сформировать потребности в дальнейшем профессиональном образовании выпускника школы.</a:t>
            </a:r>
          </a:p>
          <a:p>
            <a:r>
              <a:rPr lang="ru-RU" sz="3600" dirty="0" smtClean="0"/>
              <a:t>УМК в старшей школе нацелен на усиление самообразовательной активности и системном формировании исследовательской культуры в среде естественно-математического образования.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85728"/>
            <a:ext cx="7358082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Общие правила конструирования учебников в составе УМК - БИНОМ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2285992"/>
            <a:ext cx="7643866" cy="3286148"/>
          </a:xfrm>
        </p:spPr>
        <p:txBody>
          <a:bodyPr/>
          <a:lstStyle/>
          <a:p>
            <a:r>
              <a:rPr lang="ru-RU" b="1" dirty="0" smtClean="0"/>
              <a:t>Правило 1.</a:t>
            </a:r>
            <a:r>
              <a:rPr lang="ru-RU" dirty="0" smtClean="0"/>
              <a:t> Все дидактические единицы предмета, заявленные в ГОС для данной ступени образования, обязательно отражаются в материалах УМК с различными уровнями глубины их освоения.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785794"/>
            <a:ext cx="8143900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1142976" y="2143116"/>
            <a:ext cx="7643813" cy="2714644"/>
          </a:xfrm>
        </p:spPr>
        <p:txBody>
          <a:bodyPr/>
          <a:lstStyle/>
          <a:p>
            <a:r>
              <a:rPr lang="ru-RU" b="1" dirty="0" smtClean="0"/>
              <a:t>Правило 2.</a:t>
            </a:r>
            <a:r>
              <a:rPr lang="ru-RU" dirty="0" smtClean="0"/>
              <a:t> Доступность УМК в работе ученика и учителя с учётом неразрывной связи учебника и практикума по предмету (вариативность и навигационные возможности УМК).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142852"/>
            <a:ext cx="7358082" cy="1143008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100" dirty="0" smtClean="0"/>
              <a:t>Реализация навигационных качеств в учебных полиграфических материала такова: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428736"/>
            <a:ext cx="7715272" cy="440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8863" y="0"/>
            <a:ext cx="82280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3857628"/>
            <a:ext cx="4429156" cy="285749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000" dirty="0" smtClean="0"/>
              <a:t>      </a:t>
            </a:r>
            <a:r>
              <a:rPr lang="ru-RU" sz="1800" dirty="0" smtClean="0"/>
              <a:t>Единые подходы к организации учебного текста позволят учащемуся и учителю по всем предметам включиться в общую среду учебной деятельности, заданную навигационными представлениями в учебниках, а также объединить все составляющие УМК средствами перекрестных ссылок. Этими же инструментами ссылок снабжается Методическое пособие как навигатор по УМК для учителя.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42852"/>
            <a:ext cx="3659183" cy="3553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42852"/>
            <a:ext cx="3214710" cy="5629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571612"/>
            <a:ext cx="7643866" cy="4525963"/>
          </a:xfrm>
        </p:spPr>
        <p:txBody>
          <a:bodyPr/>
          <a:lstStyle/>
          <a:p>
            <a:r>
              <a:rPr lang="ru-RU" b="1" dirty="0" smtClean="0"/>
              <a:t>Правило 3.</a:t>
            </a:r>
            <a:r>
              <a:rPr lang="ru-RU" dirty="0" smtClean="0"/>
              <a:t> Электронное приложение к учебнику предполагает интерактивное объединение гиперссылками основных текстовых фрагментов учебника, ключевых заданий практикума, связать их с дополнительной учебной литературой и ссылками на цифровые образовательные ресурсы.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85728"/>
            <a:ext cx="7358082" cy="1143000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В ЦОР эта реализация представлена интерактивными инструментами компьютерных лабораторий и интерактивных плакатов.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428736"/>
            <a:ext cx="6962775" cy="485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571612"/>
            <a:ext cx="7643866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/>
              <a:t>    Правило 4.</a:t>
            </a:r>
            <a:endParaRPr lang="ru-RU" dirty="0" smtClean="0"/>
          </a:p>
          <a:p>
            <a:r>
              <a:rPr lang="ru-RU" dirty="0" smtClean="0"/>
              <a:t>Наличие обратной связи с потребителем: представление УМК на сайте методической службы издательства в форме </a:t>
            </a:r>
            <a:r>
              <a:rPr lang="ru-RU" i="1" dirty="0" smtClean="0"/>
              <a:t>авторской мастерской и лектория</a:t>
            </a:r>
            <a:r>
              <a:rPr lang="ru-RU" dirty="0" smtClean="0"/>
              <a:t>. Обязательная горячая линия (почтовый ящик, форум) с авторским коллективом, непрерывная работа по развитию и обновлению электронных составляющих УМК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14290"/>
            <a:ext cx="6951662" cy="571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571612"/>
            <a:ext cx="7643866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Правило 5.</a:t>
            </a:r>
            <a:endParaRPr lang="ru-RU" dirty="0" smtClean="0"/>
          </a:p>
          <a:p>
            <a:r>
              <a:rPr lang="ru-RU" dirty="0" smtClean="0"/>
              <a:t>Включение в предметные задания элементов математического и информационного моделирования явлений и процессов в физике, химии и биологии, реализация этих моделей средствами компьютерного моделирования.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071538" y="285728"/>
            <a:ext cx="8072462" cy="642941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14400" dirty="0" smtClean="0"/>
              <a:t>Табличное представление информации:</a:t>
            </a:r>
            <a:br>
              <a:rPr lang="ru-RU" sz="14400" dirty="0" smtClean="0"/>
            </a:br>
            <a:endParaRPr lang="ru-RU" sz="14400" dirty="0" smtClean="0"/>
          </a:p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8460" y="857233"/>
            <a:ext cx="722976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000100" y="142852"/>
            <a:ext cx="7929618" cy="68579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" dirty="0" smtClean="0"/>
              <a:t>Графы и схемы в тексте учебников:</a:t>
            </a:r>
            <a:br>
              <a:rPr lang="ru-RU" sz="4000" dirty="0" smtClean="0"/>
            </a:br>
            <a:endParaRPr lang="ru-RU" sz="40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7938" y="857232"/>
            <a:ext cx="7866062" cy="498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428728" y="214290"/>
            <a:ext cx="7258072" cy="71438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Формализация природных процессов:</a:t>
            </a:r>
          </a:p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000240"/>
            <a:ext cx="390735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357298"/>
            <a:ext cx="4357686" cy="5143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142976" y="928670"/>
            <a:ext cx="7858180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 smtClean="0"/>
              <a:t>Пронизывание</a:t>
            </a:r>
            <a:r>
              <a:rPr lang="ru-RU" dirty="0" smtClean="0"/>
              <a:t> учебных текстов математическими и информационными опорами является также частью методической технологии. Она позволяет формировать у школьников опережающий опыт исследовательской деятельности, инструментами которой являются математические и информационные опоры и биологические, физические и химические натурные инструментальные средства исследований, не только традиционные, но и нацеленное на развитие высокотехнологичное цифровое лабораторное оборудование.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0"/>
            <a:ext cx="82153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571604" y="1000108"/>
            <a:ext cx="7043758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Правило 6.</a:t>
            </a:r>
            <a:endParaRPr lang="ru-RU" dirty="0" smtClean="0"/>
          </a:p>
          <a:p>
            <a:r>
              <a:rPr lang="ru-RU" b="1" dirty="0" smtClean="0"/>
              <a:t>Федеральная система информационных образовательных ресурсов </a:t>
            </a:r>
            <a:r>
              <a:rPr lang="ru-RU" dirty="0" smtClean="0"/>
              <a:t>в УМК –БИНОМ представлены системно и пронизывают все содержание обучения.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500042"/>
            <a:ext cx="8077200" cy="513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643042" y="1600201"/>
            <a:ext cx="7043758" cy="3686188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Правило 7.</a:t>
            </a:r>
            <a:endParaRPr lang="ru-RU" dirty="0" smtClean="0"/>
          </a:p>
          <a:p>
            <a:r>
              <a:rPr lang="ru-RU" dirty="0" smtClean="0"/>
              <a:t>Для массового учителя предусмотрена методическая поддержка учителей в сотрудничестве с </a:t>
            </a:r>
            <a:r>
              <a:rPr lang="ru-RU" dirty="0" err="1" smtClean="0"/>
              <a:t>регональными</a:t>
            </a:r>
            <a:r>
              <a:rPr lang="ru-RU" dirty="0" smtClean="0"/>
              <a:t> ИПКРО (</a:t>
            </a:r>
            <a:r>
              <a:rPr lang="ru-RU" u="sng" dirty="0" smtClean="0">
                <a:hlinkClick r:id="rId2"/>
              </a:rPr>
              <a:t>http://metodist.lbz.ru</a:t>
            </a:r>
            <a:r>
              <a:rPr lang="ru-RU" dirty="0" smtClean="0"/>
              <a:t>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928670"/>
            <a:ext cx="811997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571604" y="785794"/>
            <a:ext cx="7043758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Авторы учебников и элементов УМК обеспечивают сетевые консультации, сетевое методическое сопровождение УМК по вопросам учителей, </a:t>
            </a:r>
            <a:r>
              <a:rPr lang="ru-RU" dirty="0" err="1" smtClean="0"/>
              <a:t>телелекции</a:t>
            </a:r>
            <a:r>
              <a:rPr lang="ru-RU" dirty="0" smtClean="0"/>
              <a:t> для педагогов, что является частью методической технологии по реализации УМК в школе как модели опережающего естественно-математического образования на основе подведения школьников к исследовательской деятельности.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0"/>
            <a:ext cx="8143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85728"/>
            <a:ext cx="735808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Важно отметить системные эффекты и для школы: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571612"/>
            <a:ext cx="7643866" cy="452596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В школе формируется единая педагогическая бригада учителей естественно-математических предметов, позволяющая достичь синергетического результата обучения</a:t>
            </a:r>
          </a:p>
          <a:p>
            <a:pPr lvl="0"/>
            <a:r>
              <a:rPr lang="ru-RU" dirty="0" smtClean="0"/>
              <a:t>Обеспечено </a:t>
            </a:r>
            <a:r>
              <a:rPr lang="ru-RU" dirty="0" err="1" smtClean="0"/>
              <a:t>межпредметное</a:t>
            </a:r>
            <a:r>
              <a:rPr lang="ru-RU" dirty="0" smtClean="0"/>
              <a:t> проникновение на регулярной основе на всех ступенях обучения</a:t>
            </a:r>
          </a:p>
          <a:p>
            <a:pPr lvl="0"/>
            <a:r>
              <a:rPr lang="ru-RU" dirty="0" smtClean="0"/>
              <a:t>Эффективно используются комплексы ресурсов информационной среды школы и сетевые образовательные ресурсы страны.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85728"/>
            <a:ext cx="7358082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Система критериев, применяемых при формировании УМК-БИНОМ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571612"/>
            <a:ext cx="7643866" cy="4525963"/>
          </a:xfrm>
        </p:spPr>
        <p:txBody>
          <a:bodyPr>
            <a:normAutofit fontScale="40000" lnSpcReduction="20000"/>
          </a:bodyPr>
          <a:lstStyle/>
          <a:p>
            <a:r>
              <a:rPr lang="ru-RU" sz="4500" dirty="0" smtClean="0"/>
              <a:t>Издательство рассматривает Учебно-методический комплекс как реализацию нового подхода к формированию учебных ресурсов и материалов для школы. Рассматриваются аспекты формирования школьных учебных материалов естественно-математического цикла нового поколения, основанных на базисной роли таких предметов, как информатика и математика. УМК-БИНОМ представлена как методическая технология для учителя, позволяющая гарантированно реализовать государственный образовательный стандарт и достичь требований к выпускнику школы. Учебник, практикум и учебные материалы различных форм реализации (полиграфические, цифровые, сетевые) в составе УМК, предназначенные для ученика, поддержаны методикой их встраивания в учебный процесс для разных образовательных траекторий в школе (профилей обучения, форм обучения, оснащения образовательного процесса). Таким образом, акцент с учебника перемещается на УМК как взаимодополняющую систему учебных материалов, целостно реализующих </a:t>
            </a:r>
            <a:r>
              <a:rPr lang="ru-RU" sz="4500" dirty="0" err="1" smtClean="0"/>
              <a:t>знаниевую</a:t>
            </a:r>
            <a:r>
              <a:rPr lang="ru-RU" sz="4500" dirty="0" smtClean="0"/>
              <a:t> и </a:t>
            </a:r>
            <a:r>
              <a:rPr lang="ru-RU" sz="4500" dirty="0" err="1" smtClean="0"/>
              <a:t>деятельностную</a:t>
            </a:r>
            <a:r>
              <a:rPr lang="ru-RU" sz="4500" dirty="0" smtClean="0"/>
              <a:t> составляющие образования, включающего методическую технологию для школы.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0"/>
            <a:ext cx="83582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14290"/>
            <a:ext cx="7358082" cy="6215106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Современный учебно-методический комплекс как система УМК по связному циклу предметов должен быть гибким к условию реализации в конкретной школе, то есть иметь «параметры» настройки на различный уровень ресурсного обеспечения школы и индивидуальный выбор ученика, а также быть партнером в решении </a:t>
            </a:r>
            <a:r>
              <a:rPr lang="ru-RU" sz="3600" dirty="0" err="1" smtClean="0"/>
              <a:t>социокультурных</a:t>
            </a:r>
            <a:r>
              <a:rPr lang="ru-RU" sz="3600" dirty="0" smtClean="0"/>
              <a:t> и воспитательных задач образовательного процесса. Его основные качества на сегодня таковы</a:t>
            </a:r>
            <a:r>
              <a:rPr lang="ru-RU" dirty="0" smtClean="0"/>
              <a:t>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УМК_Школа Бином_ЕМО_201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УМК_Школа Бином_ЕМО_2014</Template>
  <TotalTime>61</TotalTime>
  <Words>1206</Words>
  <Application>Microsoft Office PowerPoint</Application>
  <PresentationFormat>Экран (4:3)</PresentationFormat>
  <Paragraphs>78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УМК_Школа Бином_ЕМО_2014</vt:lpstr>
      <vt:lpstr>Учебно-методический комплекс «Школа БИНОМ» естественно-математического образования</vt:lpstr>
      <vt:lpstr>Состав УМК Школы БИНОМ </vt:lpstr>
      <vt:lpstr>Слайд 3</vt:lpstr>
      <vt:lpstr>Слайд 4</vt:lpstr>
      <vt:lpstr>Слайд 5</vt:lpstr>
      <vt:lpstr> Важно отметить системные эффекты и для школы: </vt:lpstr>
      <vt:lpstr> Система критериев, применяемых при формировании УМК-БИНОМ </vt:lpstr>
      <vt:lpstr>Слайд 8</vt:lpstr>
      <vt:lpstr>Современный учебно-методический комплекс как система УМК по связному циклу предметов должен быть гибким к условию реализации в конкретной школе, то есть иметь «параметры» настройки на различный уровень ресурсного обеспечения школы и индивидуальный выбор ученика, а также быть партнером в решении социокультурных и воспитательных задач образовательного процесса. Его основные качества на сегодня таковы: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  Межпредметные аспекты использования УМК естественно-математического образования в информационной среде школы </vt:lpstr>
      <vt:lpstr> Все эти составляющие потенциала информатизации школы могут рассматриваться как механизм реализации важнейшей задачи школьного образования – интеграции предметного обучения школьников и лежат в основе методик обучения в комплексе предметов естественно-математического образования. </vt:lpstr>
      <vt:lpstr>Слайд 19</vt:lpstr>
      <vt:lpstr>  УМК – БИНОМ опирается на информационно-математические инвариантные опоры – инструменты мыслительной и инструментальной деятельности школьников в системе обучения по физике, химии, биологии, естествознанию, которые наращиваются по ступеням образования: </vt:lpstr>
      <vt:lpstr>Слайд 21</vt:lpstr>
      <vt:lpstr>Слайд 22</vt:lpstr>
      <vt:lpstr> Траектории обучения по  УМК-БИНОМ </vt:lpstr>
      <vt:lpstr> Задачи предметных УМК в комплексе БИНОМ лежат в русле образовательных стандартов второго поколения. </vt:lpstr>
      <vt:lpstr>Слайд 25</vt:lpstr>
      <vt:lpstr> Общие правила конструирования учебников в составе УМК - БИНОМ </vt:lpstr>
      <vt:lpstr>Слайд 27</vt:lpstr>
      <vt:lpstr>Слайд 28</vt:lpstr>
      <vt:lpstr>  Реализация навигационных качеств в учебных полиграфических материала такова: </vt:lpstr>
      <vt:lpstr>Слайд 30</vt:lpstr>
      <vt:lpstr>Слайд 31</vt:lpstr>
      <vt:lpstr>   В ЦОР эта реализация представлена интерактивными инструментами компьютерных лабораторий и интерактивных плакатов.  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</vt:vector>
  </TitlesOfParts>
  <Company>Мой 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Учебно-методический комплекс «Школа БИНОМ» естественно-математического образования</dc:title>
  <dc:creator>Игорь</dc:creator>
  <dc:description>http://aida.ucoz.ru</dc:description>
  <cp:lastModifiedBy>Игорь</cp:lastModifiedBy>
  <cp:revision>67</cp:revision>
  <dcterms:created xsi:type="dcterms:W3CDTF">2014-04-18T13:20:08Z</dcterms:created>
  <dcterms:modified xsi:type="dcterms:W3CDTF">2017-02-06T01:12:57Z</dcterms:modified>
</cp:coreProperties>
</file>