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  <p:sldMasterId id="2147484338" r:id="rId2"/>
    <p:sldMasterId id="2147484755" r:id="rId3"/>
    <p:sldMasterId id="2147484767" r:id="rId4"/>
  </p:sldMasterIdLst>
  <p:notesMasterIdLst>
    <p:notesMasterId r:id="rId35"/>
  </p:notesMasterIdLst>
  <p:sldIdLst>
    <p:sldId id="256" r:id="rId5"/>
    <p:sldId id="273" r:id="rId6"/>
    <p:sldId id="271" r:id="rId7"/>
    <p:sldId id="272" r:id="rId8"/>
    <p:sldId id="274" r:id="rId9"/>
    <p:sldId id="266" r:id="rId10"/>
    <p:sldId id="270" r:id="rId11"/>
    <p:sldId id="287" r:id="rId12"/>
    <p:sldId id="288" r:id="rId13"/>
    <p:sldId id="268" r:id="rId14"/>
    <p:sldId id="303" r:id="rId15"/>
    <p:sldId id="304" r:id="rId16"/>
    <p:sldId id="305" r:id="rId17"/>
    <p:sldId id="313" r:id="rId18"/>
    <p:sldId id="332" r:id="rId19"/>
    <p:sldId id="289" r:id="rId20"/>
    <p:sldId id="323" r:id="rId21"/>
    <p:sldId id="324" r:id="rId22"/>
    <p:sldId id="279" r:id="rId23"/>
    <p:sldId id="308" r:id="rId24"/>
    <p:sldId id="309" r:id="rId25"/>
    <p:sldId id="281" r:id="rId26"/>
    <p:sldId id="284" r:id="rId27"/>
    <p:sldId id="262" r:id="rId28"/>
    <p:sldId id="283" r:id="rId29"/>
    <p:sldId id="301" r:id="rId30"/>
    <p:sldId id="331" r:id="rId31"/>
    <p:sldId id="333" r:id="rId32"/>
    <p:sldId id="310" r:id="rId33"/>
    <p:sldId id="302" r:id="rId3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D093550-36B1-4AFC-8850-EFEAFA87F27B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4DDB93-64EC-42A3-9944-CC666B271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5D3604-21DB-4483-A1DD-5D07A2EB5613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A1FEB5-7A63-4FCD-BD2D-620412D3869C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676B6A-C732-4F04-A046-44744613BF99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D48A39-9BA8-4704-9C2C-79F81AFAF84A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FD6E3C-1990-4996-B2C1-8A472814E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FD919-9616-4F16-93EA-9B50C5135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61D8E-AA87-426D-BF60-96B441667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AAB8371-FAEC-46D1-AF6D-3DE9C6A26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E8075-BC59-49D9-ADA9-98E1DFECC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3716C7-038B-4474-ADF7-D9607F968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E96D76-9FA3-4DF6-A2FF-2E78020C5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91C0A4-976C-4961-AE61-A6F4E50DA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396E20-383A-4BD8-80DA-E058BC8A8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B176B-DBB0-487A-9C41-E23B6D552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274556-1C4E-481B-B8AD-F422E7A20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6EB82-0DE2-4820-9CCC-1265881E1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56A729A-C9DE-4A83-9503-4112E18CA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C0A5B-C82C-4EB8-8BA9-FE897325F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10B95-AD72-47B0-A830-3142E076C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B12A8-B8AB-4887-815D-4D61472BE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2922D-76AD-4A60-8749-57F82593C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8B363-B114-4A46-B500-1919E2DD8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B60C4-D9A8-4068-8BC0-5A619471C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43E4-30E2-432A-B58D-68DF6B889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7B640-B4AD-48AF-94E1-E6952AAA2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5E716-9AAB-4FFC-B9E3-E9432306A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FCBF3-57D0-4B89-918D-0D09D4F18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F0A32-E2D6-430B-832F-40E97D293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9B7F7-90B0-4479-A125-8FB13A352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E3B0F-1467-4680-AD6B-FC45602A8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AA6DF-9FC2-49B4-A48C-3D413A8CE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510C-E58F-4DB1-B02E-AF604B18F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7BF17-430C-4BED-9307-3806955F2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109C-D81F-4B22-B234-99C756780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DBFBA-A32F-4FD2-8A97-4348A4186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FC56-D946-4732-A994-298D5F918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8E255-8DA2-4B11-B1CF-48CE00372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003BB-4C1A-45CF-8C49-E5D4BE579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2E0F-C675-43AC-928C-F27680386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F388C-105C-4E41-80B1-555EF4B25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3A53-9206-46AD-9EB6-02F9E3892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F7585-D679-4950-B34C-81D97F73A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A9951-2679-42D6-A335-4B7AAAA56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A5717E6-4A3D-45BF-BB3E-E619AC794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6296-3D09-4209-BECD-E9472E1E4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99AC9-ADA9-48DD-85CE-1523A49CC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D88B749-C561-4267-9BB0-626419F38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4AD0801-DD1C-4C01-9724-FE4972E72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12B98D-72D7-417C-9115-524DBEA6F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23" r:id="rId1"/>
    <p:sldLayoutId id="2147484824" r:id="rId2"/>
    <p:sldLayoutId id="2147484825" r:id="rId3"/>
    <p:sldLayoutId id="2147484793" r:id="rId4"/>
    <p:sldLayoutId id="2147484826" r:id="rId5"/>
    <p:sldLayoutId id="2147484794" r:id="rId6"/>
    <p:sldLayoutId id="2147484795" r:id="rId7"/>
    <p:sldLayoutId id="2147484827" r:id="rId8"/>
    <p:sldLayoutId id="2147484828" r:id="rId9"/>
    <p:sldLayoutId id="2147484796" r:id="rId10"/>
    <p:sldLayoutId id="2147484797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E9D17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DCCEA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1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58D80B2-A53D-409B-A8E4-1F74D3E17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9" r:id="rId1"/>
    <p:sldLayoutId id="2147484798" r:id="rId2"/>
    <p:sldLayoutId id="2147484830" r:id="rId3"/>
    <p:sldLayoutId id="2147484831" r:id="rId4"/>
    <p:sldLayoutId id="2147484832" r:id="rId5"/>
    <p:sldLayoutId id="2147484833" r:id="rId6"/>
    <p:sldLayoutId id="2147484799" r:id="rId7"/>
    <p:sldLayoutId id="2147484834" r:id="rId8"/>
    <p:sldLayoutId id="2147484835" r:id="rId9"/>
    <p:sldLayoutId id="2147484800" r:id="rId10"/>
    <p:sldLayoutId id="21474848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14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B33C2E2-F53F-4D7A-ADF4-A3B5A663C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02" r:id="rId1"/>
    <p:sldLayoutId id="2147484803" r:id="rId2"/>
    <p:sldLayoutId id="2147484836" r:id="rId3"/>
    <p:sldLayoutId id="2147484804" r:id="rId4"/>
    <p:sldLayoutId id="2147484805" r:id="rId5"/>
    <p:sldLayoutId id="2147484806" r:id="rId6"/>
    <p:sldLayoutId id="2147484807" r:id="rId7"/>
    <p:sldLayoutId id="2147484808" r:id="rId8"/>
    <p:sldLayoutId id="2147484809" r:id="rId9"/>
    <p:sldLayoutId id="2147484810" r:id="rId10"/>
    <p:sldLayoutId id="21474848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2423AD-8EC6-4312-9C39-E20353EEE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2" r:id="rId1"/>
    <p:sldLayoutId id="2147484813" r:id="rId2"/>
    <p:sldLayoutId id="2147484814" r:id="rId3"/>
    <p:sldLayoutId id="2147484815" r:id="rId4"/>
    <p:sldLayoutId id="2147484816" r:id="rId5"/>
    <p:sldLayoutId id="2147484817" r:id="rId6"/>
    <p:sldLayoutId id="2147484818" r:id="rId7"/>
    <p:sldLayoutId id="2147484819" r:id="rId8"/>
    <p:sldLayoutId id="2147484820" r:id="rId9"/>
    <p:sldLayoutId id="2147484821" r:id="rId10"/>
    <p:sldLayoutId id="21474848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1.wa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9616" y="3214686"/>
            <a:ext cx="8062912" cy="14700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/>
              <a:t>Математика владеет не только истиной,</a:t>
            </a:r>
            <a:br>
              <a:rPr lang="ru-RU" b="1" dirty="0" smtClean="0"/>
            </a:br>
            <a:r>
              <a:rPr lang="ru-RU" b="1" dirty="0" smtClean="0"/>
              <a:t> но и высшей красотой.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-1500230" y="3786190"/>
            <a:ext cx="8062912" cy="1752600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Бертран Рассел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План поисковой работы: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395932" y="1556792"/>
            <a:ext cx="8856588" cy="4572000"/>
          </a:xfrm>
        </p:spPr>
        <p:txBody>
          <a:bodyPr/>
          <a:lstStyle/>
          <a:p>
            <a:pPr eaLnBrk="1" hangingPunct="1"/>
            <a:r>
              <a:rPr lang="ru-RU" dirty="0" smtClean="0"/>
              <a:t>Разделитесь на 4 группы </a:t>
            </a:r>
          </a:p>
          <a:p>
            <a:pPr eaLnBrk="1" hangingPunct="1"/>
            <a:r>
              <a:rPr lang="ru-RU" dirty="0" smtClean="0"/>
              <a:t>С помощью  линейки, проведите замеры объектов, оцените пропорции, найдите  закономерности</a:t>
            </a:r>
          </a:p>
          <a:p>
            <a:pPr eaLnBrk="1" hangingPunct="1"/>
            <a:r>
              <a:rPr lang="ru-RU" dirty="0" smtClean="0"/>
              <a:t>Объекты (яйцо, растения, фаланги пальцев, нос) </a:t>
            </a:r>
          </a:p>
          <a:p>
            <a:pPr eaLnBrk="1" hangingPunct="1"/>
            <a:r>
              <a:rPr lang="ru-RU" dirty="0" smtClean="0"/>
              <a:t>Подготовьте сообщение о результатах своего труда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>
            <a:endCxn id="8" idx="0"/>
          </p:cNvCxnSpPr>
          <p:nvPr/>
        </p:nvCxnSpPr>
        <p:spPr>
          <a:xfrm>
            <a:off x="1763713" y="4581525"/>
            <a:ext cx="5976937" cy="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9592" y="4509120"/>
            <a:ext cx="100811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6296" y="4581128"/>
            <a:ext cx="100811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ru-RU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2843213" y="4292600"/>
            <a:ext cx="144462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132138" y="4292600"/>
            <a:ext cx="144462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156325" y="4292600"/>
            <a:ext cx="144463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443663" y="4292600"/>
            <a:ext cx="144462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748588" y="1412875"/>
            <a:ext cx="0" cy="3176588"/>
          </a:xfrm>
          <a:prstGeom prst="straightConnector1">
            <a:avLst/>
          </a:prstGeom>
          <a:ln>
            <a:prstDash val="lgDash"/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35888" y="548680"/>
            <a:ext cx="100811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ru-RU" sz="88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1763713" y="1412875"/>
            <a:ext cx="5903912" cy="3168650"/>
          </a:xfrm>
          <a:prstGeom prst="straightConnector1">
            <a:avLst/>
          </a:prstGeom>
          <a:ln>
            <a:prstDash val="dash"/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23928" y="692696"/>
            <a:ext cx="100811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076825" y="2636838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004048" y="4725144"/>
            <a:ext cx="100811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ru-RU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651500" y="4508500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54756" y="3140968"/>
            <a:ext cx="628924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ЕВ=1/2*АВ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611560" y="339376"/>
            <a:ext cx="835292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АС:СВ=АВ:АС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1714488"/>
            <a:ext cx="8352928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1,62 –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dirty="0"/>
              <a:t>это число "золотого сечения" (золотая пропорция, гармоническое деление, число Фидия, фи)</a:t>
            </a:r>
            <a:br>
              <a:rPr lang="ru-RU" sz="3200" dirty="0"/>
            </a:br>
            <a:r>
              <a:rPr lang="ru-RU" sz="3200" dirty="0"/>
              <a:t>Что такое "золотое сечение"? Это деление отрезка на части в таком соотношении, при котором большая часть относится к меньшей, как сумма к большей, т.е. примерно в соотношении 62% к 38%.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ru-RU" smtClean="0"/>
              <a:t>Хотя золотое сечение и не такое фундаментальное в </a:t>
            </a:r>
            <a:r>
              <a:rPr lang="ru-RU" b="1" smtClean="0"/>
              <a:t> </a:t>
            </a:r>
            <a:r>
              <a:rPr lang="ru-RU" smtClean="0"/>
              <a:t>математике,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оно имеет важное значение для нашего восприятия мира,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так как пропорции, отвечающие золотому сечению кажутся нам гармоничными.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err="1" smtClean="0"/>
              <a:t>Гармо́ния</a:t>
            </a: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dirty="0" smtClean="0"/>
              <a:t>(от греч, - связь, стройность) - соразмерность отдельных частей, слияние объектов в единое целое.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5429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  работа   в микро группах.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Выяснить </a:t>
            </a:r>
            <a:r>
              <a:rPr lang="ru-RU" dirty="0" smtClean="0"/>
              <a:t>роль пропорции.</a:t>
            </a:r>
          </a:p>
          <a:p>
            <a:pPr lvl="0"/>
            <a:r>
              <a:rPr lang="ru-RU" dirty="0" smtClean="0"/>
              <a:t>Проанализировать области, в которых встречается пропорция;</a:t>
            </a:r>
          </a:p>
          <a:p>
            <a:pPr lvl="0"/>
            <a:r>
              <a:rPr lang="ru-RU" dirty="0" smtClean="0"/>
              <a:t>Выяснить тайну золотого сечения.</a:t>
            </a:r>
          </a:p>
          <a:p>
            <a:r>
              <a:rPr lang="ru-RU" dirty="0" smtClean="0"/>
              <a:t>Обобщить результаты </a:t>
            </a:r>
            <a:r>
              <a:rPr lang="ru-RU" dirty="0" smtClean="0"/>
              <a:t>работы  </a:t>
            </a:r>
            <a:r>
              <a:rPr lang="ru-RU" dirty="0" smtClean="0"/>
              <a:t>группы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8332"/>
            <a:ext cx="8229600" cy="13990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Вы можете ответить на вопрос: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ru-RU" smtClean="0"/>
              <a:t>Какую роль играет  пропорция в нашей жизни? </a:t>
            </a:r>
          </a:p>
          <a:p>
            <a:r>
              <a:rPr lang="ru-RU" smtClean="0"/>
              <a:t>Как красоту и гармонию объясняет математика?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4515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5539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" y="714375"/>
            <a:ext cx="8809038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0034"/>
            <a:ext cx="8229600" cy="13990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Пропорция играет важную роль в нашей жизни, что она влияет на красоту  и гармонию нас окружающего. </a:t>
            </a:r>
            <a:endParaRPr lang="ru-RU" dirty="0"/>
          </a:p>
        </p:txBody>
      </p:sp>
      <p:sp>
        <p:nvSpPr>
          <p:cNvPr id="6656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785926"/>
            <a:ext cx="7929618" cy="2714644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Что может быть общего между </a:t>
            </a:r>
            <a:r>
              <a:rPr lang="ru-RU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Мона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Лизой, каблуками и яйцом?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Проведем блиц-опрос: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ru-RU" smtClean="0"/>
              <a:t>Как называют результат деления? </a:t>
            </a:r>
          </a:p>
          <a:p>
            <a:r>
              <a:rPr lang="ru-RU" smtClean="0"/>
              <a:t>Каким словом заменяют частное? </a:t>
            </a:r>
          </a:p>
          <a:p>
            <a:r>
              <a:rPr lang="ru-RU" smtClean="0"/>
              <a:t>Прочитать 3:2</a:t>
            </a:r>
          </a:p>
          <a:p>
            <a:r>
              <a:rPr lang="ru-RU" smtClean="0"/>
              <a:t>Каким числом может быть выражено отношение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4653136"/>
            <a:ext cx="255550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(частное)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4725144"/>
            <a:ext cx="44955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(отношение)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4941168"/>
            <a:ext cx="58072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(отношение 3 к 2;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5301208"/>
            <a:ext cx="60866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(целым, дробным)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Содержимое 2"/>
          <p:cNvSpPr>
            <a:spLocks noGrp="1"/>
          </p:cNvSpPr>
          <p:nvPr>
            <p:ph idx="1"/>
          </p:nvPr>
        </p:nvSpPr>
        <p:spPr>
          <a:xfrm>
            <a:off x="323850" y="47625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Рассмотрим равенство .</a:t>
            </a:r>
          </a:p>
          <a:p>
            <a:endParaRPr lang="ru-RU" dirty="0" smtClean="0"/>
          </a:p>
          <a:p>
            <a:r>
              <a:rPr lang="ru-RU" dirty="0" smtClean="0"/>
              <a:t>Верное ли оно? </a:t>
            </a:r>
          </a:p>
          <a:p>
            <a:r>
              <a:rPr lang="ru-RU" dirty="0" smtClean="0"/>
              <a:t>Как называется такая запись</a:t>
            </a:r>
          </a:p>
          <a:p>
            <a:r>
              <a:rPr lang="ru-RU" dirty="0" smtClean="0"/>
              <a:t> Как ее можно переписать? </a:t>
            </a:r>
          </a:p>
          <a:p>
            <a:r>
              <a:rPr lang="ru-RU" dirty="0" smtClean="0"/>
              <a:t>Как называют левую, правую часть? </a:t>
            </a:r>
          </a:p>
          <a:p>
            <a:r>
              <a:rPr lang="ru-RU" dirty="0" smtClean="0"/>
              <a:t>Как называют такое равенство? </a:t>
            </a:r>
          </a:p>
        </p:txBody>
      </p:sp>
      <p:pic>
        <p:nvPicPr>
          <p:cNvPr id="68611" name="Рисунок 54" descr="http://festival.1september.ru/articles/501127/Image148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0"/>
            <a:ext cx="1908175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5934670"/>
            <a:ext cx="689804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(сокращение дроби).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934670"/>
            <a:ext cx="43885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(отношение).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5229200"/>
            <a:ext cx="46810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(пропорцией).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73238"/>
            <a:ext cx="7956550" cy="42465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5700" b="1" smtClean="0">
                <a:latin typeface="Consolas" pitchFamily="49" charset="0"/>
              </a:rPr>
              <a:t> </a:t>
            </a:r>
            <a:r>
              <a:rPr lang="ru-RU" sz="5700" i="1" smtClean="0">
                <a:latin typeface="Consolas" pitchFamily="49" charset="0"/>
              </a:rPr>
              <a:t>а:в = с:</a:t>
            </a:r>
            <a:r>
              <a:rPr lang="en-US" sz="5700" i="1" smtClean="0">
                <a:latin typeface="Consolas" pitchFamily="49" charset="0"/>
              </a:rPr>
              <a:t>d</a:t>
            </a:r>
            <a:r>
              <a:rPr lang="ru-RU" sz="5700" i="1" smtClean="0">
                <a:latin typeface="Consolas" pitchFamily="49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«</a:t>
            </a:r>
            <a:r>
              <a:rPr lang="ru-RU" sz="2800" b="1" smtClean="0"/>
              <a:t>а </a:t>
            </a:r>
            <a:r>
              <a:rPr lang="ru-RU" sz="2400" smtClean="0"/>
              <a:t>относится к</a:t>
            </a:r>
            <a:r>
              <a:rPr lang="ru-RU" sz="2800" smtClean="0"/>
              <a:t> </a:t>
            </a:r>
            <a:r>
              <a:rPr lang="ru-RU" sz="2800" b="1" smtClean="0"/>
              <a:t>в</a:t>
            </a:r>
            <a:r>
              <a:rPr lang="ru-RU" sz="2800" smtClean="0"/>
              <a:t>, как </a:t>
            </a:r>
            <a:r>
              <a:rPr lang="ru-RU" sz="2800" b="1" smtClean="0"/>
              <a:t>с </a:t>
            </a:r>
            <a:r>
              <a:rPr lang="ru-RU" sz="2800" smtClean="0"/>
              <a:t>относится к </a:t>
            </a:r>
            <a:r>
              <a:rPr lang="en-US" sz="2800" b="1" smtClean="0"/>
              <a:t>d</a:t>
            </a:r>
            <a:r>
              <a:rPr lang="ru-RU" sz="2800" smtClean="0"/>
              <a:t>»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«Отношение </a:t>
            </a:r>
            <a:r>
              <a:rPr lang="ru-RU" sz="2800" b="1" smtClean="0"/>
              <a:t>а</a:t>
            </a:r>
            <a:r>
              <a:rPr lang="ru-RU" sz="2800" smtClean="0"/>
              <a:t> к </a:t>
            </a:r>
            <a:r>
              <a:rPr lang="ru-RU" sz="2800" b="1" smtClean="0"/>
              <a:t>в</a:t>
            </a:r>
            <a:r>
              <a:rPr lang="ru-RU" sz="2800" smtClean="0"/>
              <a:t> равно отношению </a:t>
            </a:r>
            <a:r>
              <a:rPr lang="ru-RU" sz="2800" b="1" smtClean="0"/>
              <a:t>с</a:t>
            </a:r>
            <a:r>
              <a:rPr lang="ru-RU" sz="2800" smtClean="0"/>
              <a:t> к </a:t>
            </a:r>
            <a:r>
              <a:rPr lang="en-US" sz="2800" b="1" smtClean="0"/>
              <a:t>d</a:t>
            </a:r>
            <a:r>
              <a:rPr lang="ru-RU" sz="2800" smtClean="0"/>
              <a:t>»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«Числа </a:t>
            </a:r>
            <a:r>
              <a:rPr lang="ru-RU" sz="2800" b="1" smtClean="0"/>
              <a:t>а </a:t>
            </a:r>
            <a:r>
              <a:rPr lang="ru-RU" sz="2800" smtClean="0"/>
              <a:t>и </a:t>
            </a:r>
            <a:r>
              <a:rPr lang="ru-RU" sz="2800" b="1" smtClean="0"/>
              <a:t>в </a:t>
            </a:r>
            <a:r>
              <a:rPr lang="ru-RU" sz="2800" smtClean="0"/>
              <a:t>пропорциональны числам </a:t>
            </a:r>
            <a:r>
              <a:rPr lang="ru-RU" sz="2800" b="1" smtClean="0"/>
              <a:t>с</a:t>
            </a:r>
            <a:r>
              <a:rPr lang="ru-RU" sz="2800" smtClean="0"/>
              <a:t> и </a:t>
            </a:r>
            <a:r>
              <a:rPr lang="en-US" sz="2800" b="1" smtClean="0"/>
              <a:t>d</a:t>
            </a:r>
            <a:r>
              <a:rPr lang="ru-RU" sz="2800" smtClean="0"/>
              <a:t>» </a:t>
            </a:r>
          </a:p>
        </p:txBody>
      </p:sp>
      <p:grpSp>
        <p:nvGrpSpPr>
          <p:cNvPr id="1028" name="Group 11"/>
          <p:cNvGrpSpPr>
            <a:grpSpLocks/>
          </p:cNvGrpSpPr>
          <p:nvPr/>
        </p:nvGrpSpPr>
        <p:grpSpPr bwMode="auto">
          <a:xfrm>
            <a:off x="1403350" y="1844675"/>
            <a:ext cx="3168650" cy="144463"/>
            <a:chOff x="884" y="1162"/>
            <a:chExt cx="1996" cy="91"/>
          </a:xfrm>
        </p:grpSpPr>
        <p:sp>
          <p:nvSpPr>
            <p:cNvPr id="1037" name="Line 8"/>
            <p:cNvSpPr>
              <a:spLocks noChangeShapeType="1"/>
            </p:cNvSpPr>
            <p:nvPr/>
          </p:nvSpPr>
          <p:spPr bwMode="auto">
            <a:xfrm flipV="1">
              <a:off x="884" y="1162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Line 9"/>
            <p:cNvSpPr>
              <a:spLocks noChangeShapeType="1"/>
            </p:cNvSpPr>
            <p:nvPr/>
          </p:nvSpPr>
          <p:spPr bwMode="auto">
            <a:xfrm>
              <a:off x="884" y="1162"/>
              <a:ext cx="19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Line 10"/>
            <p:cNvSpPr>
              <a:spLocks noChangeShapeType="1"/>
            </p:cNvSpPr>
            <p:nvPr/>
          </p:nvSpPr>
          <p:spPr bwMode="auto">
            <a:xfrm flipV="1">
              <a:off x="2880" y="1162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9" name="Line 12"/>
          <p:cNvSpPr>
            <a:spLocks noChangeShapeType="1"/>
          </p:cNvSpPr>
          <p:nvPr/>
        </p:nvSpPr>
        <p:spPr bwMode="auto">
          <a:xfrm>
            <a:off x="3851275" y="24923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" name="Line 13"/>
          <p:cNvSpPr>
            <a:spLocks noChangeShapeType="1"/>
          </p:cNvSpPr>
          <p:nvPr/>
        </p:nvSpPr>
        <p:spPr bwMode="auto">
          <a:xfrm>
            <a:off x="2339975" y="27082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" name="Line 15"/>
          <p:cNvSpPr>
            <a:spLocks noChangeShapeType="1"/>
          </p:cNvSpPr>
          <p:nvPr/>
        </p:nvSpPr>
        <p:spPr bwMode="auto">
          <a:xfrm flipV="1">
            <a:off x="2339975" y="24923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" name="Text Box 17"/>
          <p:cNvSpPr txBox="1">
            <a:spLocks noChangeArrowheads="1"/>
          </p:cNvSpPr>
          <p:nvPr/>
        </p:nvSpPr>
        <p:spPr bwMode="auto">
          <a:xfrm>
            <a:off x="1455738" y="1355725"/>
            <a:ext cx="2425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latin typeface="Verdana" pitchFamily="34" charset="0"/>
              </a:rPr>
              <a:t>     Крайние члены</a:t>
            </a:r>
          </a:p>
        </p:txBody>
      </p:sp>
      <p:sp>
        <p:nvSpPr>
          <p:cNvPr id="1033" name="Text Box 18"/>
          <p:cNvSpPr txBox="1">
            <a:spLocks noChangeArrowheads="1"/>
          </p:cNvSpPr>
          <p:nvPr/>
        </p:nvSpPr>
        <p:spPr bwMode="auto">
          <a:xfrm>
            <a:off x="2051050" y="2724150"/>
            <a:ext cx="2503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>
                <a:latin typeface="Verdana" pitchFamily="34" charset="0"/>
              </a:rPr>
              <a:t>Средние члены</a:t>
            </a:r>
          </a:p>
        </p:txBody>
      </p:sp>
      <p:sp>
        <p:nvSpPr>
          <p:cNvPr id="103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6156325" y="265113"/>
          <a:ext cx="2701925" cy="2535237"/>
        </p:xfrm>
        <a:graphic>
          <a:graphicData uri="http://schemas.openxmlformats.org/presentationml/2006/ole">
            <p:oleObj spid="_x0000_s1026" name="Формула" r:id="rId3" imgW="419040" imgH="393480" progId="Equation.3">
              <p:embed/>
            </p:oleObj>
          </a:graphicData>
        </a:graphic>
      </p:graphicFrame>
      <p:sp>
        <p:nvSpPr>
          <p:cNvPr id="103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6" name="Text Box 23"/>
          <p:cNvSpPr txBox="1">
            <a:spLocks noChangeArrowheads="1"/>
          </p:cNvSpPr>
          <p:nvPr/>
        </p:nvSpPr>
        <p:spPr bwMode="auto">
          <a:xfrm>
            <a:off x="879475" y="365125"/>
            <a:ext cx="24828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800" b="1">
              <a:latin typeface="Verdana" pitchFamily="34" charset="0"/>
            </a:endParaRPr>
          </a:p>
          <a:p>
            <a:pPr eaLnBrk="1" hangingPunct="1"/>
            <a:r>
              <a:rPr lang="ru-RU" sz="2800" b="1">
                <a:latin typeface="Verdana" pitchFamily="34" charset="0"/>
              </a:rPr>
              <a:t>Пропорция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Основное свойство пропорции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lvl="3" eaLnBrk="1" hangingPunct="1">
              <a:buFont typeface="Wingdings" pitchFamily="2" charset="2"/>
              <a:buNone/>
            </a:pPr>
            <a:endParaRPr lang="ru-RU" sz="3200" smtClean="0"/>
          </a:p>
          <a:p>
            <a:pPr lvl="3" eaLnBrk="1" hangingPunct="1">
              <a:buFont typeface="Wingdings" pitchFamily="2" charset="2"/>
              <a:buNone/>
            </a:pPr>
            <a:r>
              <a:rPr lang="ru-RU" sz="3200" i="1" smtClean="0"/>
              <a:t>а : в = с : </a:t>
            </a:r>
            <a:r>
              <a:rPr lang="en-US" sz="3200" i="1" smtClean="0"/>
              <a:t>d</a:t>
            </a:r>
            <a:r>
              <a:rPr lang="en-US" i="1" smtClean="0"/>
              <a:t>  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i="1" smtClean="0"/>
              <a:t> </a:t>
            </a:r>
            <a:endParaRPr lang="ru-RU" i="1" smtClean="0"/>
          </a:p>
          <a:p>
            <a:pPr eaLnBrk="1" hangingPunct="1">
              <a:buFont typeface="Wingdings" pitchFamily="2" charset="2"/>
              <a:buNone/>
            </a:pPr>
            <a:endParaRPr lang="ru-RU" i="1" smtClean="0"/>
          </a:p>
          <a:p>
            <a:pPr eaLnBrk="1" hangingPunct="1">
              <a:buFont typeface="Wingdings" pitchFamily="2" charset="2"/>
              <a:buNone/>
            </a:pPr>
            <a:r>
              <a:rPr lang="ru-RU" sz="3200" i="1" smtClean="0"/>
              <a:t>              </a:t>
            </a:r>
            <a:r>
              <a:rPr lang="en-US" sz="3200" i="1" smtClean="0"/>
              <a:t>a * d=</a:t>
            </a:r>
            <a:r>
              <a:rPr lang="ru-RU" sz="3200" i="1" smtClean="0"/>
              <a:t>в</a:t>
            </a:r>
            <a:r>
              <a:rPr lang="en-US" sz="3200" i="1" smtClean="0"/>
              <a:t> * c</a:t>
            </a:r>
            <a:endParaRPr lang="ru-RU" i="1" smtClean="0"/>
          </a:p>
          <a:p>
            <a:pPr eaLnBrk="1" hangingPunct="1">
              <a:buFont typeface="Wingdings" pitchFamily="2" charset="2"/>
              <a:buNone/>
            </a:pPr>
            <a:r>
              <a:rPr lang="ru-RU" i="1" smtClean="0"/>
              <a:t>          </a:t>
            </a:r>
            <a:r>
              <a:rPr lang="en-US" i="1" smtClean="0"/>
              <a:t> </a:t>
            </a:r>
            <a:r>
              <a:rPr lang="ru-RU" i="1" smtClean="0"/>
              <a:t>       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5786438" y="2143125"/>
          <a:ext cx="2274887" cy="2133600"/>
        </p:xfrm>
        <a:graphic>
          <a:graphicData uri="http://schemas.openxmlformats.org/presentationml/2006/ole">
            <p:oleObj spid="_x0000_s2050" name="Формула" r:id="rId3" imgW="4190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ru-RU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692150"/>
            <a:ext cx="8001000" cy="45354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800" b="1" smtClean="0"/>
          </a:p>
          <a:p>
            <a:pPr eaLnBrk="1" hangingPunct="1">
              <a:buFont typeface="Wingdings" pitchFamily="2" charset="2"/>
              <a:buNone/>
            </a:pPr>
            <a:endParaRPr lang="ru-RU" sz="2800" b="1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/>
              <a:t>В пропорции можно менять местами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-</a:t>
            </a:r>
            <a:r>
              <a:rPr lang="ru-RU" sz="2800" smtClean="0"/>
              <a:t>только крайние члены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-только средние члены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-крайние и средние члены одновременно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-642966"/>
            <a:ext cx="8243887" cy="1611313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Являются ли данные равенства пропорциями</a:t>
            </a:r>
          </a:p>
        </p:txBody>
      </p:sp>
      <p:sp>
        <p:nvSpPr>
          <p:cNvPr id="307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4" name="Object 24"/>
          <p:cNvGraphicFramePr>
            <a:graphicFrameLocks noChangeAspect="1"/>
          </p:cNvGraphicFramePr>
          <p:nvPr/>
        </p:nvGraphicFramePr>
        <p:xfrm>
          <a:off x="1714500" y="1785938"/>
          <a:ext cx="2309813" cy="1971675"/>
        </p:xfrm>
        <a:graphic>
          <a:graphicData uri="http://schemas.openxmlformats.org/presentationml/2006/ole">
            <p:oleObj spid="_x0000_s3074" name="Формула" r:id="rId3" imgW="406048" imgH="393359" progId="Equation.3">
              <p:embed/>
            </p:oleObj>
          </a:graphicData>
        </a:graphic>
      </p:graphicFrame>
      <p:sp>
        <p:nvSpPr>
          <p:cNvPr id="3079" name="Rectangle 2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26"/>
          <p:cNvGraphicFramePr>
            <a:graphicFrameLocks noChangeAspect="1"/>
          </p:cNvGraphicFramePr>
          <p:nvPr/>
        </p:nvGraphicFramePr>
        <p:xfrm>
          <a:off x="5072063" y="1857375"/>
          <a:ext cx="2424112" cy="1614488"/>
        </p:xfrm>
        <a:graphic>
          <a:graphicData uri="http://schemas.openxmlformats.org/presentationml/2006/ole">
            <p:oleObj spid="_x0000_s3075" name="Формула" r:id="rId4" imgW="393480" imgH="393480" progId="Equation.3">
              <p:embed/>
            </p:oleObj>
          </a:graphicData>
        </a:graphic>
      </p:graphicFrame>
      <p:sp>
        <p:nvSpPr>
          <p:cNvPr id="3080" name="Rectangle 2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6" name="Object 28"/>
          <p:cNvGraphicFramePr>
            <a:graphicFrameLocks noChangeAspect="1"/>
          </p:cNvGraphicFramePr>
          <p:nvPr/>
        </p:nvGraphicFramePr>
        <p:xfrm>
          <a:off x="5286375" y="3643313"/>
          <a:ext cx="2854325" cy="1784350"/>
        </p:xfrm>
        <a:graphic>
          <a:graphicData uri="http://schemas.openxmlformats.org/presentationml/2006/ole">
            <p:oleObj spid="_x0000_s3076" name="Формула" r:id="rId5" imgW="647640" imgH="393480" progId="Equation.3">
              <p:embed/>
            </p:oleObj>
          </a:graphicData>
        </a:graphic>
      </p:graphicFrame>
      <p:sp>
        <p:nvSpPr>
          <p:cNvPr id="3081" name="Text Box 30"/>
          <p:cNvSpPr txBox="1">
            <a:spLocks noChangeArrowheads="1"/>
          </p:cNvSpPr>
          <p:nvPr/>
        </p:nvSpPr>
        <p:spPr bwMode="auto">
          <a:xfrm>
            <a:off x="1187450" y="3789363"/>
            <a:ext cx="3598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>
                <a:latin typeface="Verdana" pitchFamily="34" charset="0"/>
              </a:rPr>
              <a:t>1,8 : 2 =18 :30</a:t>
            </a:r>
          </a:p>
        </p:txBody>
      </p:sp>
      <p:sp>
        <p:nvSpPr>
          <p:cNvPr id="3082" name="Text Box 31"/>
          <p:cNvSpPr txBox="1">
            <a:spLocks noChangeArrowheads="1"/>
          </p:cNvSpPr>
          <p:nvPr/>
        </p:nvSpPr>
        <p:spPr bwMode="auto">
          <a:xfrm>
            <a:off x="1311275" y="2363788"/>
            <a:ext cx="43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latin typeface="Verdana" pitchFamily="34" charset="0"/>
              </a:rPr>
              <a:t>1)</a:t>
            </a:r>
          </a:p>
        </p:txBody>
      </p:sp>
      <p:sp>
        <p:nvSpPr>
          <p:cNvPr id="3083" name="Text Box 32"/>
          <p:cNvSpPr txBox="1">
            <a:spLocks noChangeArrowheads="1"/>
          </p:cNvSpPr>
          <p:nvPr/>
        </p:nvSpPr>
        <p:spPr bwMode="auto">
          <a:xfrm>
            <a:off x="4624388" y="2363788"/>
            <a:ext cx="433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latin typeface="Verdana" pitchFamily="34" charset="0"/>
              </a:rPr>
              <a:t>2)</a:t>
            </a:r>
          </a:p>
        </p:txBody>
      </p:sp>
      <p:sp>
        <p:nvSpPr>
          <p:cNvPr id="3084" name="Text Box 33"/>
          <p:cNvSpPr txBox="1">
            <a:spLocks noChangeArrowheads="1"/>
          </p:cNvSpPr>
          <p:nvPr/>
        </p:nvSpPr>
        <p:spPr bwMode="auto">
          <a:xfrm>
            <a:off x="735013" y="3948113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latin typeface="Verdana" pitchFamily="34" charset="0"/>
              </a:rPr>
              <a:t>3) </a:t>
            </a:r>
          </a:p>
        </p:txBody>
      </p:sp>
      <p:sp>
        <p:nvSpPr>
          <p:cNvPr id="3085" name="Text Box 34"/>
          <p:cNvSpPr txBox="1">
            <a:spLocks noChangeArrowheads="1"/>
          </p:cNvSpPr>
          <p:nvPr/>
        </p:nvSpPr>
        <p:spPr bwMode="auto">
          <a:xfrm>
            <a:off x="4840288" y="3876675"/>
            <a:ext cx="43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latin typeface="Verdana" pitchFamily="34" charset="0"/>
              </a:rPr>
              <a:t>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 l="46289" t="34772" r="19727" b="51660"/>
          <a:stretch>
            <a:fillRect/>
          </a:stretch>
        </p:blipFill>
        <p:spPr bwMode="auto">
          <a:xfrm>
            <a:off x="785813" y="428625"/>
            <a:ext cx="72151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5"/>
            <a:ext cx="91154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800" indent="-323850" eaLnBrk="1">
              <a:spcBef>
                <a:spcPts val="288"/>
              </a:spcBef>
              <a:spcAft>
                <a:spcPts val="288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dirty="0" smtClean="0"/>
              <a:t>3) </a:t>
            </a:r>
            <a:r>
              <a:rPr lang="de-DE" sz="2400" dirty="0" err="1" smtClean="0"/>
              <a:t>Вода</a:t>
            </a:r>
            <a:r>
              <a:rPr lang="de-DE" sz="2400" dirty="0" smtClean="0"/>
              <a:t> </a:t>
            </a:r>
            <a:r>
              <a:rPr lang="de-DE" sz="2400" dirty="0" err="1" smtClean="0"/>
              <a:t>составляет</a:t>
            </a:r>
            <a:r>
              <a:rPr lang="de-DE" sz="2400" dirty="0" smtClean="0"/>
              <a:t> 60% </a:t>
            </a:r>
            <a:r>
              <a:rPr lang="de-DE" sz="2400" dirty="0" err="1" smtClean="0"/>
              <a:t>от</a:t>
            </a:r>
            <a:r>
              <a:rPr lang="de-DE" sz="2400" dirty="0" smtClean="0"/>
              <a:t> </a:t>
            </a:r>
            <a:r>
              <a:rPr lang="de-DE" sz="2400" dirty="0" err="1" smtClean="0"/>
              <a:t>массы</a:t>
            </a:r>
            <a:r>
              <a:rPr lang="de-DE" sz="2400" dirty="0" smtClean="0"/>
              <a:t> </a:t>
            </a:r>
            <a:r>
              <a:rPr lang="de-DE" sz="2400" dirty="0" err="1" smtClean="0"/>
              <a:t>тела</a:t>
            </a:r>
            <a:r>
              <a:rPr lang="de-DE" sz="2400" dirty="0" smtClean="0"/>
              <a:t> </a:t>
            </a:r>
            <a:r>
              <a:rPr lang="de-DE" sz="2400" dirty="0" err="1" smtClean="0"/>
              <a:t>человека</a:t>
            </a:r>
            <a:r>
              <a:rPr lang="de-DE" sz="2400" dirty="0" smtClean="0"/>
              <a:t>. </a:t>
            </a:r>
            <a:r>
              <a:rPr lang="de-DE" sz="2400" dirty="0" err="1" smtClean="0"/>
              <a:t>Сколько</a:t>
            </a:r>
            <a:r>
              <a:rPr lang="de-DE" sz="2400" dirty="0" smtClean="0"/>
              <a:t> </a:t>
            </a:r>
            <a:r>
              <a:rPr lang="de-DE" sz="2400" dirty="0" err="1" smtClean="0"/>
              <a:t>воды</a:t>
            </a:r>
            <a:r>
              <a:rPr lang="de-DE" sz="2400" dirty="0" smtClean="0"/>
              <a:t> </a:t>
            </a:r>
            <a:r>
              <a:rPr lang="de-DE" sz="2400" dirty="0" err="1" smtClean="0"/>
              <a:t>содержится</a:t>
            </a:r>
            <a:r>
              <a:rPr lang="de-DE" sz="2400" dirty="0" smtClean="0"/>
              <a:t> в </a:t>
            </a:r>
            <a:r>
              <a:rPr lang="de-DE" sz="2400" dirty="0" err="1" smtClean="0"/>
              <a:t>теле</a:t>
            </a:r>
            <a:r>
              <a:rPr lang="de-DE" sz="2400" dirty="0" smtClean="0"/>
              <a:t> </a:t>
            </a:r>
            <a:r>
              <a:rPr lang="de-DE" sz="2400" dirty="0" err="1" smtClean="0"/>
              <a:t>человека</a:t>
            </a:r>
            <a:r>
              <a:rPr lang="de-DE" sz="2400" dirty="0" smtClean="0"/>
              <a:t> </a:t>
            </a:r>
            <a:r>
              <a:rPr lang="de-DE" sz="2400" dirty="0" err="1" smtClean="0"/>
              <a:t>массой</a:t>
            </a:r>
            <a:r>
              <a:rPr lang="de-DE" sz="2400" dirty="0" smtClean="0"/>
              <a:t> 70 </a:t>
            </a:r>
            <a:r>
              <a:rPr lang="de-DE" sz="2400" dirty="0" err="1" smtClean="0"/>
              <a:t>кг</a:t>
            </a:r>
            <a:r>
              <a:rPr lang="de-DE" sz="2400" dirty="0" smtClean="0"/>
              <a:t>?</a:t>
            </a:r>
          </a:p>
          <a:p>
            <a:pPr marL="431800" indent="-323850" eaLnBrk="1">
              <a:spcBef>
                <a:spcPts val="288"/>
              </a:spcBef>
              <a:spcAft>
                <a:spcPts val="288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dirty="0" smtClean="0"/>
              <a:t>4</a:t>
            </a:r>
            <a:r>
              <a:rPr lang="de-DE" sz="2400" dirty="0" smtClean="0"/>
              <a:t>)  </a:t>
            </a:r>
            <a:r>
              <a:rPr lang="de-DE" sz="2400" dirty="0" err="1" smtClean="0"/>
              <a:t>Сколько</a:t>
            </a:r>
            <a:r>
              <a:rPr lang="de-DE" sz="2400" dirty="0" smtClean="0"/>
              <a:t> </a:t>
            </a:r>
            <a:r>
              <a:rPr lang="de-DE" sz="2400" dirty="0" err="1" smtClean="0"/>
              <a:t>сотрудников</a:t>
            </a:r>
            <a:r>
              <a:rPr lang="de-DE" sz="2400" dirty="0" smtClean="0"/>
              <a:t> </a:t>
            </a:r>
            <a:r>
              <a:rPr lang="de-DE" sz="2400" dirty="0" err="1" smtClean="0"/>
              <a:t>должно</a:t>
            </a:r>
            <a:r>
              <a:rPr lang="de-DE" sz="2400" dirty="0" smtClean="0"/>
              <a:t> </a:t>
            </a:r>
            <a:r>
              <a:rPr lang="de-DE" sz="2400" dirty="0" err="1" smtClean="0"/>
              <a:t>быть</a:t>
            </a:r>
            <a:r>
              <a:rPr lang="de-DE" sz="2400" dirty="0" smtClean="0"/>
              <a:t> в </a:t>
            </a:r>
            <a:r>
              <a:rPr lang="de-DE" sz="2400" dirty="0" err="1" smtClean="0"/>
              <a:t>поликлинике</a:t>
            </a:r>
            <a:r>
              <a:rPr lang="de-DE" sz="2400" dirty="0" smtClean="0"/>
              <a:t>, </a:t>
            </a:r>
            <a:r>
              <a:rPr lang="de-DE" sz="2400" dirty="0" err="1" smtClean="0"/>
              <a:t>если</a:t>
            </a:r>
            <a:r>
              <a:rPr lang="de-DE" sz="2400" dirty="0" smtClean="0"/>
              <a:t> </a:t>
            </a:r>
            <a:r>
              <a:rPr lang="de-DE" sz="2400" dirty="0" err="1" smtClean="0"/>
              <a:t>работает</a:t>
            </a:r>
            <a:r>
              <a:rPr lang="de-DE" sz="2400" dirty="0" smtClean="0"/>
              <a:t> </a:t>
            </a:r>
            <a:r>
              <a:rPr lang="de-DE" sz="2400" dirty="0" err="1" smtClean="0"/>
              <a:t>всего</a:t>
            </a:r>
            <a:r>
              <a:rPr lang="de-DE" sz="2400" dirty="0" smtClean="0"/>
              <a:t> 32 </a:t>
            </a:r>
            <a:r>
              <a:rPr lang="de-DE" sz="2400" dirty="0" err="1" smtClean="0"/>
              <a:t>человека</a:t>
            </a:r>
            <a:r>
              <a:rPr lang="de-DE" sz="2400" dirty="0" smtClean="0"/>
              <a:t>, </a:t>
            </a:r>
            <a:r>
              <a:rPr lang="de-DE" sz="2400" dirty="0" err="1" smtClean="0"/>
              <a:t>что</a:t>
            </a:r>
            <a:r>
              <a:rPr lang="de-DE" sz="2400" dirty="0" smtClean="0"/>
              <a:t> </a:t>
            </a:r>
            <a:r>
              <a:rPr lang="de-DE" sz="2400" dirty="0" err="1" smtClean="0"/>
              <a:t>составляет</a:t>
            </a:r>
            <a:r>
              <a:rPr lang="de-DE" sz="2400" dirty="0" smtClean="0"/>
              <a:t> 80% </a:t>
            </a:r>
            <a:r>
              <a:rPr lang="de-DE" sz="2400" dirty="0" err="1" smtClean="0"/>
              <a:t>от</a:t>
            </a:r>
            <a:r>
              <a:rPr lang="de-DE" sz="2400" dirty="0" smtClean="0"/>
              <a:t> </a:t>
            </a:r>
            <a:r>
              <a:rPr lang="de-DE" sz="2400" dirty="0" err="1" smtClean="0"/>
              <a:t>требуемого</a:t>
            </a:r>
            <a:r>
              <a:rPr lang="de-DE" sz="2400" dirty="0" smtClean="0"/>
              <a:t> </a:t>
            </a:r>
            <a:r>
              <a:rPr lang="de-DE" sz="2400" dirty="0" err="1" smtClean="0"/>
              <a:t>количества</a:t>
            </a:r>
            <a:r>
              <a:rPr lang="de-DE" sz="2400" dirty="0" smtClean="0"/>
              <a:t> </a:t>
            </a:r>
            <a:r>
              <a:rPr lang="de-DE" sz="2400" dirty="0" err="1" smtClean="0"/>
              <a:t>специалистов</a:t>
            </a:r>
            <a:r>
              <a:rPr lang="de-DE" sz="2400" dirty="0" smtClean="0"/>
              <a:t>?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Решить тест 5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Подведение итогов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dirty="0" smtClean="0"/>
              <a:t>Мы проследили, какую огромную роль  играет пропорция в скульптуре, живописи, природе, музыке. .. в нашей жизни.</a:t>
            </a:r>
          </a:p>
          <a:p>
            <a:pPr>
              <a:defRPr/>
            </a:pPr>
            <a:r>
              <a:rPr lang="ru-RU" dirty="0" smtClean="0"/>
              <a:t>Золотое сечение - один из основополагающих принципов природы.  </a:t>
            </a:r>
          </a:p>
          <a:p>
            <a:pPr>
              <a:defRPr/>
            </a:pPr>
            <a:r>
              <a:rPr lang="ru-RU" dirty="0" smtClean="0"/>
              <a:t> Пропорциональность в природе, искусстве, архитектуре означает соблюдение определенных соотношений между размерами отдельных частей и является непременным условием правильного и красивого предмета. </a:t>
            </a:r>
          </a:p>
          <a:p>
            <a:pPr>
              <a:defRPr/>
            </a:pPr>
            <a:r>
              <a:rPr lang="ru-RU" dirty="0" smtClean="0"/>
              <a:t>Принцип золотого сечения - высшее проявление структурного и функционального совершенства целого и его частей.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3778" name="Picture 2" descr="http://go.mail.ru/imgpreview?u=http%3A//www.vetsfera.ru/img%5Fvet/eggs.jpg&amp;mb=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857628"/>
            <a:ext cx="3912633" cy="2601903"/>
          </a:xfrm>
          <a:prstGeom prst="roundRect">
            <a:avLst>
              <a:gd name="adj" fmla="val 7881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3784" name="Picture 8" descr="http://go.imgsmail.ru/imgpreview?u=http%3A//www.kwinto-shoes.ru/images/thumbs/0002209.png&amp;mb=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4"/>
            <a:ext cx="357190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2" name="Прямоугольник 6"/>
          <p:cNvSpPr>
            <a:spLocks noChangeArrowheads="1"/>
          </p:cNvSpPr>
          <p:nvPr/>
        </p:nvSpPr>
        <p:spPr bwMode="auto">
          <a:xfrm>
            <a:off x="5286375" y="5857875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«Витрувианский человек»</a:t>
            </a:r>
          </a:p>
        </p:txBody>
      </p:sp>
      <p:sp>
        <p:nvSpPr>
          <p:cNvPr id="24583" name="Прямоугольник 7"/>
          <p:cNvSpPr>
            <a:spLocks noChangeArrowheads="1"/>
          </p:cNvSpPr>
          <p:nvPr/>
        </p:nvSpPr>
        <p:spPr bwMode="auto">
          <a:xfrm>
            <a:off x="5286375" y="5500688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Леонардо да Винчи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500063"/>
            <a:ext cx="4714875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Рисунок 8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Почему женщины носят каблуки?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5603" name="Picture 2" descr="http://trend.kg/uploads/posts/2010-08/1280600193_60819630_glamour_run_8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2000250"/>
            <a:ext cx="6357938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214422"/>
            <a:ext cx="9072626" cy="4018762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Что такое красота?</a:t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Как мы определяем красоту?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ru-RU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ru-RU" smtClean="0"/>
              <a:t>Красота - это то , что воспринимаясь через органы чувств, очень нравится душе. </a:t>
            </a:r>
          </a:p>
          <a:p>
            <a:pPr eaLnBrk="1" hangingPunct="1"/>
            <a:r>
              <a:rPr lang="ru-RU" smtClean="0"/>
              <a:t>Души разные, а потому красота субъективна.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В математике слово соразмерность определяется таким понятием как пропорция.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mtClean="0"/>
              <a:t>Сегодня мы будем говорить о пропорции.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Тема нашего занятия:</a:t>
            </a:r>
            <a:endParaRPr lang="ru-RU" dirty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016813" y="2967334"/>
            <a:ext cx="512695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Пропорция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8332"/>
            <a:ext cx="8229600" cy="13990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В конце занятия вы ответите на вопрос: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ru-RU" smtClean="0"/>
              <a:t>Какую роль играет пропорция в нашей жизни? </a:t>
            </a:r>
          </a:p>
          <a:p>
            <a:r>
              <a:rPr lang="ru-RU" smtClean="0"/>
              <a:t>Как красоту объясняет математика?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Яр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1714</TotalTime>
  <Words>591</Words>
  <Application>Microsoft Office PowerPoint</Application>
  <PresentationFormat>Экран (4:3)</PresentationFormat>
  <Paragraphs>105</Paragraphs>
  <Slides>30</Slides>
  <Notes>4</Notes>
  <HiddenSlides>0</HiddenSlides>
  <MMClips>1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Яркая</vt:lpstr>
      <vt:lpstr>Открытая</vt:lpstr>
      <vt:lpstr>1_Апекс</vt:lpstr>
      <vt:lpstr>Тема Office</vt:lpstr>
      <vt:lpstr>Формула</vt:lpstr>
      <vt:lpstr>Математика владеет не только истиной,  но и высшей красотой. </vt:lpstr>
      <vt:lpstr>Что может быть общего между Мона Лизой, каблуками и яйцом?</vt:lpstr>
      <vt:lpstr>Слайд 3</vt:lpstr>
      <vt:lpstr>Почему женщины носят каблуки?</vt:lpstr>
      <vt:lpstr>Что такое красота?  Как мы определяем красоту?</vt:lpstr>
      <vt:lpstr>Слайд 6</vt:lpstr>
      <vt:lpstr>Слайд 7</vt:lpstr>
      <vt:lpstr>Тема нашего занятия:</vt:lpstr>
      <vt:lpstr>В конце занятия вы ответите на вопрос:  </vt:lpstr>
      <vt:lpstr>План поисковой работы:</vt:lpstr>
      <vt:lpstr>Слайд 11</vt:lpstr>
      <vt:lpstr>Слайд 12</vt:lpstr>
      <vt:lpstr>Слайд 13</vt:lpstr>
      <vt:lpstr>Слайд 14</vt:lpstr>
      <vt:lpstr>Самостоятельная   работа   в микро группах. </vt:lpstr>
      <vt:lpstr>Вы можете ответить на вопрос:  </vt:lpstr>
      <vt:lpstr>Слайд 17</vt:lpstr>
      <vt:lpstr>Слайд 18</vt:lpstr>
      <vt:lpstr>Пропорция играет важную роль в нашей жизни, что она влияет на красоту  и гармонию нас окружающего. </vt:lpstr>
      <vt:lpstr>Проведем блиц-опрос:</vt:lpstr>
      <vt:lpstr>Слайд 21</vt:lpstr>
      <vt:lpstr>Слайд 22</vt:lpstr>
      <vt:lpstr>Основное свойство пропорции</vt:lpstr>
      <vt:lpstr>Слайд 24</vt:lpstr>
      <vt:lpstr>     Являются ли данные равенства пропорциями</vt:lpstr>
      <vt:lpstr>Слайд 26</vt:lpstr>
      <vt:lpstr>Слайд 27</vt:lpstr>
      <vt:lpstr>Домашнее задание</vt:lpstr>
      <vt:lpstr>Подведение итогов</vt:lpstr>
      <vt:lpstr>Слайд 30</vt:lpstr>
    </vt:vector>
  </TitlesOfParts>
  <Company>Mrcio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пропорция</dc:title>
  <dc:creator>b</dc:creator>
  <cp:lastModifiedBy>Ишмакова</cp:lastModifiedBy>
  <cp:revision>185</cp:revision>
  <dcterms:created xsi:type="dcterms:W3CDTF">2007-02-14T10:12:09Z</dcterms:created>
  <dcterms:modified xsi:type="dcterms:W3CDTF">2016-12-26T07:09:23Z</dcterms:modified>
</cp:coreProperties>
</file>