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сб 26.11.22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сб 26.11.22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сб 26.11.22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сб 26.11.22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s://ru.wikipedia.org/wiki/%D0%9A%D0%BE%D1%80%D0%BE%D0%BD%D0%B0" TargetMode="Externa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9A%D1%80%D0%B5%D1%81%D1%82" TargetMode="External"/><Relationship Id="rId5" Type="http://schemas.openxmlformats.org/officeDocument/2006/relationships/hyperlink" Target="https://ru.wikipedia.org/wiki/%D0%95%D0%B2%D0%B0%D0%BD%D0%B3%D0%B5%D0%BB%D0%B8%D0%B5" TargetMode="External"/><Relationship Id="rId4" Type="http://schemas.openxmlformats.org/officeDocument/2006/relationships/hyperlink" Target="https://ru.wikipedia.org/wiki/%D0%A9%D0%B8%D1%8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8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кремл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92" y="4167082"/>
            <a:ext cx="4118856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priroda-rossiya-les-brezy-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72959"/>
            <a:ext cx="3456384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7860" y="188640"/>
            <a:ext cx="71265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chemeClr val="bg1"/>
                </a:solidFill>
              </a:rPr>
              <a:t>«</a:t>
            </a:r>
            <a:r>
              <a:rPr lang="ru-RU" sz="3600" i="1" dirty="0" smtClean="0">
                <a:solidFill>
                  <a:schemeClr val="bg1"/>
                </a:solidFill>
                <a:latin typeface="+mj-lt"/>
              </a:rPr>
              <a:t>О Родине большой и малой»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Гражданско-патриотическое направление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Как называют наш город? «Западные…»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Западные ворота Урала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9" y="2408694"/>
            <a:ext cx="688772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1700808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«Западные Ворота Урала»</a:t>
            </a:r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Главная парадная площадь нашего города </a:t>
            </a:r>
            <a:r>
              <a:rPr lang="ru-RU" dirty="0" smtClean="0"/>
              <a:t>Верещагино называется…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Первомайская площад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3" y="2924944"/>
            <a:ext cx="561662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1844824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«Первомайская площадь»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Главная улица нашего </a:t>
            </a:r>
            <a:r>
              <a:rPr lang="ru-RU" dirty="0" smtClean="0"/>
              <a:t>города Верещагино – это…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6" name="Picture 3" descr="C:\Users\User\Desktop\Ленина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5027759" cy="33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916832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Улица Ленина</a:t>
            </a:r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На гербе Пермского края </a:t>
            </a:r>
            <a:r>
              <a:rPr lang="ru-RU" dirty="0" smtClean="0"/>
              <a:t>изображено…</a:t>
            </a:r>
          </a:p>
          <a:p>
            <a:pPr algn="ctr"/>
            <a:r>
              <a:rPr lang="ru-RU" dirty="0" smtClean="0"/>
              <a:t>(назовите 4 предмета)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img2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4291227" cy="321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196752"/>
            <a:ext cx="70567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Герб Пермского края представляет собой изображение серебряного медведя, помещённого на красном геральдическом </a:t>
            </a:r>
            <a:r>
              <a:rPr lang="ru-RU" sz="2400" u="sng" dirty="0">
                <a:solidFill>
                  <a:srgbClr val="FF0000"/>
                </a:solidFill>
                <a:hlinkClick r:id="rId4"/>
              </a:rPr>
              <a:t>щите</a:t>
            </a:r>
            <a:r>
              <a:rPr lang="ru-RU" sz="2400" dirty="0">
                <a:solidFill>
                  <a:schemeClr val="bg1"/>
                </a:solidFill>
              </a:rPr>
              <a:t>; на его спине </a:t>
            </a:r>
            <a:r>
              <a:rPr lang="ru-RU" sz="2400" dirty="0">
                <a:solidFill>
                  <a:schemeClr val="bg1"/>
                </a:solidFill>
                <a:hlinkClick r:id="rId5" tooltip="Евангелие"/>
              </a:rPr>
              <a:t>Евангелие</a:t>
            </a:r>
            <a:r>
              <a:rPr lang="ru-RU" sz="2400" dirty="0">
                <a:solidFill>
                  <a:schemeClr val="bg1"/>
                </a:solidFill>
              </a:rPr>
              <a:t> в золотом окладе с изображением восьмиконечного </a:t>
            </a:r>
            <a:r>
              <a:rPr lang="ru-RU" sz="2400" dirty="0">
                <a:solidFill>
                  <a:schemeClr val="bg1"/>
                </a:solidFill>
                <a:hlinkClick r:id="rId6" tooltip="Крест"/>
              </a:rPr>
              <a:t>креста</a:t>
            </a:r>
            <a:r>
              <a:rPr lang="ru-RU" sz="2400" dirty="0">
                <a:solidFill>
                  <a:schemeClr val="bg1"/>
                </a:solidFill>
              </a:rPr>
              <a:t>. Щит увенчан пермской княжеской </a:t>
            </a:r>
            <a:r>
              <a:rPr lang="ru-RU" sz="2400" dirty="0">
                <a:solidFill>
                  <a:schemeClr val="bg1"/>
                </a:solidFill>
                <a:hlinkClick r:id="rId7" tooltip="Корона"/>
              </a:rPr>
              <a:t>короной</a:t>
            </a:r>
            <a:r>
              <a:rPr lang="ru-RU" sz="2400" dirty="0">
                <a:solidFill>
                  <a:schemeClr val="bg1"/>
                </a:solidFill>
              </a:rPr>
              <a:t> XV века.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Какой памятник посвящён машинистам – железнодорожникам работающих в тылу во время войны? (Расположен по улице Карла Маркса…)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Цель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игры: 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истематизация 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расширение</a:t>
            </a:r>
          </a:p>
          <a:p>
            <a:pPr marL="0" indent="0" algn="ctr">
              <a:buNone/>
              <a:defRPr/>
            </a:pP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знаний </a:t>
            </a:r>
            <a:r>
              <a:rPr lang="ru-R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обучающихся 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 символах, датах и понятиях малой родины (</a:t>
            </a:r>
            <a:r>
              <a:rPr lang="ru-RU" sz="4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Верещагинского</a:t>
            </a:r>
            <a:r>
              <a:rPr lang="ru-R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городского округа) и своей страны.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algn="ctr">
              <a:buNone/>
            </a:pP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4" name="Picture 4" descr="C:\Users\User\Desktop\maxresdefault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5202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priroda-rossiya-les-brezy-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990747" cy="19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 descr="C:\Users\User\Desktop\captio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3740793" cy="27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36_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20" y="3128553"/>
            <a:ext cx="3851187" cy="25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0032" y="1484784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Паровоз ФД 21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(Феликс Дзержинский)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Краеведческий </a:t>
            </a:r>
            <a:r>
              <a:rPr lang="ru-RU" dirty="0"/>
              <a:t>музей </a:t>
            </a:r>
            <a:r>
              <a:rPr lang="ru-RU" dirty="0" smtClean="0"/>
              <a:t>города Верещагино находится </a:t>
            </a:r>
            <a:r>
              <a:rPr lang="ru-RU" dirty="0"/>
              <a:t>в здании…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https://permyachok.ru/wp-content/uploads/2019/12/dsc0615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33670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привокзальной площади </a:t>
            </a:r>
            <a:r>
              <a:rPr lang="ru-RU" dirty="0" smtClean="0"/>
              <a:t>города Верещагино стоит памятник….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pam6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40463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944" y="1628800"/>
            <a:ext cx="43924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Памятник художнику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</a:rPr>
              <a:t>В. В. Верещагину.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</a:rPr>
              <a:t>Расположен пьедестал на Привокзальной площади.</a:t>
            </a:r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На первомайской площади нашего города Верещагино </a:t>
            </a:r>
            <a:r>
              <a:rPr lang="ru-RU" dirty="0"/>
              <a:t>расположен </a:t>
            </a:r>
            <a:r>
              <a:rPr lang="ru-RU" dirty="0" smtClean="0"/>
              <a:t>памятник..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Первомайская площадь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2"/>
            <a:ext cx="486053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2420888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Памятник Владимиру Ильичу </a:t>
            </a:r>
            <a:r>
              <a:rPr lang="ru-RU" sz="3600" dirty="0" smtClean="0">
                <a:solidFill>
                  <a:schemeClr val="bg1"/>
                </a:solidFill>
              </a:rPr>
              <a:t>Ленину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городе Перми стоит памятник букве «П», что она означает?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vfe620aU8g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5169668" cy="344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1700808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Памятник букве «П» - означает - Пермские ворота. </a:t>
            </a:r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Задачи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b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692516"/>
          </a:xfrm>
        </p:spPr>
      </p:sp>
      <p:sp>
        <p:nvSpPr>
          <p:cNvPr id="4" name="TextBox 3"/>
          <p:cNvSpPr txBox="1"/>
          <p:nvPr/>
        </p:nvSpPr>
        <p:spPr>
          <a:xfrm>
            <a:off x="827584" y="1628800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1.Формировать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обучающихся</a:t>
            </a:r>
          </a:p>
          <a:p>
            <a:pPr marL="457200" indent="-457200" algn="just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умения работать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 информацией.</a:t>
            </a:r>
          </a:p>
          <a:p>
            <a:pPr marL="457200" indent="-457200" algn="just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2.Формировать позитивное отношение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учению.</a:t>
            </a:r>
          </a:p>
          <a:p>
            <a:pPr marL="457200" indent="-457200" algn="just"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3.Расширить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кругозор школьников по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символам, датам, понятиям малой родины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Верещагинского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округа) и своей страны.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Флаг </a:t>
            </a:r>
            <a:r>
              <a:rPr lang="ru-RU" dirty="0"/>
              <a:t>нашей страны состоит из следующих цветов (сверху вниз)…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 descr="C:\Users\User\Desktop\33d80fc0c6b6b912eca33aa2b6fc14b4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5990166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/>
              <a:t>гербе нашей страны изображено…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(назовите 4 предмета)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EqfLd7wXcAIy-fj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788780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60032" y="2276872"/>
            <a:ext cx="37444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красном щите золотой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двуглавый орёл. На головах орлов 3 короны.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 лапах скипетр и держава.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 центре святой князь Георгий Победоносец с копьём на коне побеждающий змея – силы зла.</a:t>
            </a:r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9 </a:t>
            </a:r>
            <a:r>
              <a:rPr lang="ru-RU" dirty="0"/>
              <a:t>мая </a:t>
            </a:r>
            <a:r>
              <a:rPr lang="ru-RU" dirty="0" smtClean="0"/>
              <a:t>наша страна </a:t>
            </a:r>
            <a:r>
              <a:rPr lang="ru-RU" dirty="0"/>
              <a:t>отмечает…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ea5d31556f37a81___rowanie___lavqnki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18428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12 </a:t>
            </a:r>
            <a:r>
              <a:rPr lang="ru-RU" dirty="0"/>
              <a:t>апреля наша страна отмечает «День…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день космонавтики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662473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День России» отмечают…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dirty="0" smtClean="0">
                <a:solidFill>
                  <a:srgbClr val="FFFF00"/>
                </a:solidFill>
                <a:latin typeface="Arial" charset="0"/>
              </a:rPr>
              <a:t>Задачи:</a:t>
            </a:r>
            <a:r>
              <a:rPr lang="ru-RU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Прямоугольник 4"/>
          <p:cNvSpPr/>
          <p:nvPr/>
        </p:nvSpPr>
        <p:spPr>
          <a:xfrm rot="10800000" flipV="1">
            <a:off x="2411760" y="3890665"/>
            <a:ext cx="4446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Arial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00808"/>
            <a:ext cx="80648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Развивать познавательный интерес, </a:t>
            </a:r>
          </a:p>
          <a:p>
            <a:pPr marL="457200" indent="-457200" algn="just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формировать стремление детей к размышлению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поиску.</a:t>
            </a:r>
          </a:p>
          <a:p>
            <a:pPr marL="457200" indent="-457200" algn="just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Создать каждому ученику условия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проявления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своих способностей,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развития коммуникативных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УУД.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3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день россии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4319213" cy="539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Патриот </a:t>
            </a:r>
            <a:r>
              <a:rPr lang="ru-RU" dirty="0"/>
              <a:t>– это…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3" descr="C:\Users\User\Desktop\00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69127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Моя малая родина» - это…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Где мой дом, моя семья, мои друзья, моя школа, моя улица,  маленькая частичка моей страны.</a:t>
            </a:r>
          </a:p>
          <a:p>
            <a:endParaRPr lang="ru-RU" dirty="0"/>
          </a:p>
        </p:txBody>
      </p:sp>
      <p:pic>
        <p:nvPicPr>
          <p:cNvPr id="6" name="Picture 2" descr="C:\Users\User\Desktop\38374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3600400" cy="20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Как </a:t>
            </a:r>
            <a:r>
              <a:rPr lang="ru-RU" dirty="0"/>
              <a:t>зовут президента нашей страны…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Путин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40871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Какие </a:t>
            </a:r>
            <a:r>
              <a:rPr lang="ru-RU" dirty="0"/>
              <a:t>3 народности по большей численности проживают в Пермском крае?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e3bac89115015d0ff2e111072950ad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9921"/>
            <a:ext cx="3105323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14936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08720"/>
            <a:ext cx="3057891" cy="24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14936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00" y="3481179"/>
            <a:ext cx="3205647" cy="231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594928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Основное население представлено русскими - 2,1 млн. Следующие по численности идут татары -115 тыс.  К</a:t>
            </a:r>
            <a:r>
              <a:rPr lang="ru-RU" dirty="0" smtClean="0">
                <a:solidFill>
                  <a:schemeClr val="bg1"/>
                </a:solidFill>
              </a:rPr>
              <a:t>оми-пермяки </a:t>
            </a:r>
            <a:r>
              <a:rPr lang="ru-RU" dirty="0">
                <a:solidFill>
                  <a:schemeClr val="bg1"/>
                </a:solidFill>
              </a:rPr>
              <a:t>- 80 тыс.</a:t>
            </a:r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7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FF00"/>
                </a:solidFill>
                <a:latin typeface="Arial" charset="0"/>
              </a:rPr>
              <a:t>Правила игры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971600" y="1628800"/>
            <a:ext cx="770485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" algn="just"/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-Команда выбирает категорию, тему и стоимость вопроса.</a:t>
            </a:r>
          </a:p>
          <a:p>
            <a:pPr marL="46037" algn="just"/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-Выбор идёт по очереди команд.</a:t>
            </a:r>
          </a:p>
          <a:p>
            <a:pPr marL="46037" algn="just"/>
            <a:r>
              <a:rPr lang="ru-RU" sz="2800" dirty="0">
                <a:solidFill>
                  <a:srgbClr val="FFFF00"/>
                </a:solidFill>
                <a:latin typeface="Arial" charset="0"/>
              </a:rPr>
              <a:t>-</a:t>
            </a:r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Время </a:t>
            </a:r>
            <a:r>
              <a:rPr lang="ru-RU" sz="2800" dirty="0">
                <a:solidFill>
                  <a:srgbClr val="FFFF00"/>
                </a:solidFill>
                <a:latin typeface="Arial" charset="0"/>
              </a:rPr>
              <a:t>выполнения задания – 30 </a:t>
            </a:r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секунд;</a:t>
            </a:r>
          </a:p>
          <a:p>
            <a:pPr marL="46037" algn="just"/>
            <a:r>
              <a:rPr lang="ru-RU" sz="2800" dirty="0">
                <a:solidFill>
                  <a:srgbClr val="FFFF00"/>
                </a:solidFill>
                <a:latin typeface="Arial" charset="0"/>
              </a:rPr>
              <a:t>-</a:t>
            </a:r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 Запись </a:t>
            </a:r>
            <a:r>
              <a:rPr lang="ru-RU" sz="2800" dirty="0">
                <a:solidFill>
                  <a:srgbClr val="FFFF00"/>
                </a:solidFill>
                <a:latin typeface="Arial" charset="0"/>
              </a:rPr>
              <a:t>и сдача ответа </a:t>
            </a:r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15 </a:t>
            </a:r>
            <a:r>
              <a:rPr lang="ru-RU" sz="2800" dirty="0">
                <a:solidFill>
                  <a:srgbClr val="FFFF00"/>
                </a:solidFill>
                <a:latin typeface="Arial" charset="0"/>
              </a:rPr>
              <a:t>секунд</a:t>
            </a:r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.</a:t>
            </a:r>
          </a:p>
          <a:p>
            <a:pPr marL="46037"/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-«Кот в мешке» - вопрос должен быть передан любой другой команде.</a:t>
            </a:r>
          </a:p>
          <a:p>
            <a:pPr marL="46037"/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-Побеждает та команда, которая набрала больше баллов за правильный ответ.</a:t>
            </a:r>
          </a:p>
          <a:p>
            <a:pPr marL="46037"/>
            <a:r>
              <a:rPr lang="ru-RU" sz="2800" dirty="0" smtClean="0">
                <a:solidFill>
                  <a:srgbClr val="FFFF00"/>
                </a:solidFill>
                <a:latin typeface="Arial" charset="0"/>
              </a:rPr>
              <a:t>-Игру оценивает и смотрит за соблюдением правил - жюри.</a:t>
            </a:r>
          </a:p>
          <a:p>
            <a:pPr marL="46037"/>
            <a:r>
              <a:rPr lang="ru-RU" sz="2800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sz="2800" dirty="0">
                <a:solidFill>
                  <a:srgbClr val="FFFF00"/>
                </a:solidFill>
                <a:latin typeface="Arial" charset="0"/>
              </a:rPr>
            </a:br>
            <a:endParaRPr lang="ru-RU" sz="2800" dirty="0">
              <a:solidFill>
                <a:schemeClr val="bg1"/>
              </a:solidFill>
            </a:endParaRPr>
          </a:p>
          <a:p>
            <a:pPr marL="46037" algn="ctr"/>
            <a:r>
              <a:rPr lang="ru-RU" sz="3200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sz="3200" dirty="0">
                <a:solidFill>
                  <a:srgbClr val="FFFF00"/>
                </a:solidFill>
                <a:latin typeface="Arial" charset="0"/>
              </a:rPr>
            </a:br>
            <a:endParaRPr lang="ru-RU" sz="3200" dirty="0">
              <a:solidFill>
                <a:srgbClr val="FFFF00"/>
              </a:solidFill>
            </a:endParaRPr>
          </a:p>
          <a:p>
            <a:pPr marL="46037"/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/>
            <a:r>
              <a:rPr lang="ru-RU" dirty="0" smtClean="0"/>
              <a:t>Город </a:t>
            </a:r>
            <a:r>
              <a:rPr lang="ru-RU" dirty="0"/>
              <a:t>Верещагино назван в честь…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Picture 2" descr="C:\Users\User\Desktop\vasily-vereshchagin-photo-by-kareli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48742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944" y="1916832"/>
            <a:ext cx="4752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Город в Пермском крае, административный центр </a:t>
            </a:r>
            <a:r>
              <a:rPr lang="ru-RU" sz="2800" dirty="0" err="1">
                <a:solidFill>
                  <a:schemeClr val="bg1"/>
                </a:solidFill>
              </a:rPr>
              <a:t>Верещагинского</a:t>
            </a:r>
            <a:r>
              <a:rPr lang="ru-RU" sz="2800" dirty="0">
                <a:solidFill>
                  <a:schemeClr val="bg1"/>
                </a:solidFill>
              </a:rPr>
              <a:t> городского округа. </a:t>
            </a:r>
            <a:r>
              <a:rPr lang="ru-RU" sz="2800" b="1" dirty="0">
                <a:solidFill>
                  <a:schemeClr val="bg1"/>
                </a:solidFill>
              </a:rPr>
              <a:t>Назван в честь русского художника-баталиста Василия Васильевича </a:t>
            </a:r>
            <a:r>
              <a:rPr lang="ru-RU" sz="2800" b="1" dirty="0" smtClean="0">
                <a:solidFill>
                  <a:schemeClr val="bg1"/>
                </a:solidFill>
              </a:rPr>
              <a:t>Верещагина.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Как </a:t>
            </a:r>
            <a:r>
              <a:rPr lang="ru-RU" dirty="0"/>
              <a:t>зовут основателя оркестра народных инструментов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    города </a:t>
            </a:r>
            <a:r>
              <a:rPr lang="ru-RU" dirty="0"/>
              <a:t>Верещагино.</a:t>
            </a:r>
            <a:br>
              <a:rPr lang="ru-RU" dirty="0"/>
            </a:b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Юрий </a:t>
            </a:r>
            <a:r>
              <a:rPr lang="ru-RU" dirty="0"/>
              <a:t>Викторович </a:t>
            </a:r>
            <a:r>
              <a:rPr lang="ru-RU" dirty="0" smtClean="0"/>
              <a:t>Бородулин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5098"/>
            <a:ext cx="7791955" cy="335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Как зовут  художницу, которая написала эти картины?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7"/>
            <a:ext cx="4454451" cy="363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Художница Светлана </a:t>
            </a:r>
            <a:r>
              <a:rPr lang="ru-RU" sz="2800" dirty="0" err="1" smtClean="0"/>
              <a:t>Елпанова</a:t>
            </a:r>
            <a:r>
              <a:rPr lang="ru-RU" sz="2800" dirty="0" smtClean="0"/>
              <a:t>, проживает в городе Верещагино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318635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200" dirty="0" smtClean="0"/>
              <a:t>Как зовут поэта, который работал учителем труда у мальчиков в санаторной школе-интернате и написал это стихотворение?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«Мой город»</a:t>
            </a:r>
          </a:p>
          <a:p>
            <a:pPr marL="0" indent="0" algn="ctr">
              <a:buNone/>
            </a:pPr>
            <a:r>
              <a:rPr lang="ru-RU" sz="3200" dirty="0" smtClean="0"/>
              <a:t>Города </a:t>
            </a:r>
            <a:r>
              <a:rPr lang="ru-RU" sz="3200" dirty="0"/>
              <a:t>неодинаковы, как люди.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Все имеют облики свои.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Город мой, он из рабочих будет,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Он из скромной трудовой семьи.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С городом у нас одни заботы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По утрам, лишь только рассветёт,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Город мой, как я же, на работу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Улицами шумными </a:t>
            </a:r>
            <a:r>
              <a:rPr lang="ru-RU" sz="3200" dirty="0" smtClean="0"/>
              <a:t>идёт.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00708"/>
            <a:ext cx="8229600" cy="5292587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340768"/>
            <a:ext cx="9291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</a:rPr>
              <a:t>Пиняев</a:t>
            </a:r>
            <a:r>
              <a:rPr lang="ru-RU" sz="3200" dirty="0" smtClean="0">
                <a:solidFill>
                  <a:schemeClr val="bg1"/>
                </a:solidFill>
              </a:rPr>
              <a:t> Николай Владимирович</a:t>
            </a:r>
          </a:p>
        </p:txBody>
      </p:sp>
      <p:pic>
        <p:nvPicPr>
          <p:cNvPr id="1026" name="Picture 2" descr="C:\Users\User\Desktop\Пиняев Николай В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53909"/>
            <a:ext cx="3640091" cy="48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300" dirty="0" smtClean="0"/>
              <a:t> </a:t>
            </a:r>
            <a:r>
              <a:rPr lang="ru-RU" dirty="0" smtClean="0"/>
              <a:t>Как зовут почётного гражданина города Верещагино, педагога, художника, создателя </a:t>
            </a:r>
            <a:r>
              <a:rPr lang="ru-RU" dirty="0"/>
              <a:t>детской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изостудии </a:t>
            </a:r>
            <a:r>
              <a:rPr lang="ru-RU" dirty="0"/>
              <a:t>им. В. Верещагина, </a:t>
            </a:r>
            <a:r>
              <a:rPr lang="ru-RU" dirty="0" smtClean="0"/>
              <a:t>которая находится в санаторной школе-интернате?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Правило </a:t>
            </a:r>
            <a:r>
              <a:rPr lang="ru-RU" dirty="0" smtClean="0">
                <a:solidFill>
                  <a:srgbClr val="FFFF00"/>
                </a:solidFill>
              </a:rPr>
              <a:t>круга: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539552" y="1628800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3237" indent="-457200">
              <a:buFont typeface="Arial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Слушать вопрос до конца;</a:t>
            </a:r>
          </a:p>
          <a:p>
            <a:pPr marL="503237" indent="-457200">
              <a:buFont typeface="Arial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Четко фиксировать форму вопроса;</a:t>
            </a:r>
          </a:p>
          <a:p>
            <a:pPr marL="503237" indent="-457200">
              <a:buFont typeface="Arial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Все версии на стол;</a:t>
            </a:r>
          </a:p>
          <a:p>
            <a:pPr marL="503237" indent="-457200">
              <a:buFont typeface="Arial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Первая версия – самая ценная;  </a:t>
            </a:r>
          </a:p>
          <a:p>
            <a:pPr marL="503237" indent="-457200">
              <a:buFont typeface="Arial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Не тратить время зря;</a:t>
            </a:r>
          </a:p>
          <a:p>
            <a:pPr marL="503237" indent="-457200">
              <a:buFont typeface="Arial" pitchFamily="34" charset="0"/>
              <a:buChar char="•"/>
            </a:pPr>
            <a:r>
              <a:rPr lang="ru-RU" sz="3600" dirty="0">
                <a:solidFill>
                  <a:srgbClr val="FFFF00"/>
                </a:solidFill>
              </a:rPr>
              <a:t>Не отвергать чужую версию без аргументации.</a:t>
            </a:r>
          </a:p>
        </p:txBody>
      </p:sp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Клара Ивановна Истомина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22684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algn="ctr"/>
            <a:endParaRPr lang="ru-RU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77950"/>
            <a:ext cx="8568953" cy="435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Фаина Зверева, почётный </a:t>
            </a:r>
            <a:r>
              <a:rPr lang="ru-RU" sz="2800" dirty="0"/>
              <a:t>гражданин </a:t>
            </a:r>
            <a:r>
              <a:rPr lang="ru-RU" sz="2800" dirty="0" err="1" smtClean="0"/>
              <a:t>г.Верещагино</a:t>
            </a:r>
            <a:r>
              <a:rPr lang="ru-RU" sz="2800" dirty="0" smtClean="0"/>
              <a:t>. Занимается краеведением. Создала  «Летопись </a:t>
            </a:r>
            <a:r>
              <a:rPr lang="ru-RU" sz="2800" dirty="0"/>
              <a:t>населённых </a:t>
            </a:r>
            <a:r>
              <a:rPr lang="ru-RU" sz="2800" dirty="0" smtClean="0"/>
              <a:t>пунктов»</a:t>
            </a:r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" y="2636911"/>
            <a:ext cx="2874286" cy="406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1638185059_2-krot-info-p-priroda-leto-derevnya-priroda-krasivo-foto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60" y="2608347"/>
            <a:ext cx="4860542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Аудиоряды</a:t>
            </a:r>
            <a:r>
              <a:rPr lang="ru-RU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Полуянова С.В.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2021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Категория 1</a:t>
            </a:r>
          </a:p>
          <a:p>
            <a:pPr algn="ctr">
              <a:defRPr/>
            </a:pPr>
            <a:r>
              <a:rPr lang="ru-RU" sz="2400" b="1" dirty="0" smtClean="0"/>
              <a:t>Символы, понятия</a:t>
            </a:r>
            <a:endParaRPr lang="ru-RU" sz="2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Категория 2 </a:t>
            </a:r>
          </a:p>
          <a:p>
            <a:pPr algn="ctr">
              <a:defRPr/>
            </a:pPr>
            <a:r>
              <a:rPr lang="ru-RU" sz="2400" b="1" dirty="0" smtClean="0"/>
              <a:t>Памятники, здания</a:t>
            </a:r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Категория 3</a:t>
            </a:r>
          </a:p>
          <a:p>
            <a:pPr algn="ctr">
              <a:defRPr/>
            </a:pPr>
            <a:r>
              <a:rPr lang="ru-RU" sz="2400" b="1" dirty="0" smtClean="0"/>
              <a:t>Символы, даты</a:t>
            </a:r>
            <a:endParaRPr lang="ru-RU" sz="2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Категория 4</a:t>
            </a:r>
          </a:p>
          <a:p>
            <a:pPr algn="ctr">
              <a:defRPr/>
            </a:pPr>
            <a:r>
              <a:rPr lang="ru-RU" sz="2400" b="1" dirty="0" smtClean="0"/>
              <a:t>Люди, понятия</a:t>
            </a:r>
            <a:endParaRPr lang="ru-RU" sz="2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/>
              <a:t>Категория 5</a:t>
            </a:r>
          </a:p>
          <a:p>
            <a:pPr algn="ctr"/>
            <a:r>
              <a:rPr lang="ru-RU" b="1" dirty="0" smtClean="0"/>
              <a:t>Художники и писатели </a:t>
            </a:r>
            <a:r>
              <a:rPr lang="ru-RU" b="1" dirty="0" err="1" smtClean="0"/>
              <a:t>г.Верещагино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На гербе города Верещагино изображено</a:t>
            </a:r>
            <a:r>
              <a:rPr lang="ru-RU" dirty="0" smtClean="0"/>
              <a:t>…</a:t>
            </a:r>
          </a:p>
          <a:p>
            <a:pPr marL="0" indent="0" algn="ctr">
              <a:buNone/>
            </a:pPr>
            <a:r>
              <a:rPr lang="ru-RU" dirty="0" smtClean="0"/>
              <a:t>(перечислите 3 предмета)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 descr="C:\Users\User\Desktop\e70077ae2c52372f34b370e9edcf67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25432" cy="48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4008" y="2564904"/>
            <a:ext cx="4032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Полотно зелёно-красный. В центре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сноп из колосьев, справа на красном поле -</a:t>
            </a:r>
          </a:p>
          <a:p>
            <a:r>
              <a:rPr lang="ru-RU" sz="2400" dirty="0">
                <a:solidFill>
                  <a:schemeClr val="bg1"/>
                </a:solidFill>
              </a:rPr>
              <a:t>2 кисточки, слева на зелёном поле – 2 полоски обозначающие рельсы.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900</Words>
  <Application>Microsoft Office PowerPoint</Application>
  <PresentationFormat>Экран (4:3)</PresentationFormat>
  <Paragraphs>253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 Цель игры:  </vt:lpstr>
      <vt:lpstr> Задачи: </vt:lpstr>
      <vt:lpstr> Задачи: </vt:lpstr>
      <vt:lpstr> Правила игры </vt:lpstr>
      <vt:lpstr>Правило круга:</vt:lpstr>
      <vt:lpstr>Презентация PowerPoint</vt:lpstr>
      <vt:lpstr>Категория 1</vt:lpstr>
      <vt:lpstr>Категория 1</vt:lpstr>
      <vt:lpstr>Категория 1</vt:lpstr>
      <vt:lpstr>Категория 1</vt:lpstr>
      <vt:lpstr>Категория 1</vt:lpstr>
      <vt:lpstr>Категория 1</vt:lpstr>
      <vt:lpstr>Презентация PowerPoint</vt:lpstr>
      <vt:lpstr>Категория 1</vt:lpstr>
      <vt:lpstr>Категория 1</vt:lpstr>
      <vt:lpstr>Категория 1</vt:lpstr>
      <vt:lpstr>Категория 1</vt:lpstr>
      <vt:lpstr>Категория 2</vt:lpstr>
      <vt:lpstr>Категория 2</vt:lpstr>
      <vt:lpstr>Категория 2</vt:lpstr>
      <vt:lpstr>Категория 2</vt:lpstr>
      <vt:lpstr>Презентация PowerPoint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2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Категория 3</vt:lpstr>
      <vt:lpstr>Презентация PowerPoint</vt:lpstr>
      <vt:lpstr>Категория 3</vt:lpstr>
      <vt:lpstr>Категория 3</vt:lpstr>
      <vt:lpstr>Презентация PowerPoint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4</vt:lpstr>
      <vt:lpstr>Категория 5</vt:lpstr>
      <vt:lpstr>Категория 5</vt:lpstr>
      <vt:lpstr>Презентация PowerPoint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Категория 5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Пользователь</cp:lastModifiedBy>
  <cp:revision>105</cp:revision>
  <dcterms:created xsi:type="dcterms:W3CDTF">2014-05-16T09:35:17Z</dcterms:created>
  <dcterms:modified xsi:type="dcterms:W3CDTF">2022-11-26T12:37:29Z</dcterms:modified>
</cp:coreProperties>
</file>