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5" r:id="rId2"/>
    <p:sldId id="262" r:id="rId3"/>
    <p:sldId id="263" r:id="rId4"/>
    <p:sldId id="256" r:id="rId5"/>
    <p:sldId id="257" r:id="rId6"/>
    <p:sldId id="258" r:id="rId7"/>
    <p:sldId id="267" r:id="rId8"/>
    <p:sldId id="269" r:id="rId9"/>
    <p:sldId id="259" r:id="rId10"/>
    <p:sldId id="266" r:id="rId11"/>
    <p:sldId id="268" r:id="rId12"/>
    <p:sldId id="261" r:id="rId13"/>
    <p:sldId id="260" r:id="rId14"/>
    <p:sldId id="271" r:id="rId15"/>
    <p:sldId id="264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або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436562"/>
            <a:ext cx="8874125" cy="591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25" y="547910"/>
            <a:ext cx="8911687" cy="1280890"/>
          </a:xfrm>
        </p:spPr>
        <p:txBody>
          <a:bodyPr/>
          <a:lstStyle/>
          <a:p>
            <a:r>
              <a:rPr lang="ru-RU" dirty="0" smtClean="0"/>
              <a:t>Формула для расчета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4700" y="1524000"/>
            <a:ext cx="11188700" cy="148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Составьте формулу для расчёта механической работы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3100" y="3201160"/>
            <a:ext cx="5905500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/>
                <a:solidFill>
                  <a:schemeClr val="accent3"/>
                </a:solidFill>
              </a:rPr>
              <a:t>A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 = </a:t>
            </a:r>
            <a:r>
              <a:rPr lang="en-US" sz="9600" b="1" dirty="0" smtClean="0">
                <a:ln/>
                <a:solidFill>
                  <a:schemeClr val="accent3"/>
                </a:solidFill>
              </a:rPr>
              <a:t>F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9600" b="1" dirty="0" smtClean="0">
                <a:ln/>
                <a:solidFill>
                  <a:schemeClr val="accent3"/>
                </a:solidFill>
              </a:rPr>
              <a:t>*</a:t>
            </a:r>
            <a:r>
              <a:rPr lang="ru-RU" sz="9600" b="1" dirty="0" smtClean="0">
                <a:ln/>
                <a:solidFill>
                  <a:schemeClr val="accent3"/>
                </a:solidFill>
              </a:rPr>
              <a:t> </a:t>
            </a:r>
            <a:r>
              <a:rPr lang="en-US" sz="9600" b="1" dirty="0" smtClean="0">
                <a:ln/>
                <a:solidFill>
                  <a:schemeClr val="accent3"/>
                </a:solidFill>
              </a:rPr>
              <a:t>S</a:t>
            </a:r>
            <a:endParaRPr lang="ru-RU" sz="9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823200" y="5308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634285"/>
              </p:ext>
            </p:extLst>
          </p:nvPr>
        </p:nvGraphicFramePr>
        <p:xfrm>
          <a:off x="6765175" y="2750615"/>
          <a:ext cx="5175625" cy="3853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Слайд" r:id="rId3" imgW="4570544" imgH="3427393" progId="PowerPoint.Slide.12">
                  <p:embed/>
                </p:oleObj>
              </mc:Choice>
              <mc:Fallback>
                <p:oleObj name="Слайд" r:id="rId3" imgW="4570544" imgH="34273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175" y="2750615"/>
                        <a:ext cx="5175625" cy="38533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7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Практическая работа.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51012" y="1638300"/>
            <a:ext cx="3544888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Картинки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99400" y="161528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План работы</a:t>
            </a:r>
            <a:endParaRPr lang="ru-RU" dirty="0"/>
          </a:p>
        </p:txBody>
      </p:sp>
      <p:pic>
        <p:nvPicPr>
          <p:cNvPr id="1026" name="Picture 2" descr="http://xn--i1abbnckbmcl9fb.xn--p1ai/%D1%81%D1%82%D0%B0%D1%82%D1%8C%D0%B8/413273/Image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" b="63809"/>
          <a:stretch/>
        </p:blipFill>
        <p:spPr bwMode="auto">
          <a:xfrm>
            <a:off x="701675" y="2684267"/>
            <a:ext cx="6092825" cy="16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36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8600" y="103410"/>
            <a:ext cx="10045699" cy="1280890"/>
          </a:xfrm>
        </p:spPr>
        <p:txBody>
          <a:bodyPr/>
          <a:lstStyle/>
          <a:p>
            <a:r>
              <a:rPr lang="ru-RU" dirty="0" smtClean="0"/>
              <a:t>Единица измерения механической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4432300"/>
            <a:ext cx="10261600" cy="19558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altLang="ru-RU" sz="3800" dirty="0">
                <a:solidFill>
                  <a:srgbClr val="FF0000"/>
                </a:solidFill>
              </a:rPr>
              <a:t>Единица работы – 1 Дж</a:t>
            </a:r>
            <a:r>
              <a:rPr lang="ru-RU" altLang="ru-RU" sz="3800" dirty="0" smtClean="0">
                <a:solidFill>
                  <a:srgbClr val="FF0000"/>
                </a:solidFill>
              </a:rPr>
              <a:t>. (Джоуль)</a:t>
            </a:r>
            <a:r>
              <a:rPr lang="ru-RU" altLang="ru-RU" sz="3800" dirty="0" smtClean="0"/>
              <a:t>  </a:t>
            </a:r>
            <a:r>
              <a:rPr lang="ru-RU" altLang="ru-RU" sz="3800" dirty="0"/>
              <a:t>Это работа, совершенная силой в 1 ньютон, по передвижению тела на расстояние в 1 м</a:t>
            </a:r>
            <a:r>
              <a:rPr lang="ru-RU" altLang="ru-RU" sz="3800" dirty="0" smtClean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altLang="ru-RU" sz="38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498600" y="1372478"/>
            <a:ext cx="718466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/>
              </a:rPr>
              <a:t>.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/>
              </a:rPr>
              <a:t>  </a:t>
            </a:r>
            <a:r>
              <a:rPr kumimoji="0" lang="ru-RU" altLang="ru-RU" sz="1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PT Sans"/>
              </a:rPr>
              <a:t> 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PT Sans"/>
            </a:endParaRPr>
          </a:p>
        </p:txBody>
      </p:sp>
      <p:pic>
        <p:nvPicPr>
          <p:cNvPr id="3074" name="Picture 2" descr="Джеймс Прескотт Джоуль (1818 – 188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48" y="743855"/>
            <a:ext cx="2689452" cy="364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55523" y="1247211"/>
            <a:ext cx="752815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ru-RU" sz="3600" dirty="0">
                <a:solidFill>
                  <a:srgbClr val="333333"/>
                </a:solidFill>
              </a:rPr>
              <a:t>Единица работы названа в честь </a:t>
            </a:r>
            <a:endParaRPr lang="ru-RU" altLang="ru-RU" sz="3600" dirty="0" smtClean="0">
              <a:solidFill>
                <a:srgbClr val="333333"/>
              </a:solidFill>
            </a:endParaRPr>
          </a:p>
          <a:p>
            <a:r>
              <a:rPr lang="ru-RU" altLang="ru-RU" sz="3600" dirty="0" smtClean="0">
                <a:solidFill>
                  <a:srgbClr val="333333"/>
                </a:solidFill>
              </a:rPr>
              <a:t>английского </a:t>
            </a:r>
            <a:r>
              <a:rPr lang="ru-RU" altLang="ru-RU" sz="3600" dirty="0">
                <a:solidFill>
                  <a:srgbClr val="333333"/>
                </a:solidFill>
              </a:rPr>
              <a:t>ученого </a:t>
            </a:r>
            <a:endParaRPr lang="ru-RU" altLang="ru-RU" sz="3600" dirty="0" smtClean="0">
              <a:solidFill>
                <a:srgbClr val="333333"/>
              </a:solidFill>
            </a:endParaRPr>
          </a:p>
          <a:p>
            <a:endParaRPr lang="ru-RU" altLang="ru-RU" sz="3600" dirty="0" smtClean="0">
              <a:solidFill>
                <a:srgbClr val="333333"/>
              </a:solidFill>
            </a:endParaRPr>
          </a:p>
          <a:p>
            <a:r>
              <a:rPr lang="ru-RU" altLang="ru-RU" sz="3600" b="1" u="sng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Джеймса </a:t>
            </a:r>
            <a:r>
              <a:rPr lang="ru-RU" altLang="ru-RU" sz="3600" b="1" u="sng" dirty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Прескотта </a:t>
            </a:r>
            <a:r>
              <a:rPr lang="ru-RU" altLang="ru-RU" sz="3600" b="1" u="sng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Джоуля</a:t>
            </a:r>
          </a:p>
          <a:p>
            <a:endParaRPr lang="ru-RU" dirty="0">
              <a:solidFill>
                <a:srgbClr val="333333"/>
              </a:solidFill>
              <a:latin typeface="PT Sans"/>
            </a:endParaRPr>
          </a:p>
          <a:p>
            <a:endParaRPr lang="ru-RU" dirty="0" smtClean="0">
              <a:solidFill>
                <a:srgbClr val="333333"/>
              </a:solidFill>
              <a:latin typeface="PT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56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4706" y="190793"/>
            <a:ext cx="9904412" cy="1280890"/>
          </a:xfrm>
        </p:spPr>
        <p:txBody>
          <a:bodyPr/>
          <a:lstStyle/>
          <a:p>
            <a:r>
              <a:rPr lang="ru-RU" dirty="0" smtClean="0"/>
              <a:t>Формула для расчета механической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{B9865829-863B-4FBD-819C-BCA9728DC7E7}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706" y="831238"/>
            <a:ext cx="9384610" cy="582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0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1312" y="255810"/>
            <a:ext cx="8911687" cy="1280890"/>
          </a:xfrm>
        </p:spPr>
        <p:txBody>
          <a:bodyPr/>
          <a:lstStyle/>
          <a:p>
            <a:r>
              <a:rPr lang="ru-RU" dirty="0" smtClean="0"/>
              <a:t>Задачи для решения.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4800" y="807354"/>
            <a:ext cx="11049000" cy="706664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Первый уровень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 1</a:t>
            </a:r>
            <a:r>
              <a:rPr lang="ru-RU" sz="2000" dirty="0">
                <a:solidFill>
                  <a:srgbClr val="000000"/>
                </a:solidFill>
              </a:rPr>
              <a:t>. Тело совершает работу только тогда, когда…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   </a:t>
            </a:r>
            <a:r>
              <a:rPr lang="ru-RU" sz="2000" b="1" dirty="0">
                <a:solidFill>
                  <a:srgbClr val="000000"/>
                </a:solidFill>
              </a:rPr>
              <a:t> А) </a:t>
            </a:r>
            <a:r>
              <a:rPr lang="ru-RU" sz="2000" dirty="0">
                <a:solidFill>
                  <a:srgbClr val="000000"/>
                </a:solidFill>
              </a:rPr>
              <a:t>…оно движется      </a:t>
            </a:r>
            <a:r>
              <a:rPr lang="ru-RU" sz="2000" b="1" dirty="0">
                <a:solidFill>
                  <a:srgbClr val="000000"/>
                </a:solidFill>
              </a:rPr>
              <a:t>В) </a:t>
            </a:r>
            <a:r>
              <a:rPr lang="ru-RU" sz="2000" dirty="0">
                <a:solidFill>
                  <a:srgbClr val="000000"/>
                </a:solidFill>
              </a:rPr>
              <a:t>…оно движется по инерции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</a:rPr>
              <a:t>   </a:t>
            </a:r>
            <a:r>
              <a:rPr lang="ru-RU" sz="2000" b="1" dirty="0">
                <a:solidFill>
                  <a:srgbClr val="000000"/>
                </a:solidFill>
              </a:rPr>
              <a:t>Б) </a:t>
            </a:r>
            <a:r>
              <a:rPr lang="ru-RU" sz="2000" dirty="0">
                <a:solidFill>
                  <a:srgbClr val="000000"/>
                </a:solidFill>
              </a:rPr>
              <a:t>…на него действует сила      </a:t>
            </a:r>
            <a:r>
              <a:rPr lang="ru-RU" sz="2000" b="1" dirty="0">
                <a:solidFill>
                  <a:srgbClr val="000000"/>
                </a:solidFill>
              </a:rPr>
              <a:t>Г) </a:t>
            </a:r>
            <a:r>
              <a:rPr lang="ru-RU" sz="2000" dirty="0">
                <a:solidFill>
                  <a:srgbClr val="000000"/>
                </a:solidFill>
              </a:rPr>
              <a:t>…на него действует сила и оно </a:t>
            </a:r>
            <a:r>
              <a:rPr lang="ru-RU" sz="2000" dirty="0" smtClean="0">
                <a:solidFill>
                  <a:srgbClr val="000000"/>
                </a:solidFill>
              </a:rPr>
              <a:t>движется</a:t>
            </a:r>
            <a:endParaRPr lang="ru-RU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2. </a:t>
            </a:r>
            <a:r>
              <a:rPr lang="ru-RU" sz="2000" dirty="0">
                <a:solidFill>
                  <a:schemeClr val="tx1"/>
                </a:solidFill>
              </a:rPr>
              <a:t>На полу стоит ящик массой 20 кг. Какую работу надо произвести, чтобы поднять ящик на высоту кузова автомашины, равную 1,5 м? 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Второй уровень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1. Какую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работу совершает сила в 1Н на пути 1 м в направлении действия силы?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</a:rPr>
              <a:t>   А) 1 Вт    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Б) 1 Дж         В) 10 Вт   Г) 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10Дж</a:t>
            </a:r>
            <a:endParaRPr lang="ru-RU" sz="2000" b="1" i="1" dirty="0" smtClean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. Вычислите работу, совершаемую при подъеме бетонной плиты объемом 0,5 м</a:t>
            </a:r>
            <a:r>
              <a:rPr lang="ru-RU" sz="2000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dirty="0">
                <a:solidFill>
                  <a:schemeClr val="tx1"/>
                </a:solidFill>
                <a:latin typeface="+mj-lt"/>
              </a:rPr>
              <a:t> на высоту 15 м. Плотность бетона 2300кг/ м</a:t>
            </a:r>
            <a:r>
              <a:rPr lang="ru-RU" sz="2000" baseline="30000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2000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chemeClr val="tx1"/>
                </a:solidFill>
              </a:rPr>
              <a:t>Т</a:t>
            </a:r>
            <a:r>
              <a:rPr lang="ru-RU" sz="2000" b="1" i="1" dirty="0" smtClean="0">
                <a:solidFill>
                  <a:schemeClr val="tx1"/>
                </a:solidFill>
              </a:rPr>
              <a:t>ретий </a:t>
            </a:r>
            <a:r>
              <a:rPr lang="ru-RU" sz="2000" b="1" i="1" dirty="0">
                <a:solidFill>
                  <a:schemeClr val="tx1"/>
                </a:solidFill>
              </a:rPr>
              <a:t>уровень</a:t>
            </a:r>
            <a:r>
              <a:rPr lang="ru-RU" sz="2000" b="1" i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/>
              <a:t>Укажите, в каком случае совершается механическая работа: </a:t>
            </a:r>
            <a:endParaRPr lang="ru-RU" dirty="0" smtClean="0"/>
          </a:p>
          <a:p>
            <a:pPr marL="0" indent="0">
              <a:buNone/>
            </a:pPr>
            <a:r>
              <a:rPr lang="ru-RU" i="1" dirty="0" smtClean="0"/>
              <a:t>2</a:t>
            </a:r>
            <a:r>
              <a:rPr lang="ru-RU" i="1" dirty="0"/>
              <a:t>. На пружине висит </a:t>
            </a:r>
            <a:r>
              <a:rPr lang="ru-RU" i="1" dirty="0" smtClean="0"/>
              <a:t>груз.</a:t>
            </a:r>
            <a:r>
              <a:rPr lang="ru-RU" dirty="0"/>
              <a:t> </a:t>
            </a:r>
            <a:r>
              <a:rPr lang="ru-RU" dirty="0" smtClean="0"/>
              <a:t>                          </a:t>
            </a:r>
            <a:r>
              <a:rPr lang="ru-RU" i="1" dirty="0" smtClean="0"/>
              <a:t>3</a:t>
            </a:r>
            <a:r>
              <a:rPr lang="ru-RU" i="1" dirty="0"/>
              <a:t>. Трактор тянет прицеп</a:t>
            </a:r>
            <a:endParaRPr lang="ru-RU" dirty="0"/>
          </a:p>
          <a:p>
            <a:pPr marL="0" indent="0">
              <a:buNone/>
            </a:pPr>
            <a:r>
              <a:rPr lang="ru-RU" i="1" dirty="0"/>
              <a:t>4. Муха летит по </a:t>
            </a:r>
            <a:r>
              <a:rPr lang="ru-RU" i="1" dirty="0" smtClean="0"/>
              <a:t>комнате</a:t>
            </a:r>
            <a:r>
              <a:rPr lang="ru-RU" dirty="0"/>
              <a:t> </a:t>
            </a:r>
            <a:r>
              <a:rPr lang="ru-RU" dirty="0" smtClean="0"/>
              <a:t>                      </a:t>
            </a:r>
            <a:r>
              <a:rPr lang="ru-RU" i="1" dirty="0" smtClean="0"/>
              <a:t>7</a:t>
            </a:r>
            <a:r>
              <a:rPr lang="ru-RU" i="1" dirty="0"/>
              <a:t>. Мальчик поднимается вверх по лестнице.</a:t>
            </a:r>
            <a:endParaRPr lang="ru-RU" dirty="0"/>
          </a:p>
          <a:p>
            <a:pPr marL="0" indent="0">
              <a:buNone/>
            </a:pPr>
            <a:endParaRPr lang="ru-RU" sz="2000" b="1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 </a:t>
            </a:r>
            <a:endParaRPr lang="ru-RU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42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5812" y="77550"/>
            <a:ext cx="8915399" cy="1468800"/>
          </a:xfrm>
        </p:spPr>
        <p:txBody>
          <a:bodyPr/>
          <a:lstStyle/>
          <a:p>
            <a:r>
              <a:rPr lang="ru-RU" dirty="0" smtClean="0"/>
              <a:t>Задание         Критерии оценки   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55813" y="1802929"/>
            <a:ext cx="3595688" cy="860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9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3" y="141050"/>
            <a:ext cx="8408988" cy="69715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79613" y="1599729"/>
            <a:ext cx="8915399" cy="8604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93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76" y="1466847"/>
            <a:ext cx="5242975" cy="50973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50" y="1659029"/>
            <a:ext cx="3548062" cy="490515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059" y="1720829"/>
            <a:ext cx="4781553" cy="478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-279401"/>
            <a:ext cx="10382518" cy="8022855"/>
          </a:xfrm>
        </p:spPr>
      </p:pic>
    </p:spTree>
    <p:extLst>
      <p:ext uri="{BB962C8B-B14F-4D97-AF65-F5344CB8AC3E}">
        <p14:creationId xmlns:p14="http://schemas.microsoft.com/office/powerpoint/2010/main" val="60227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9113" y="317500"/>
            <a:ext cx="8915399" cy="1030881"/>
          </a:xfrm>
        </p:spPr>
        <p:txBody>
          <a:bodyPr/>
          <a:lstStyle/>
          <a:p>
            <a:r>
              <a:rPr lang="ru-RU" dirty="0" smtClean="0"/>
              <a:t>Тема урока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6513" y="2211979"/>
            <a:ext cx="6618287" cy="1126283"/>
          </a:xfrm>
        </p:spPr>
        <p:txBody>
          <a:bodyPr>
            <a:normAutofit fontScale="92500" lnSpcReduction="20000"/>
          </a:bodyPr>
          <a:lstStyle/>
          <a:p>
            <a:r>
              <a:rPr lang="ru-RU" sz="4400" dirty="0" smtClean="0"/>
              <a:t>Механическая работа. Единицы измерения.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9225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90700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Понять, что такое механическая работа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9261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урока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3220" y="4600545"/>
            <a:ext cx="6053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 Применение </a:t>
            </a:r>
            <a:r>
              <a:rPr lang="ru-RU" sz="4000" dirty="0"/>
              <a:t>в жизни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43993" y="3783687"/>
            <a:ext cx="6335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 Формула </a:t>
            </a:r>
            <a:r>
              <a:rPr lang="ru-RU" sz="4000" dirty="0"/>
              <a:t>для расчета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28962" y="3075801"/>
            <a:ext cx="577914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 Единицы </a:t>
            </a:r>
            <a:r>
              <a:rPr lang="ru-RU" sz="4000" dirty="0"/>
              <a:t>измерения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92925" y="2290577"/>
            <a:ext cx="52052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/>
              <a:t> Как </a:t>
            </a:r>
            <a:r>
              <a:rPr lang="ru-RU" sz="4000" dirty="0"/>
              <a:t>обозначается</a:t>
            </a:r>
          </a:p>
        </p:txBody>
      </p:sp>
    </p:spTree>
    <p:extLst>
      <p:ext uri="{BB962C8B-B14F-4D97-AF65-F5344CB8AC3E}">
        <p14:creationId xmlns:p14="http://schemas.microsoft.com/office/powerpoint/2010/main" val="41953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 на немецком языке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18225" y="1760210"/>
            <a:ext cx="5729288" cy="406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6000" dirty="0">
                <a:solidFill>
                  <a:schemeClr val="tx1"/>
                </a:solidFill>
              </a:rPr>
              <a:t>Arbeit schändet nicht</a:t>
            </a: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dirty="0">
                <a:solidFill>
                  <a:schemeClr val="tx1"/>
                </a:solidFill>
              </a:rPr>
              <a:t/>
            </a:r>
            <a:br>
              <a:rPr lang="de-DE" dirty="0">
                <a:solidFill>
                  <a:schemeClr val="tx1"/>
                </a:solidFill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818223" y="3273130"/>
            <a:ext cx="89116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dirty="0"/>
              <a:t>Die Arbeit läuft nicht </a:t>
            </a:r>
            <a:r>
              <a:rPr lang="de-DE" sz="4400" dirty="0" err="1"/>
              <a:t>davo</a:t>
            </a:r>
            <a:r>
              <a:rPr lang="de-DE" sz="4400" dirty="0"/>
              <a:t/>
            </a:r>
            <a:br>
              <a:rPr lang="de-DE" sz="4400" dirty="0"/>
            </a:br>
            <a:r>
              <a:rPr lang="de-DE" sz="4400" dirty="0"/>
              <a:t/>
            </a:r>
            <a:br>
              <a:rPr lang="de-DE" sz="4400" dirty="0"/>
            </a:br>
            <a:r>
              <a:rPr lang="ru-RU" sz="4400" dirty="0" smtClean="0"/>
              <a:t>  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818225" y="4735069"/>
            <a:ext cx="86116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Erst die Arbeit, </a:t>
            </a:r>
            <a:r>
              <a:rPr lang="de-DE" sz="4400" dirty="0" err="1" smtClean="0"/>
              <a:t>dann's</a:t>
            </a:r>
            <a:r>
              <a:rPr lang="de-DE" sz="4400" dirty="0" smtClean="0"/>
              <a:t> Vergnügen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/>
            </a:r>
            <a:br>
              <a:rPr lang="de-DE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818225" y="2166610"/>
            <a:ext cx="57292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000" dirty="0">
                <a:solidFill>
                  <a:srgbClr val="0070C0"/>
                </a:solidFill>
              </a:rPr>
              <a:t>Работа - не позор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818223" y="3927155"/>
            <a:ext cx="95355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  <a:latin typeface="Source Sans Pro"/>
              </a:rPr>
              <a:t>Работа не волк, в лес не убежит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0400" y="5503034"/>
            <a:ext cx="84994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Делу - время, потехе - час</a:t>
            </a:r>
            <a:br>
              <a:rPr lang="ru-RU" sz="4000" dirty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7512" y="571500"/>
            <a:ext cx="8915400" cy="2032000"/>
          </a:xfrm>
        </p:spPr>
        <p:txBody>
          <a:bodyPr/>
          <a:lstStyle/>
          <a:p>
            <a:pPr marL="0" indent="0">
              <a:buNone/>
            </a:pPr>
            <a:r>
              <a:rPr lang="de-DE" sz="9600" dirty="0" smtClean="0">
                <a:solidFill>
                  <a:schemeClr val="tx1"/>
                </a:solidFill>
              </a:rPr>
              <a:t>Arbeit</a:t>
            </a:r>
            <a:r>
              <a:rPr lang="ru-RU" sz="9600" dirty="0" smtClean="0">
                <a:solidFill>
                  <a:schemeClr val="tx1"/>
                </a:solidFill>
              </a:rPr>
              <a:t> - работа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93800" y="2692400"/>
            <a:ext cx="1060097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/>
              <a:t>А – обозначение </a:t>
            </a:r>
          </a:p>
          <a:p>
            <a:r>
              <a:rPr lang="ru-RU" sz="9600" dirty="0" smtClean="0"/>
              <a:t>работы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171870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12" y="1152910"/>
            <a:ext cx="11874500" cy="12808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458643" y="1396198"/>
            <a:ext cx="50986225" cy="49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53284" y="673759"/>
            <a:ext cx="29722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Обозначение</a:t>
            </a: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53284" y="1629603"/>
            <a:ext cx="9502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А- механическая работа </a:t>
            </a:r>
            <a:endParaRPr lang="ru-RU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1953284" y="2782365"/>
            <a:ext cx="485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Работа зависит от</a:t>
            </a:r>
            <a:r>
              <a:rPr lang="en-US" sz="3200" dirty="0" smtClean="0"/>
              <a:t>: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65449" y="3838595"/>
            <a:ext cx="2839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F</a:t>
            </a:r>
            <a:r>
              <a:rPr lang="ru-RU" sz="4800" dirty="0" smtClean="0"/>
              <a:t> </a:t>
            </a:r>
            <a:r>
              <a:rPr lang="en-US" sz="4800" dirty="0" smtClean="0"/>
              <a:t>– </a:t>
            </a:r>
            <a:r>
              <a:rPr lang="ru-RU" sz="4800" dirty="0" smtClean="0"/>
              <a:t>сила </a:t>
            </a:r>
            <a:endParaRPr lang="ru-RU" sz="4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50880" y="5187434"/>
            <a:ext cx="6006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/>
              <a:t>S</a:t>
            </a:r>
            <a:r>
              <a:rPr lang="ru-RU" sz="4800" dirty="0" smtClean="0"/>
              <a:t> </a:t>
            </a:r>
            <a:r>
              <a:rPr lang="en-US" sz="4800" dirty="0" smtClean="0"/>
              <a:t>– </a:t>
            </a:r>
            <a:r>
              <a:rPr lang="ru-RU" sz="4800" dirty="0" smtClean="0"/>
              <a:t>перемещение 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73848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2908</TotalTime>
  <Words>181</Words>
  <Application>Microsoft Office PowerPoint</Application>
  <PresentationFormat>Широкоэкранный</PresentationFormat>
  <Paragraphs>59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Century Gothic</vt:lpstr>
      <vt:lpstr>PT Sans</vt:lpstr>
      <vt:lpstr>Source Sans Pro</vt:lpstr>
      <vt:lpstr>Wingdings</vt:lpstr>
      <vt:lpstr>Wingdings 3</vt:lpstr>
      <vt:lpstr>Легкий дым</vt:lpstr>
      <vt:lpstr>Слайд</vt:lpstr>
      <vt:lpstr>Презентация PowerPoint</vt:lpstr>
      <vt:lpstr>Презентация PowerPoint</vt:lpstr>
      <vt:lpstr>Презентация PowerPoint</vt:lpstr>
      <vt:lpstr>Тема урока:</vt:lpstr>
      <vt:lpstr>Цель урока.</vt:lpstr>
      <vt:lpstr>Задачи урока:</vt:lpstr>
      <vt:lpstr>Пословицы на немецком языке</vt:lpstr>
      <vt:lpstr>Презентация PowerPoint</vt:lpstr>
      <vt:lpstr> </vt:lpstr>
      <vt:lpstr>Формула для расчета:</vt:lpstr>
      <vt:lpstr>Практическая работа.</vt:lpstr>
      <vt:lpstr>Единица измерения механической работы</vt:lpstr>
      <vt:lpstr>Формула для расчета механической работы</vt:lpstr>
      <vt:lpstr>Задачи для решения.</vt:lpstr>
      <vt:lpstr>Задание         Критерии оценки    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teacher</dc:creator>
  <cp:lastModifiedBy>teacher</cp:lastModifiedBy>
  <cp:revision>27</cp:revision>
  <dcterms:created xsi:type="dcterms:W3CDTF">2018-02-17T07:54:33Z</dcterms:created>
  <dcterms:modified xsi:type="dcterms:W3CDTF">2018-03-03T06:24:16Z</dcterms:modified>
</cp:coreProperties>
</file>