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7" r:id="rId3"/>
    <p:sldId id="270" r:id="rId4"/>
    <p:sldId id="258" r:id="rId5"/>
    <p:sldId id="260" r:id="rId6"/>
    <p:sldId id="259"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7" r:id="rId22"/>
    <p:sldId id="278" r:id="rId23"/>
    <p:sldId id="276" r:id="rId24"/>
    <p:sldId id="280" r:id="rId25"/>
    <p:sldId id="279"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09.04.2023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09.04.2023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09.04.2023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09.04.2023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09.04.2023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09.04.2023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09.04.2023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09.04.2023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1"/>
            <a:ext cx="7772400" cy="3811863"/>
          </a:xfrm>
        </p:spPr>
        <p:txBody>
          <a:bodyPr>
            <a:noAutofit/>
          </a:bodyPr>
          <a:lstStyle/>
          <a:p>
            <a:r>
              <a:rPr lang="ru-RU" sz="8000" b="1" dirty="0" smtClean="0">
                <a:solidFill>
                  <a:srgbClr val="C00000"/>
                </a:solidFill>
                <a:latin typeface="Times New Roman" pitchFamily="18" charset="0"/>
                <a:cs typeface="Times New Roman" pitchFamily="18" charset="0"/>
              </a:rPr>
              <a:t>ТУРНИР ЭРУДИТОВ</a:t>
            </a:r>
            <a:endParaRPr lang="ru-RU" sz="8000" b="1" dirty="0">
              <a:solidFill>
                <a:srgbClr val="C0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643306" y="4857760"/>
            <a:ext cx="5177166" cy="1500198"/>
          </a:xfrm>
        </p:spPr>
        <p:txBody>
          <a:bodyPr/>
          <a:lstStyle/>
          <a:p>
            <a:pPr algn="l"/>
            <a:r>
              <a:rPr lang="ru-RU" dirty="0" smtClean="0">
                <a:solidFill>
                  <a:srgbClr val="002060"/>
                </a:solidFill>
                <a:latin typeface="Times New Roman" pitchFamily="18" charset="0"/>
                <a:cs typeface="Times New Roman" pitchFamily="18" charset="0"/>
              </a:rPr>
              <a:t>МБОУ  «Вечерняя (сменная) школа №15</a:t>
            </a:r>
          </a:p>
          <a:p>
            <a:pPr algn="l"/>
            <a:r>
              <a:rPr lang="ru-RU" dirty="0" smtClean="0">
                <a:solidFill>
                  <a:srgbClr val="002060"/>
                </a:solidFill>
                <a:latin typeface="Times New Roman" pitchFamily="18" charset="0"/>
                <a:cs typeface="Times New Roman" pitchFamily="18" charset="0"/>
              </a:rPr>
              <a:t>Учитель биологии:  </a:t>
            </a:r>
            <a:r>
              <a:rPr lang="ru-RU" dirty="0" err="1" smtClean="0">
                <a:solidFill>
                  <a:srgbClr val="002060"/>
                </a:solidFill>
                <a:latin typeface="Times New Roman" pitchFamily="18" charset="0"/>
                <a:cs typeface="Times New Roman" pitchFamily="18" charset="0"/>
              </a:rPr>
              <a:t>Ахмаева</a:t>
            </a:r>
            <a:r>
              <a:rPr lang="ru-RU" dirty="0" smtClean="0">
                <a:solidFill>
                  <a:srgbClr val="002060"/>
                </a:solidFill>
                <a:latin typeface="Times New Roman" pitchFamily="18" charset="0"/>
                <a:cs typeface="Times New Roman" pitchFamily="18" charset="0"/>
              </a:rPr>
              <a:t> А.А.</a:t>
            </a:r>
            <a:endParaRPr lang="ru-RU" dirty="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725274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900" b="1" dirty="0">
                <a:solidFill>
                  <a:srgbClr val="C00000"/>
                </a:solidFill>
                <a:latin typeface="Times New Roman" pitchFamily="18" charset="0"/>
                <a:cs typeface="Times New Roman" pitchFamily="18" charset="0"/>
              </a:rPr>
              <a:t>Историческая</a:t>
            </a:r>
            <a:r>
              <a:rPr lang="ru-RU" b="1" dirty="0">
                <a:solidFill>
                  <a:srgbClr val="C00000"/>
                </a:solidFill>
              </a:rPr>
              <a:t/>
            </a:r>
            <a:br>
              <a:rPr lang="ru-RU" b="1" dirty="0">
                <a:solidFill>
                  <a:srgbClr val="C00000"/>
                </a:solidFill>
              </a:rPr>
            </a:br>
            <a:r>
              <a:rPr lang="ru-RU" sz="2700" b="1" dirty="0">
                <a:solidFill>
                  <a:srgbClr val="C00000"/>
                </a:solidFill>
                <a:latin typeface="Times New Roman" pitchFamily="18" charset="0"/>
                <a:cs typeface="Times New Roman" pitchFamily="18" charset="0"/>
              </a:rPr>
              <a:t>О каких растениях идет речь в легендах?</a:t>
            </a:r>
            <a:br>
              <a:rPr lang="ru-RU" sz="2700" b="1" dirty="0">
                <a:solidFill>
                  <a:srgbClr val="C00000"/>
                </a:solidFill>
                <a:latin typeface="Times New Roman" pitchFamily="18" charset="0"/>
                <a:cs typeface="Times New Roman" pitchFamily="18" charset="0"/>
              </a:rPr>
            </a:br>
            <a:endParaRPr lang="ru-RU" sz="2700" b="1" dirty="0">
              <a:solidFill>
                <a:srgbClr val="C00000"/>
              </a:solidFill>
              <a:latin typeface="Times New Roman" pitchFamily="18" charset="0"/>
              <a:cs typeface="Times New Roman" pitchFamily="18" charset="0"/>
            </a:endParaRPr>
          </a:p>
        </p:txBody>
      </p:sp>
      <p:sp>
        <p:nvSpPr>
          <p:cNvPr id="3" name="Прямоугольник 2"/>
          <p:cNvSpPr/>
          <p:nvPr/>
        </p:nvSpPr>
        <p:spPr>
          <a:xfrm>
            <a:off x="611560" y="2708919"/>
            <a:ext cx="7776864" cy="313932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endParaRPr lang="ru-RU" dirty="0"/>
          </a:p>
          <a:p>
            <a:pPr algn="just"/>
            <a:r>
              <a:rPr lang="ru-RU" dirty="0" smtClean="0">
                <a:latin typeface="Times New Roman" pitchFamily="18" charset="0"/>
                <a:cs typeface="Times New Roman" pitchFamily="18" charset="0"/>
              </a:rPr>
              <a:t>Было </a:t>
            </a:r>
            <a:r>
              <a:rPr lang="ru-RU" dirty="0">
                <a:latin typeface="Times New Roman" pitchFamily="18" charset="0"/>
                <a:cs typeface="Times New Roman" pitchFamily="18" charset="0"/>
              </a:rPr>
              <a:t>на Руси время, когда не знали люди этого цветка. Но вот случилось так, что проводила в грозный год одна девушка своего друга на сечу. Ушел он громить Орду татарскую, да и пропал без вести.</a:t>
            </a:r>
          </a:p>
          <a:p>
            <a:pPr algn="just"/>
            <a:r>
              <a:rPr lang="ru-RU" dirty="0">
                <a:latin typeface="Times New Roman" pitchFamily="18" charset="0"/>
                <a:cs typeface="Times New Roman" pitchFamily="18" charset="0"/>
              </a:rPr>
              <a:t>Ветры буйные шумели над могилой храброго </a:t>
            </a:r>
            <a:r>
              <a:rPr lang="ru-RU" dirty="0" err="1">
                <a:latin typeface="Times New Roman" pitchFamily="18" charset="0"/>
                <a:cs typeface="Times New Roman" pitchFamily="18" charset="0"/>
              </a:rPr>
              <a:t>русича</a:t>
            </a:r>
            <a:r>
              <a:rPr lang="ru-RU" dirty="0">
                <a:latin typeface="Times New Roman" pitchFamily="18" charset="0"/>
                <a:cs typeface="Times New Roman" pitchFamily="18" charset="0"/>
              </a:rPr>
              <a:t>, и когда разыскала ее наконец девушка, засветились вокруг цветы луговым взором. Похожи были цветы на девичьи глаза. Цветы эти кажется сама простота. Пестрые. Бархатистые лепестки словно зовут к себе, манят и одновременно вроде как испуганные, невзначай потревоженные. Белый цвет в венчиках – цвет надежды, желтый – удивления, фиолетовый – печали. Все три периода человеческой жизни. Назовите это растение. </a:t>
            </a:r>
          </a:p>
        </p:txBody>
      </p:sp>
    </p:spTree>
    <p:extLst>
      <p:ext uri="{BB962C8B-B14F-4D97-AF65-F5344CB8AC3E}">
        <p14:creationId xmlns="" xmlns:p14="http://schemas.microsoft.com/office/powerpoint/2010/main" val="2588092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462744" cy="523220"/>
          </a:xfrm>
          <a:prstGeom prst="rect">
            <a:avLst/>
          </a:prstGeom>
        </p:spPr>
        <p:txBody>
          <a:bodyPr wrap="square">
            <a:spAutoFit/>
          </a:bodyPr>
          <a:lstStyle/>
          <a:p>
            <a:pPr algn="ctr"/>
            <a:r>
              <a:rPr lang="ru-RU" sz="2800" dirty="0" smtClean="0"/>
              <a:t> </a:t>
            </a:r>
            <a:r>
              <a:rPr lang="ru-RU" sz="2800" b="1" dirty="0" smtClean="0">
                <a:latin typeface="Times New Roman" pitchFamily="18" charset="0"/>
                <a:cs typeface="Times New Roman" pitchFamily="18" charset="0"/>
              </a:rPr>
              <a:t>Анютины глазки</a:t>
            </a:r>
            <a:endParaRPr lang="ru-RU" sz="2800" b="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7224" y="1571612"/>
            <a:ext cx="7284480" cy="47149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55360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900" b="1" dirty="0" smtClean="0">
                <a:solidFill>
                  <a:srgbClr val="C00000"/>
                </a:solidFill>
                <a:latin typeface="Times New Roman" pitchFamily="18" charset="0"/>
                <a:cs typeface="Times New Roman" pitchFamily="18" charset="0"/>
              </a:rPr>
              <a:t>Станция Историческая</a:t>
            </a:r>
            <a:r>
              <a:rPr lang="ru-RU" dirty="0">
                <a:solidFill>
                  <a:srgbClr val="C00000"/>
                </a:solidFill>
              </a:rPr>
              <a:t/>
            </a:r>
            <a:br>
              <a:rPr lang="ru-RU" dirty="0">
                <a:solidFill>
                  <a:srgbClr val="C00000"/>
                </a:solidFill>
              </a:rPr>
            </a:br>
            <a:r>
              <a:rPr lang="ru-RU" sz="3100" b="1" dirty="0">
                <a:solidFill>
                  <a:srgbClr val="C00000"/>
                </a:solidFill>
                <a:latin typeface="Times New Roman" pitchFamily="18" charset="0"/>
                <a:cs typeface="Times New Roman" pitchFamily="18" charset="0"/>
              </a:rPr>
              <a:t>О </a:t>
            </a:r>
            <a:r>
              <a:rPr lang="ru-RU" sz="3100" b="1" dirty="0" smtClean="0">
                <a:solidFill>
                  <a:srgbClr val="C00000"/>
                </a:solidFill>
                <a:latin typeface="Times New Roman" pitchFamily="18" charset="0"/>
                <a:cs typeface="Times New Roman" pitchFamily="18" charset="0"/>
              </a:rPr>
              <a:t>каком животном </a:t>
            </a:r>
            <a:r>
              <a:rPr lang="ru-RU" sz="3100" b="1" dirty="0">
                <a:solidFill>
                  <a:srgbClr val="C00000"/>
                </a:solidFill>
                <a:latin typeface="Times New Roman" pitchFamily="18" charset="0"/>
                <a:cs typeface="Times New Roman" pitchFamily="18" charset="0"/>
              </a:rPr>
              <a:t>идет </a:t>
            </a:r>
            <a:r>
              <a:rPr lang="ru-RU" sz="3100" b="1" dirty="0" smtClean="0">
                <a:solidFill>
                  <a:srgbClr val="C00000"/>
                </a:solidFill>
                <a:latin typeface="Times New Roman" pitchFamily="18" charset="0"/>
                <a:cs typeface="Times New Roman" pitchFamily="18" charset="0"/>
              </a:rPr>
              <a:t>речь?</a:t>
            </a:r>
            <a:r>
              <a:rPr lang="ru-RU" sz="3100" b="1" dirty="0">
                <a:solidFill>
                  <a:srgbClr val="C00000"/>
                </a:solidFill>
                <a:latin typeface="Times New Roman" pitchFamily="18" charset="0"/>
                <a:cs typeface="Times New Roman" pitchFamily="18" charset="0"/>
              </a:rPr>
              <a:t/>
            </a:r>
            <a:br>
              <a:rPr lang="ru-RU" sz="3100" b="1" dirty="0">
                <a:solidFill>
                  <a:srgbClr val="C00000"/>
                </a:solidFill>
                <a:latin typeface="Times New Roman" pitchFamily="18" charset="0"/>
                <a:cs typeface="Times New Roman" pitchFamily="18" charset="0"/>
              </a:rPr>
            </a:br>
            <a:endParaRPr lang="ru-RU" sz="3100" b="1" dirty="0">
              <a:solidFill>
                <a:srgbClr val="C00000"/>
              </a:solidFill>
              <a:latin typeface="Times New Roman" pitchFamily="18" charset="0"/>
              <a:cs typeface="Times New Roman" pitchFamily="18" charset="0"/>
            </a:endParaRPr>
          </a:p>
        </p:txBody>
      </p:sp>
      <p:sp>
        <p:nvSpPr>
          <p:cNvPr id="3" name="Прямоугольник 2"/>
          <p:cNvSpPr/>
          <p:nvPr/>
        </p:nvSpPr>
        <p:spPr>
          <a:xfrm>
            <a:off x="827584" y="2852936"/>
            <a:ext cx="7488832" cy="224676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Кулинарные </a:t>
            </a:r>
            <a:r>
              <a:rPr lang="ru-RU" sz="2000" dirty="0">
                <a:latin typeface="Times New Roman" pitchFamily="18" charset="0"/>
                <a:cs typeface="Times New Roman" pitchFamily="18" charset="0"/>
              </a:rPr>
              <a:t>блюда из этих животных по мнению гурманов являются  лакомством «номер один». Суп из мяса этих животных был первым блюдом в меню дворцового пира по случаю восхождения на престол последнего русского царя Николая II.  Как называется это животное? </a:t>
            </a:r>
          </a:p>
        </p:txBody>
      </p:sp>
    </p:spTree>
    <p:extLst>
      <p:ext uri="{BB962C8B-B14F-4D97-AF65-F5344CB8AC3E}">
        <p14:creationId xmlns="" xmlns:p14="http://schemas.microsoft.com/office/powerpoint/2010/main" val="464732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534751" cy="523220"/>
          </a:xfrm>
          <a:prstGeom prst="rect">
            <a:avLst/>
          </a:prstGeom>
        </p:spPr>
        <p:txBody>
          <a:bodyPr wrap="square">
            <a:spAutoFit/>
          </a:bodyPr>
          <a:lstStyle/>
          <a:p>
            <a:pPr algn="ctr"/>
            <a:r>
              <a:rPr lang="ru-RU" sz="2800" b="1" dirty="0" smtClean="0">
                <a:latin typeface="Times New Roman" pitchFamily="18" charset="0"/>
                <a:cs typeface="Times New Roman" pitchFamily="18" charset="0"/>
              </a:rPr>
              <a:t>Черепаха</a:t>
            </a:r>
            <a:endParaRPr lang="ru-RU" sz="2800" b="1"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7224" y="1214422"/>
            <a:ext cx="7387615" cy="4929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3743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900" b="1" dirty="0" smtClean="0">
                <a:solidFill>
                  <a:srgbClr val="C00000"/>
                </a:solidFill>
                <a:latin typeface="Times New Roman" pitchFamily="18" charset="0"/>
                <a:cs typeface="Times New Roman" pitchFamily="18" charset="0"/>
              </a:rPr>
              <a:t>Станция Историческая</a:t>
            </a:r>
            <a:r>
              <a:rPr lang="ru-RU" dirty="0">
                <a:solidFill>
                  <a:srgbClr val="C00000"/>
                </a:solidFill>
                <a:latin typeface="Times New Roman" pitchFamily="18" charset="0"/>
                <a:cs typeface="Times New Roman" pitchFamily="18" charset="0"/>
              </a:rPr>
              <a:t/>
            </a:r>
            <a:br>
              <a:rPr lang="ru-RU" dirty="0">
                <a:solidFill>
                  <a:srgbClr val="C00000"/>
                </a:solidFill>
                <a:latin typeface="Times New Roman" pitchFamily="18" charset="0"/>
                <a:cs typeface="Times New Roman" pitchFamily="18" charset="0"/>
              </a:rPr>
            </a:br>
            <a:r>
              <a:rPr lang="ru-RU" sz="3100" b="1" dirty="0">
                <a:solidFill>
                  <a:srgbClr val="C00000"/>
                </a:solidFill>
                <a:latin typeface="Times New Roman" pitchFamily="18" charset="0"/>
                <a:cs typeface="Times New Roman" pitchFamily="18" charset="0"/>
              </a:rPr>
              <a:t>О </a:t>
            </a:r>
            <a:r>
              <a:rPr lang="ru-RU" sz="3100" b="1" dirty="0" smtClean="0">
                <a:solidFill>
                  <a:srgbClr val="C00000"/>
                </a:solidFill>
                <a:latin typeface="Times New Roman" pitchFamily="18" charset="0"/>
                <a:cs typeface="Times New Roman" pitchFamily="18" charset="0"/>
              </a:rPr>
              <a:t>каком растении </a:t>
            </a:r>
            <a:r>
              <a:rPr lang="ru-RU" sz="3100" b="1" dirty="0">
                <a:solidFill>
                  <a:srgbClr val="C00000"/>
                </a:solidFill>
                <a:latin typeface="Times New Roman" pitchFamily="18" charset="0"/>
                <a:cs typeface="Times New Roman" pitchFamily="18" charset="0"/>
              </a:rPr>
              <a:t>идет </a:t>
            </a:r>
            <a:r>
              <a:rPr lang="ru-RU" sz="3100" b="1" dirty="0" smtClean="0">
                <a:solidFill>
                  <a:srgbClr val="C00000"/>
                </a:solidFill>
                <a:latin typeface="Times New Roman" pitchFamily="18" charset="0"/>
                <a:cs typeface="Times New Roman" pitchFamily="18" charset="0"/>
              </a:rPr>
              <a:t>речь?</a:t>
            </a:r>
            <a:r>
              <a:rPr lang="ru-RU" sz="3100" b="1" dirty="0">
                <a:solidFill>
                  <a:srgbClr val="C00000"/>
                </a:solidFill>
                <a:latin typeface="Times New Roman" pitchFamily="18" charset="0"/>
                <a:cs typeface="Times New Roman" pitchFamily="18" charset="0"/>
              </a:rPr>
              <a:t/>
            </a:r>
            <a:br>
              <a:rPr lang="ru-RU" sz="3100" b="1" dirty="0">
                <a:solidFill>
                  <a:srgbClr val="C00000"/>
                </a:solidFill>
                <a:latin typeface="Times New Roman" pitchFamily="18" charset="0"/>
                <a:cs typeface="Times New Roman" pitchFamily="18" charset="0"/>
              </a:rPr>
            </a:br>
            <a:endParaRPr lang="ru-RU" sz="3100" b="1" dirty="0">
              <a:solidFill>
                <a:srgbClr val="C00000"/>
              </a:solidFill>
              <a:latin typeface="Times New Roman" pitchFamily="18" charset="0"/>
              <a:cs typeface="Times New Roman" pitchFamily="18" charset="0"/>
            </a:endParaRPr>
          </a:p>
        </p:txBody>
      </p:sp>
      <p:sp>
        <p:nvSpPr>
          <p:cNvPr id="3" name="Прямоугольник 2"/>
          <p:cNvSpPr/>
          <p:nvPr/>
        </p:nvSpPr>
        <p:spPr>
          <a:xfrm>
            <a:off x="611560" y="2780927"/>
            <a:ext cx="7776864" cy="317009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2000" dirty="0" smtClean="0">
                <a:latin typeface="Times New Roman" pitchFamily="18" charset="0"/>
                <a:cs typeface="Times New Roman" pitchFamily="18" charset="0"/>
              </a:rPr>
              <a:t>Многие </a:t>
            </a:r>
            <a:r>
              <a:rPr lang="ru-RU" sz="2000" dirty="0">
                <a:latin typeface="Times New Roman" pitchFamily="18" charset="0"/>
                <a:cs typeface="Times New Roman" pitchFamily="18" charset="0"/>
              </a:rPr>
              <a:t>народы, живущие на территории России, почитали это дерево, как священное. По якутским поверьям, на ветвях этого дерева живет Хозяйка Земли. А вот, ч ото поется в русской песне об этом дереве</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Первое дело – мир освящать,</a:t>
            </a:r>
          </a:p>
          <a:p>
            <a:r>
              <a:rPr lang="ru-RU" sz="2000" dirty="0">
                <a:latin typeface="Times New Roman" pitchFamily="18" charset="0"/>
                <a:cs typeface="Times New Roman" pitchFamily="18" charset="0"/>
              </a:rPr>
              <a:t>Второе дело- скрип утешать,</a:t>
            </a:r>
          </a:p>
          <a:p>
            <a:r>
              <a:rPr lang="ru-RU" sz="2000" dirty="0">
                <a:latin typeface="Times New Roman" pitchFamily="18" charset="0"/>
                <a:cs typeface="Times New Roman" pitchFamily="18" charset="0"/>
              </a:rPr>
              <a:t>Третье дело – больных исцелять,</a:t>
            </a:r>
          </a:p>
          <a:p>
            <a:r>
              <a:rPr lang="ru-RU" sz="2000" dirty="0">
                <a:latin typeface="Times New Roman" pitchFamily="18" charset="0"/>
                <a:cs typeface="Times New Roman" pitchFamily="18" charset="0"/>
              </a:rPr>
              <a:t>Четвертое дело – чистоту соблюдать.</a:t>
            </a:r>
          </a:p>
          <a:p>
            <a:r>
              <a:rPr lang="ru-RU" sz="2000" dirty="0">
                <a:latin typeface="Times New Roman" pitchFamily="18" charset="0"/>
                <a:cs typeface="Times New Roman" pitchFamily="18" charset="0"/>
              </a:rPr>
              <a:t> </a:t>
            </a:r>
          </a:p>
          <a:p>
            <a:r>
              <a:rPr lang="ru-RU" sz="2000" dirty="0">
                <a:latin typeface="Times New Roman" pitchFamily="18" charset="0"/>
                <a:cs typeface="Times New Roman" pitchFamily="18" charset="0"/>
              </a:rPr>
              <a:t>Что это за дерево? Объясните, о чем говорится в песне.</a:t>
            </a:r>
          </a:p>
        </p:txBody>
      </p:sp>
    </p:spTree>
    <p:extLst>
      <p:ext uri="{BB962C8B-B14F-4D97-AF65-F5344CB8AC3E}">
        <p14:creationId xmlns="" xmlns:p14="http://schemas.microsoft.com/office/powerpoint/2010/main" val="461490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1124744"/>
            <a:ext cx="3425825" cy="2298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94522" y="908720"/>
            <a:ext cx="2340475" cy="1944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03848" y="2215137"/>
            <a:ext cx="2743620" cy="18498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71800" y="4212039"/>
            <a:ext cx="2921000" cy="1944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99127" y="3844491"/>
            <a:ext cx="2400665" cy="2400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087826" y="2551837"/>
            <a:ext cx="2876662" cy="3693319"/>
          </a:xfrm>
          <a:prstGeom prst="rect">
            <a:avLst/>
          </a:prstGeom>
        </p:spPr>
        <p:txBody>
          <a:bodyPr wrap="square">
            <a:spAutoFit/>
          </a:bodyPr>
          <a:lstStyle/>
          <a:p>
            <a:endParaRPr lang="ru-RU" b="1" dirty="0" smtClean="0">
              <a:latin typeface="Times New Roman" pitchFamily="18" charset="0"/>
              <a:cs typeface="Times New Roman" pitchFamily="18" charset="0"/>
            </a:endParaRPr>
          </a:p>
          <a:p>
            <a:endParaRPr lang="ru-RU" b="1" dirty="0">
              <a:latin typeface="Times New Roman" pitchFamily="18" charset="0"/>
              <a:cs typeface="Times New Roman" pitchFamily="18" charset="0"/>
            </a:endParaRPr>
          </a:p>
          <a:p>
            <a:r>
              <a:rPr lang="ru-RU" b="1" dirty="0" smtClean="0">
                <a:latin typeface="Times New Roman" pitchFamily="18" charset="0"/>
                <a:cs typeface="Times New Roman" pitchFamily="18" charset="0"/>
              </a:rPr>
              <a:t>Береза</a:t>
            </a:r>
            <a:r>
              <a:rPr lang="ru-RU" b="1" dirty="0">
                <a:latin typeface="Times New Roman" pitchFamily="18" charset="0"/>
                <a:cs typeface="Times New Roman" pitchFamily="18" charset="0"/>
              </a:rPr>
              <a:t>.  Люди освещали дома березовыми лучинками; дегтем из березовой коры смазывали оси колес, чтобы не скрипели; от болезней почек, печени и легких помогает отвар березовых почек; полы мыли да парились березовыми вениками.)</a:t>
            </a:r>
          </a:p>
        </p:txBody>
      </p:sp>
    </p:spTree>
    <p:extLst>
      <p:ext uri="{BB962C8B-B14F-4D97-AF65-F5344CB8AC3E}">
        <p14:creationId xmlns="" xmlns:p14="http://schemas.microsoft.com/office/powerpoint/2010/main" val="1248057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872067" y="1500174"/>
            <a:ext cx="7408333" cy="4625989"/>
          </a:xfrm>
        </p:spPr>
        <p:style>
          <a:lnRef idx="1">
            <a:schemeClr val="accent4"/>
          </a:lnRef>
          <a:fillRef idx="2">
            <a:schemeClr val="accent4"/>
          </a:fillRef>
          <a:effectRef idx="1">
            <a:schemeClr val="accent4"/>
          </a:effectRef>
          <a:fontRef idx="minor">
            <a:schemeClr val="dk1"/>
          </a:fontRef>
        </p:style>
        <p:txBody>
          <a:bodyPr/>
          <a:lstStyle/>
          <a:p>
            <a:pPr algn="ctr">
              <a:buNone/>
            </a:pPr>
            <a:r>
              <a:rPr lang="ru-RU" dirty="0" smtClean="0">
                <a:solidFill>
                  <a:schemeClr val="tx1"/>
                </a:solidFill>
                <a:latin typeface="Times New Roman" pitchFamily="18" charset="0"/>
                <a:cs typeface="Times New Roman" pitchFamily="18" charset="0"/>
              </a:rPr>
              <a:t>А. Фет</a:t>
            </a:r>
          </a:p>
          <a:p>
            <a:pPr algn="ctr">
              <a:buNone/>
            </a:pPr>
            <a:r>
              <a:rPr lang="ru-RU" dirty="0" smtClean="0">
                <a:solidFill>
                  <a:schemeClr val="tx1"/>
                </a:solidFill>
                <a:latin typeface="Times New Roman" pitchFamily="18" charset="0"/>
                <a:cs typeface="Times New Roman" pitchFamily="18" charset="0"/>
              </a:rPr>
              <a:t>"Ты прав. Одним воздушным очертаньем</a:t>
            </a:r>
          </a:p>
          <a:p>
            <a:pPr algn="ctr">
              <a:buNone/>
            </a:pPr>
            <a:r>
              <a:rPr lang="ru-RU" dirty="0" smtClean="0">
                <a:solidFill>
                  <a:schemeClr val="tx1"/>
                </a:solidFill>
                <a:latin typeface="Times New Roman" pitchFamily="18" charset="0"/>
                <a:cs typeface="Times New Roman" pitchFamily="18" charset="0"/>
              </a:rPr>
              <a:t>Я так мала.</a:t>
            </a:r>
          </a:p>
          <a:p>
            <a:pPr algn="ctr">
              <a:buNone/>
            </a:pPr>
            <a:r>
              <a:rPr lang="ru-RU" dirty="0" smtClean="0">
                <a:solidFill>
                  <a:schemeClr val="tx1"/>
                </a:solidFill>
                <a:latin typeface="Times New Roman" pitchFamily="18" charset="0"/>
                <a:cs typeface="Times New Roman" pitchFamily="18" charset="0"/>
              </a:rPr>
              <a:t>Весь бархат мой со всем живым миганьем – </a:t>
            </a:r>
          </a:p>
          <a:p>
            <a:pPr algn="ctr">
              <a:buNone/>
            </a:pPr>
            <a:r>
              <a:rPr lang="ru-RU" dirty="0" smtClean="0">
                <a:solidFill>
                  <a:schemeClr val="tx1"/>
                </a:solidFill>
                <a:latin typeface="Times New Roman" pitchFamily="18" charset="0"/>
                <a:cs typeface="Times New Roman" pitchFamily="18" charset="0"/>
              </a:rPr>
              <a:t>лишь два крыла.</a:t>
            </a:r>
          </a:p>
          <a:p>
            <a:pPr algn="ctr">
              <a:buNone/>
            </a:pPr>
            <a:r>
              <a:rPr lang="ru-RU" dirty="0" smtClean="0">
                <a:solidFill>
                  <a:schemeClr val="tx1"/>
                </a:solidFill>
                <a:latin typeface="Times New Roman" pitchFamily="18" charset="0"/>
                <a:cs typeface="Times New Roman" pitchFamily="18" charset="0"/>
              </a:rPr>
              <a:t>Не спрашивай: откуда появилась?</a:t>
            </a:r>
          </a:p>
          <a:p>
            <a:pPr algn="ctr">
              <a:buNone/>
            </a:pPr>
            <a:r>
              <a:rPr lang="ru-RU" dirty="0" smtClean="0">
                <a:solidFill>
                  <a:schemeClr val="tx1"/>
                </a:solidFill>
                <a:latin typeface="Times New Roman" pitchFamily="18" charset="0"/>
                <a:cs typeface="Times New Roman" pitchFamily="18" charset="0"/>
              </a:rPr>
              <a:t>Куда спешу?</a:t>
            </a:r>
          </a:p>
          <a:p>
            <a:pPr algn="ctr">
              <a:buNone/>
            </a:pPr>
            <a:r>
              <a:rPr lang="ru-RU" dirty="0" smtClean="0">
                <a:solidFill>
                  <a:schemeClr val="tx1"/>
                </a:solidFill>
                <a:latin typeface="Times New Roman" pitchFamily="18" charset="0"/>
                <a:cs typeface="Times New Roman" pitchFamily="18" charset="0"/>
              </a:rPr>
              <a:t>Здесь на цветок я легкий опустилась </a:t>
            </a:r>
          </a:p>
          <a:p>
            <a:pPr algn="ctr">
              <a:buNone/>
            </a:pPr>
            <a:r>
              <a:rPr lang="ru-RU" dirty="0" smtClean="0">
                <a:solidFill>
                  <a:schemeClr val="tx1"/>
                </a:solidFill>
                <a:latin typeface="Times New Roman" pitchFamily="18" charset="0"/>
                <a:cs typeface="Times New Roman" pitchFamily="18" charset="0"/>
              </a:rPr>
              <a:t>и вот дышу…”</a:t>
            </a:r>
          </a:p>
          <a:p>
            <a:endParaRPr lang="ru-RU" dirty="0"/>
          </a:p>
        </p:txBody>
      </p:sp>
      <p:sp>
        <p:nvSpPr>
          <p:cNvPr id="3" name="Заголовок 2"/>
          <p:cNvSpPr>
            <a:spLocks noGrp="1"/>
          </p:cNvSpPr>
          <p:nvPr>
            <p:ph type="title"/>
          </p:nvPr>
        </p:nvSpPr>
        <p:spPr>
          <a:xfrm>
            <a:off x="457200" y="338328"/>
            <a:ext cx="8229600" cy="733218"/>
          </a:xfrm>
        </p:spPr>
        <p:txBody>
          <a:bodyPr>
            <a:noAutofit/>
          </a:bodyPr>
          <a:lstStyle/>
          <a:p>
            <a:r>
              <a:rPr lang="ru-RU" b="1" dirty="0" smtClean="0">
                <a:solidFill>
                  <a:srgbClr val="C00000"/>
                </a:solidFill>
                <a:latin typeface="Times New Roman" pitchFamily="18" charset="0"/>
                <a:cs typeface="Times New Roman" pitchFamily="18" charset="0"/>
              </a:rPr>
              <a:t> Найди биологическую ошибку</a:t>
            </a:r>
            <a:endParaRPr lang="ru-RU"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Users\1\Desktop\1631276562_14-krasivosti-pro-p-babochka-s-glazkami-babochki-krasivo-foto-14.jpg"/>
          <p:cNvPicPr/>
          <p:nvPr/>
        </p:nvPicPr>
        <p:blipFill>
          <a:blip r:embed="rId2" cstate="print"/>
          <a:srcRect/>
          <a:stretch>
            <a:fillRect/>
          </a:stretch>
        </p:blipFill>
        <p:spPr bwMode="auto">
          <a:xfrm>
            <a:off x="1500166" y="1785926"/>
            <a:ext cx="6143668" cy="4572032"/>
          </a:xfrm>
          <a:prstGeom prst="rect">
            <a:avLst/>
          </a:prstGeom>
          <a:noFill/>
          <a:ln w="9525">
            <a:noFill/>
            <a:miter lim="800000"/>
            <a:headEnd/>
            <a:tailEnd/>
          </a:ln>
        </p:spPr>
      </p:pic>
      <p:sp>
        <p:nvSpPr>
          <p:cNvPr id="1026" name="Rectangle 2"/>
          <p:cNvSpPr>
            <a:spLocks noChangeArrowheads="1"/>
          </p:cNvSpPr>
          <p:nvPr/>
        </p:nvSpPr>
        <p:spPr bwMode="auto">
          <a:xfrm>
            <a:off x="1071538" y="587406"/>
            <a:ext cx="778674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Два крыла.</a:t>
            </a:r>
            <a:r>
              <a:rPr kumimoji="0" lang="ru-RU"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lang="ru-RU" sz="2800" b="1" dirty="0" smtClean="0">
                <a:latin typeface="Times New Roman" pitchFamily="18" charset="0"/>
                <a:ea typeface="Calibri" pitchFamily="34" charset="0"/>
                <a:cs typeface="Times New Roman" pitchFamily="18" charset="0"/>
              </a:rPr>
              <a:t>У</a:t>
            </a: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бабочки –</a:t>
            </a:r>
            <a:r>
              <a:rPr kumimoji="0" lang="ru-RU"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пары крыльев</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algn="ctr">
              <a:buNone/>
            </a:pPr>
            <a:r>
              <a:rPr lang="ru-RU" sz="2800" dirty="0" smtClean="0">
                <a:solidFill>
                  <a:schemeClr val="tx1"/>
                </a:solidFill>
                <a:latin typeface="Times New Roman" pitchFamily="18" charset="0"/>
                <a:cs typeface="Times New Roman" pitchFamily="18" charset="0"/>
              </a:rPr>
              <a:t>"У веретеницы шесть ног,</a:t>
            </a:r>
          </a:p>
          <a:p>
            <a:pPr algn="ctr">
              <a:buNone/>
            </a:pPr>
            <a:r>
              <a:rPr lang="ru-RU" sz="2800" dirty="0" smtClean="0">
                <a:solidFill>
                  <a:schemeClr val="tx1"/>
                </a:solidFill>
                <a:latin typeface="Times New Roman" pitchFamily="18" charset="0"/>
                <a:cs typeface="Times New Roman" pitchFamily="18" charset="0"/>
              </a:rPr>
              <a:t>Под пнем она таится.</a:t>
            </a:r>
          </a:p>
          <a:p>
            <a:pPr algn="ctr">
              <a:buNone/>
            </a:pPr>
            <a:r>
              <a:rPr lang="ru-RU" sz="2800" dirty="0" smtClean="0">
                <a:solidFill>
                  <a:schemeClr val="tx1"/>
                </a:solidFill>
                <a:latin typeface="Times New Roman" pitchFamily="18" charset="0"/>
                <a:cs typeface="Times New Roman" pitchFamily="18" charset="0"/>
              </a:rPr>
              <a:t>Лишь ночью выйдет на часок,</a:t>
            </a:r>
          </a:p>
          <a:p>
            <a:pPr algn="ctr">
              <a:buNone/>
            </a:pPr>
            <a:r>
              <a:rPr lang="ru-RU" sz="2800" dirty="0" smtClean="0">
                <a:solidFill>
                  <a:schemeClr val="tx1"/>
                </a:solidFill>
                <a:latin typeface="Times New Roman" pitchFamily="18" charset="0"/>
                <a:cs typeface="Times New Roman" pitchFamily="18" charset="0"/>
              </a:rPr>
              <a:t>А днем всего боится”</a:t>
            </a:r>
          </a:p>
          <a:p>
            <a:pPr algn="ctr"/>
            <a:endParaRPr lang="ru-RU" sz="2800" dirty="0">
              <a:solidFill>
                <a:schemeClr val="tx1"/>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u-RU" b="1" dirty="0" smtClean="0">
                <a:solidFill>
                  <a:srgbClr val="C00000"/>
                </a:solidFill>
                <a:latin typeface="Times New Roman" pitchFamily="18" charset="0"/>
                <a:cs typeface="Times New Roman" pitchFamily="18" charset="0"/>
              </a:rPr>
              <a:t>Найди биологическую ошибку</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smtClean="0">
                <a:solidFill>
                  <a:schemeClr val="tx1"/>
                </a:solidFill>
                <a:latin typeface="Times New Roman" pitchFamily="18" charset="0"/>
                <a:cs typeface="Times New Roman" pitchFamily="18" charset="0"/>
              </a:rPr>
              <a:t>Веретеница – безногая ящерица; ведет дневной образ жизни </a:t>
            </a:r>
            <a:r>
              <a:rPr lang="ru-RU" dirty="0" smtClean="0"/>
              <a:t/>
            </a:r>
            <a:br>
              <a:rPr lang="ru-RU" dirty="0" smtClean="0"/>
            </a:br>
            <a:endParaRPr lang="ru-RU" dirty="0"/>
          </a:p>
        </p:txBody>
      </p:sp>
      <p:pic>
        <p:nvPicPr>
          <p:cNvPr id="3" name="Рисунок 2" descr="C:\Users\1\Desktop\a635b0d0100eac9fcda77b1a0e603788.jpeg"/>
          <p:cNvPicPr/>
          <p:nvPr/>
        </p:nvPicPr>
        <p:blipFill>
          <a:blip r:embed="rId2" cstate="print"/>
          <a:srcRect/>
          <a:stretch>
            <a:fillRect/>
          </a:stretch>
        </p:blipFill>
        <p:spPr bwMode="auto">
          <a:xfrm>
            <a:off x="1785918" y="1857364"/>
            <a:ext cx="5715040"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424936" cy="5544616"/>
          </a:xfrm>
        </p:spPr>
        <p:style>
          <a:lnRef idx="1">
            <a:schemeClr val="accent4"/>
          </a:lnRef>
          <a:fillRef idx="2">
            <a:schemeClr val="accent4"/>
          </a:fillRef>
          <a:effectRef idx="1">
            <a:schemeClr val="accent4"/>
          </a:effectRef>
          <a:fontRef idx="minor">
            <a:schemeClr val="dk1"/>
          </a:fontRef>
        </p:style>
        <p:txBody>
          <a:bodyPr>
            <a:noAutofit/>
          </a:bodyPr>
          <a:lstStyle/>
          <a:p>
            <a:pPr algn="l"/>
            <a:r>
              <a:rPr lang="ru-RU" sz="2000" b="0" cap="none" dirty="0" smtClean="0">
                <a:solidFill>
                  <a:schemeClr val="tx1"/>
                </a:solidFill>
                <a:latin typeface="Times New Roman" pitchFamily="18" charset="0"/>
                <a:cs typeface="Times New Roman" pitchFamily="18" charset="0"/>
              </a:rPr>
              <a:t>1.  </a:t>
            </a:r>
            <a:r>
              <a:rPr lang="ru-RU" sz="1800" b="0" cap="none" dirty="0" smtClean="0">
                <a:solidFill>
                  <a:schemeClr val="tx1"/>
                </a:solidFill>
                <a:latin typeface="Times New Roman" pitchFamily="18" charset="0"/>
                <a:cs typeface="Times New Roman" pitchFamily="18" charset="0"/>
              </a:rPr>
              <a:t>Сумчатое яйцекладущее </a:t>
            </a:r>
            <a:br>
              <a:rPr lang="ru-RU" sz="1800" b="0" cap="none" dirty="0" smtClean="0">
                <a:solidFill>
                  <a:schemeClr val="tx1"/>
                </a:solidFill>
                <a:latin typeface="Times New Roman" pitchFamily="18" charset="0"/>
                <a:cs typeface="Times New Roman" pitchFamily="18" charset="0"/>
              </a:rPr>
            </a:br>
            <a:r>
              <a:rPr lang="ru-RU" sz="1800" b="0" cap="none" dirty="0" smtClean="0">
                <a:solidFill>
                  <a:schemeClr val="tx1"/>
                </a:solidFill>
                <a:latin typeface="Times New Roman" pitchFamily="18" charset="0"/>
                <a:cs typeface="Times New Roman" pitchFamily="18" charset="0"/>
              </a:rPr>
              <a:t>2.  Крупа из проса </a:t>
            </a:r>
            <a:br>
              <a:rPr lang="ru-RU" sz="1800" b="0" cap="none" dirty="0" smtClean="0">
                <a:solidFill>
                  <a:schemeClr val="tx1"/>
                </a:solidFill>
                <a:latin typeface="Times New Roman" pitchFamily="18" charset="0"/>
                <a:cs typeface="Times New Roman" pitchFamily="18" charset="0"/>
              </a:rPr>
            </a:br>
            <a:r>
              <a:rPr lang="ru-RU" sz="1800" b="0" cap="none" dirty="0" smtClean="0">
                <a:solidFill>
                  <a:schemeClr val="tx1"/>
                </a:solidFill>
                <a:latin typeface="Times New Roman" pitchFamily="18" charset="0"/>
                <a:cs typeface="Times New Roman" pitchFamily="18" charset="0"/>
              </a:rPr>
              <a:t>3.  Пернатая кошка</a:t>
            </a:r>
            <a:br>
              <a:rPr lang="ru-RU" sz="1800" b="0" cap="none" dirty="0" smtClean="0">
                <a:solidFill>
                  <a:schemeClr val="tx1"/>
                </a:solidFill>
                <a:latin typeface="Times New Roman" pitchFamily="18" charset="0"/>
                <a:cs typeface="Times New Roman" pitchFamily="18" charset="0"/>
              </a:rPr>
            </a:br>
            <a:r>
              <a:rPr lang="ru-RU" sz="1800" b="0" cap="none" dirty="0" smtClean="0">
                <a:solidFill>
                  <a:schemeClr val="tx1"/>
                </a:solidFill>
                <a:latin typeface="Times New Roman" pitchFamily="18" charset="0"/>
                <a:cs typeface="Times New Roman" pitchFamily="18" charset="0"/>
              </a:rPr>
              <a:t>4.  Самое крупное млекопитающее Ульяновской области</a:t>
            </a:r>
            <a:br>
              <a:rPr lang="ru-RU" sz="1800" b="0" cap="none" dirty="0" smtClean="0">
                <a:solidFill>
                  <a:schemeClr val="tx1"/>
                </a:solidFill>
                <a:latin typeface="Times New Roman" pitchFamily="18" charset="0"/>
                <a:cs typeface="Times New Roman" pitchFamily="18" charset="0"/>
              </a:rPr>
            </a:br>
            <a:r>
              <a:rPr lang="ru-RU" sz="1800" b="0" cap="none" dirty="0" smtClean="0">
                <a:solidFill>
                  <a:schemeClr val="tx1"/>
                </a:solidFill>
                <a:latin typeface="Times New Roman" pitchFamily="18" charset="0"/>
                <a:cs typeface="Times New Roman" pitchFamily="18" charset="0"/>
              </a:rPr>
              <a:t>5.  След белого человека</a:t>
            </a:r>
            <a:br>
              <a:rPr lang="ru-RU" sz="1800" b="0" cap="none" dirty="0" smtClean="0">
                <a:solidFill>
                  <a:schemeClr val="tx1"/>
                </a:solidFill>
                <a:latin typeface="Times New Roman" pitchFamily="18" charset="0"/>
                <a:cs typeface="Times New Roman" pitchFamily="18" charset="0"/>
              </a:rPr>
            </a:br>
            <a:r>
              <a:rPr lang="ru-RU" sz="1800" b="0" cap="none" dirty="0" smtClean="0">
                <a:solidFill>
                  <a:schemeClr val="tx1"/>
                </a:solidFill>
                <a:latin typeface="Times New Roman" pitchFamily="18" charset="0"/>
                <a:cs typeface="Times New Roman" pitchFamily="18" charset="0"/>
              </a:rPr>
              <a:t>6.  Самая быстрая птица </a:t>
            </a:r>
            <a:br>
              <a:rPr lang="ru-RU" sz="1800" b="0" cap="none" dirty="0" smtClean="0">
                <a:solidFill>
                  <a:schemeClr val="tx1"/>
                </a:solidFill>
                <a:latin typeface="Times New Roman" pitchFamily="18" charset="0"/>
                <a:cs typeface="Times New Roman" pitchFamily="18" charset="0"/>
              </a:rPr>
            </a:br>
            <a:r>
              <a:rPr lang="ru-RU" sz="1800" b="0" cap="none" dirty="0" smtClean="0">
                <a:solidFill>
                  <a:schemeClr val="tx1"/>
                </a:solidFill>
                <a:latin typeface="Times New Roman" pitchFamily="18" charset="0"/>
                <a:cs typeface="Times New Roman" pitchFamily="18" charset="0"/>
              </a:rPr>
              <a:t>7.  Пеларгония зональная или …</a:t>
            </a:r>
            <a:br>
              <a:rPr lang="ru-RU" sz="1800" b="0" cap="none" dirty="0" smtClean="0">
                <a:solidFill>
                  <a:schemeClr val="tx1"/>
                </a:solidFill>
                <a:latin typeface="Times New Roman" pitchFamily="18" charset="0"/>
                <a:cs typeface="Times New Roman" pitchFamily="18" charset="0"/>
              </a:rPr>
            </a:br>
            <a:r>
              <a:rPr lang="ru-RU" sz="1800" b="0" cap="none" dirty="0" smtClean="0">
                <a:solidFill>
                  <a:schemeClr val="tx1"/>
                </a:solidFill>
                <a:latin typeface="Times New Roman" pitchFamily="18" charset="0"/>
                <a:cs typeface="Times New Roman" pitchFamily="18" charset="0"/>
              </a:rPr>
              <a:t>8.  Самый быстроногий зверь</a:t>
            </a:r>
            <a:br>
              <a:rPr lang="ru-RU" sz="1800" b="0" cap="none" dirty="0" smtClean="0">
                <a:solidFill>
                  <a:schemeClr val="tx1"/>
                </a:solidFill>
                <a:latin typeface="Times New Roman" pitchFamily="18" charset="0"/>
                <a:cs typeface="Times New Roman" pitchFamily="18" charset="0"/>
              </a:rPr>
            </a:br>
            <a:r>
              <a:rPr lang="ru-RU" sz="1800" b="0" cap="none" dirty="0" smtClean="0">
                <a:solidFill>
                  <a:schemeClr val="tx1"/>
                </a:solidFill>
                <a:latin typeface="Times New Roman" pitchFamily="18" charset="0"/>
                <a:cs typeface="Times New Roman" pitchFamily="18" charset="0"/>
              </a:rPr>
              <a:t>9.  Где обитает кенгуру </a:t>
            </a:r>
            <a:br>
              <a:rPr lang="ru-RU" sz="1800" b="0" cap="none" dirty="0" smtClean="0">
                <a:solidFill>
                  <a:schemeClr val="tx1"/>
                </a:solidFill>
                <a:latin typeface="Times New Roman" pitchFamily="18" charset="0"/>
                <a:cs typeface="Times New Roman" pitchFamily="18" charset="0"/>
              </a:rPr>
            </a:br>
            <a:r>
              <a:rPr lang="ru-RU" sz="1800" b="0" cap="none" dirty="0" smtClean="0">
                <a:solidFill>
                  <a:schemeClr val="tx1"/>
                </a:solidFill>
                <a:latin typeface="Times New Roman" pitchFamily="18" charset="0"/>
                <a:cs typeface="Times New Roman" pitchFamily="18" charset="0"/>
              </a:rPr>
              <a:t>10.  Второй хлеб в России </a:t>
            </a:r>
            <a:br>
              <a:rPr lang="ru-RU" sz="1800" b="0" cap="none" dirty="0" smtClean="0">
                <a:solidFill>
                  <a:schemeClr val="tx1"/>
                </a:solidFill>
                <a:latin typeface="Times New Roman" pitchFamily="18" charset="0"/>
                <a:cs typeface="Times New Roman" pitchFamily="18" charset="0"/>
              </a:rPr>
            </a:br>
            <a:r>
              <a:rPr lang="ru-RU" sz="1800" b="0" cap="none" dirty="0" smtClean="0">
                <a:solidFill>
                  <a:schemeClr val="tx1"/>
                </a:solidFill>
                <a:latin typeface="Times New Roman" pitchFamily="18" charset="0"/>
                <a:cs typeface="Times New Roman" pitchFamily="18" charset="0"/>
              </a:rPr>
              <a:t>11.  Земляной орех  </a:t>
            </a:r>
            <a:br>
              <a:rPr lang="ru-RU" sz="1800" b="0" cap="none" dirty="0" smtClean="0">
                <a:solidFill>
                  <a:schemeClr val="tx1"/>
                </a:solidFill>
                <a:latin typeface="Times New Roman" pitchFamily="18" charset="0"/>
                <a:cs typeface="Times New Roman" pitchFamily="18" charset="0"/>
              </a:rPr>
            </a:br>
            <a:r>
              <a:rPr lang="ru-RU" sz="1800" b="0" cap="none" dirty="0" smtClean="0">
                <a:solidFill>
                  <a:schemeClr val="tx1"/>
                </a:solidFill>
                <a:latin typeface="Times New Roman" pitchFamily="18" charset="0"/>
                <a:cs typeface="Times New Roman" pitchFamily="18" charset="0"/>
              </a:rPr>
              <a:t>12.  Из чего делают пенициллин</a:t>
            </a:r>
            <a:br>
              <a:rPr lang="ru-RU" sz="1800" b="0" cap="none" dirty="0" smtClean="0">
                <a:solidFill>
                  <a:schemeClr val="tx1"/>
                </a:solidFill>
                <a:latin typeface="Times New Roman" pitchFamily="18" charset="0"/>
                <a:cs typeface="Times New Roman" pitchFamily="18" charset="0"/>
              </a:rPr>
            </a:br>
            <a:r>
              <a:rPr lang="ru-RU" sz="1800" b="0" cap="none" dirty="0" smtClean="0">
                <a:solidFill>
                  <a:schemeClr val="tx1"/>
                </a:solidFill>
                <a:latin typeface="Times New Roman" pitchFamily="18" charset="0"/>
                <a:cs typeface="Times New Roman" pitchFamily="18" charset="0"/>
              </a:rPr>
              <a:t>13.  Самый долгоживущий организм</a:t>
            </a:r>
            <a:br>
              <a:rPr lang="ru-RU" sz="1800" b="0" cap="none" dirty="0" smtClean="0">
                <a:solidFill>
                  <a:schemeClr val="tx1"/>
                </a:solidFill>
                <a:latin typeface="Times New Roman" pitchFamily="18" charset="0"/>
                <a:cs typeface="Times New Roman" pitchFamily="18" charset="0"/>
              </a:rPr>
            </a:br>
            <a:r>
              <a:rPr lang="ru-RU" sz="1800" b="0" cap="none" dirty="0" smtClean="0">
                <a:solidFill>
                  <a:schemeClr val="tx1"/>
                </a:solidFill>
                <a:latin typeface="Times New Roman" pitchFamily="18" charset="0"/>
                <a:cs typeface="Times New Roman" pitchFamily="18" charset="0"/>
              </a:rPr>
              <a:t>14.  Самое крупное морское млекопитающее </a:t>
            </a:r>
            <a:br>
              <a:rPr lang="ru-RU" sz="1800" b="0" cap="none" dirty="0" smtClean="0">
                <a:solidFill>
                  <a:schemeClr val="tx1"/>
                </a:solidFill>
                <a:latin typeface="Times New Roman" pitchFamily="18" charset="0"/>
                <a:cs typeface="Times New Roman" pitchFamily="18" charset="0"/>
              </a:rPr>
            </a:br>
            <a:r>
              <a:rPr lang="ru-RU" sz="1800" b="0" cap="none" dirty="0" smtClean="0">
                <a:solidFill>
                  <a:schemeClr val="tx1"/>
                </a:solidFill>
                <a:latin typeface="Times New Roman" pitchFamily="18" charset="0"/>
                <a:cs typeface="Times New Roman" pitchFamily="18" charset="0"/>
              </a:rPr>
              <a:t>15.  Умеют ли плавать слоны ? </a:t>
            </a:r>
            <a:br>
              <a:rPr lang="ru-RU" sz="1800" b="0" cap="none" dirty="0" smtClean="0">
                <a:solidFill>
                  <a:schemeClr val="tx1"/>
                </a:solidFill>
                <a:latin typeface="Times New Roman" pitchFamily="18" charset="0"/>
                <a:cs typeface="Times New Roman" pitchFamily="18" charset="0"/>
              </a:rPr>
            </a:br>
            <a:r>
              <a:rPr lang="ru-RU" sz="1800" b="0" cap="none" dirty="0" smtClean="0">
                <a:solidFill>
                  <a:schemeClr val="tx1"/>
                </a:solidFill>
                <a:latin typeface="Times New Roman" pitchFamily="18" charset="0"/>
                <a:cs typeface="Times New Roman" pitchFamily="18" charset="0"/>
              </a:rPr>
              <a:t>16.  Дрожащий тополь или …</a:t>
            </a:r>
            <a:br>
              <a:rPr lang="ru-RU" sz="1800" b="0" cap="none" dirty="0" smtClean="0">
                <a:solidFill>
                  <a:schemeClr val="tx1"/>
                </a:solidFill>
                <a:latin typeface="Times New Roman" pitchFamily="18" charset="0"/>
                <a:cs typeface="Times New Roman" pitchFamily="18" charset="0"/>
              </a:rPr>
            </a:br>
            <a:r>
              <a:rPr lang="ru-RU" sz="1800" b="0" cap="none" dirty="0" smtClean="0">
                <a:solidFill>
                  <a:schemeClr val="tx1"/>
                </a:solidFill>
                <a:latin typeface="Times New Roman" pitchFamily="18" charset="0"/>
                <a:cs typeface="Times New Roman" pitchFamily="18" charset="0"/>
              </a:rPr>
              <a:t>17.  Бывают ли цветочные часы </a:t>
            </a:r>
            <a:br>
              <a:rPr lang="ru-RU" sz="1800" b="0" cap="none" dirty="0" smtClean="0">
                <a:solidFill>
                  <a:schemeClr val="tx1"/>
                </a:solidFill>
                <a:latin typeface="Times New Roman" pitchFamily="18" charset="0"/>
                <a:cs typeface="Times New Roman" pitchFamily="18" charset="0"/>
              </a:rPr>
            </a:br>
            <a:r>
              <a:rPr lang="ru-RU" sz="1800" b="0" cap="none" dirty="0" smtClean="0">
                <a:solidFill>
                  <a:schemeClr val="tx1"/>
                </a:solidFill>
                <a:latin typeface="Times New Roman" pitchFamily="18" charset="0"/>
                <a:cs typeface="Times New Roman" pitchFamily="18" charset="0"/>
              </a:rPr>
              <a:t>18.  Какие птицы не летают </a:t>
            </a:r>
            <a:br>
              <a:rPr lang="ru-RU" sz="1800" b="0" cap="none" dirty="0" smtClean="0">
                <a:solidFill>
                  <a:schemeClr val="tx1"/>
                </a:solidFill>
                <a:latin typeface="Times New Roman" pitchFamily="18" charset="0"/>
                <a:cs typeface="Times New Roman" pitchFamily="18" charset="0"/>
              </a:rPr>
            </a:br>
            <a:r>
              <a:rPr lang="ru-RU" sz="1800" b="0" cap="none" dirty="0" smtClean="0">
                <a:solidFill>
                  <a:schemeClr val="tx1"/>
                </a:solidFill>
                <a:latin typeface="Times New Roman" pitchFamily="18" charset="0"/>
                <a:cs typeface="Times New Roman" pitchFamily="18" charset="0"/>
              </a:rPr>
              <a:t>19. Какой орган мы едим у лука </a:t>
            </a:r>
            <a:br>
              <a:rPr lang="ru-RU" sz="1800" b="0" cap="none" dirty="0" smtClean="0">
                <a:solidFill>
                  <a:schemeClr val="tx1"/>
                </a:solidFill>
                <a:latin typeface="Times New Roman" pitchFamily="18" charset="0"/>
                <a:cs typeface="Times New Roman" pitchFamily="18" charset="0"/>
              </a:rPr>
            </a:br>
            <a:r>
              <a:rPr lang="ru-RU" sz="1800" b="0" cap="none" dirty="0" smtClean="0">
                <a:solidFill>
                  <a:schemeClr val="tx1"/>
                </a:solidFill>
                <a:latin typeface="Times New Roman" pitchFamily="18" charset="0"/>
                <a:cs typeface="Times New Roman" pitchFamily="18" charset="0"/>
              </a:rPr>
              <a:t>20. Из какого растения получают шоколад </a:t>
            </a:r>
            <a:endParaRPr lang="ru-RU" sz="1800" b="0" cap="none" dirty="0">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a:xfrm>
            <a:off x="722313" y="116633"/>
            <a:ext cx="7772400" cy="792087"/>
          </a:xfrm>
        </p:spPr>
        <p:txBody>
          <a:bodyPr>
            <a:normAutofit/>
          </a:bodyPr>
          <a:lstStyle/>
          <a:p>
            <a:pPr algn="ctr"/>
            <a:r>
              <a:rPr lang="ru-RU" sz="4400" b="1" dirty="0">
                <a:solidFill>
                  <a:srgbClr val="C00000"/>
                </a:solidFill>
                <a:latin typeface="Times New Roman" pitchFamily="18" charset="0"/>
                <a:cs typeface="Times New Roman" pitchFamily="18" charset="0"/>
              </a:rPr>
              <a:t>Разминка</a:t>
            </a:r>
          </a:p>
        </p:txBody>
      </p:sp>
    </p:spTree>
    <p:extLst>
      <p:ext uri="{BB962C8B-B14F-4D97-AF65-F5344CB8AC3E}">
        <p14:creationId xmlns="" xmlns:p14="http://schemas.microsoft.com/office/powerpoint/2010/main" val="2045050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876094"/>
          </a:xfrm>
        </p:spPr>
        <p:txBody>
          <a:bodyPr>
            <a:noAutofit/>
          </a:bodyPr>
          <a:lstStyle/>
          <a:p>
            <a:r>
              <a:rPr lang="ru-RU" b="1" dirty="0" smtClean="0">
                <a:solidFill>
                  <a:srgbClr val="C00000"/>
                </a:solidFill>
                <a:latin typeface="Times New Roman" pitchFamily="18" charset="0"/>
                <a:cs typeface="Times New Roman" pitchFamily="18" charset="0"/>
              </a:rPr>
              <a:t> Финальные вопросы </a:t>
            </a:r>
            <a:br>
              <a:rPr lang="ru-RU" b="1" dirty="0" smtClean="0">
                <a:solidFill>
                  <a:srgbClr val="C00000"/>
                </a:solidFill>
                <a:latin typeface="Times New Roman" pitchFamily="18" charset="0"/>
                <a:cs typeface="Times New Roman" pitchFamily="18" charset="0"/>
              </a:rPr>
            </a:br>
            <a:r>
              <a:rPr lang="ru-RU" b="1" dirty="0" smtClean="0">
                <a:solidFill>
                  <a:srgbClr val="C00000"/>
                </a:solidFill>
                <a:latin typeface="Times New Roman" pitchFamily="18" charset="0"/>
                <a:cs typeface="Times New Roman" pitchFamily="18" charset="0"/>
              </a:rPr>
              <a:t> </a:t>
            </a:r>
            <a:endParaRPr lang="ru-RU" b="1" dirty="0">
              <a:solidFill>
                <a:srgbClr val="C00000"/>
              </a:solidFill>
              <a:latin typeface="Times New Roman" pitchFamily="18" charset="0"/>
              <a:cs typeface="Times New Roman" pitchFamily="18" charset="0"/>
            </a:endParaRPr>
          </a:p>
        </p:txBody>
      </p:sp>
      <p:sp>
        <p:nvSpPr>
          <p:cNvPr id="3" name="Текст 2"/>
          <p:cNvSpPr>
            <a:spLocks noGrp="1"/>
          </p:cNvSpPr>
          <p:nvPr>
            <p:ph type="body" idx="1"/>
          </p:nvPr>
        </p:nvSpPr>
        <p:spPr>
          <a:xfrm>
            <a:off x="676656" y="1571612"/>
            <a:ext cx="3822192" cy="1143008"/>
          </a:xfrm>
        </p:spPr>
        <p:txBody>
          <a:bodyPr>
            <a:normAutofit/>
          </a:bodyPr>
          <a:lstStyle/>
          <a:p>
            <a:pPr lvl="0"/>
            <a:r>
              <a:rPr lang="ru-RU" sz="2800" b="1" dirty="0" smtClean="0">
                <a:latin typeface="Times New Roman" pitchFamily="18" charset="0"/>
                <a:cs typeface="Times New Roman" pitchFamily="18" charset="0"/>
              </a:rPr>
              <a:t>«Подарок» </a:t>
            </a:r>
          </a:p>
          <a:p>
            <a:endParaRPr lang="ru-RU" sz="2800" b="1" dirty="0">
              <a:latin typeface="Times New Roman" pitchFamily="18" charset="0"/>
              <a:cs typeface="Times New Roman" pitchFamily="18" charset="0"/>
            </a:endParaRPr>
          </a:p>
        </p:txBody>
      </p:sp>
      <p:sp>
        <p:nvSpPr>
          <p:cNvPr id="4" name="Содержимое 3"/>
          <p:cNvSpPr>
            <a:spLocks noGrp="1"/>
          </p:cNvSpPr>
          <p:nvPr>
            <p:ph sz="half" idx="2"/>
          </p:nvPr>
        </p:nvSpPr>
        <p:spPr>
          <a:xfrm>
            <a:off x="677332" y="2357430"/>
            <a:ext cx="7823758" cy="3768733"/>
          </a:xfrm>
        </p:spPr>
        <p:style>
          <a:lnRef idx="1">
            <a:schemeClr val="accent4"/>
          </a:lnRef>
          <a:fillRef idx="2">
            <a:schemeClr val="accent4"/>
          </a:fillRef>
          <a:effectRef idx="1">
            <a:schemeClr val="accent4"/>
          </a:effectRef>
          <a:fontRef idx="minor">
            <a:schemeClr val="dk1"/>
          </a:fontRef>
        </p:style>
        <p:txBody>
          <a:bodyPr/>
          <a:lstStyle/>
          <a:p>
            <a:pPr algn="just">
              <a:buNone/>
            </a:pPr>
            <a:r>
              <a:rPr lang="ru-RU" dirty="0" smtClean="0"/>
              <a:t>    </a:t>
            </a:r>
            <a:r>
              <a:rPr lang="ru-RU" sz="2400" dirty="0" smtClean="0">
                <a:solidFill>
                  <a:schemeClr val="tx1"/>
                </a:solidFill>
                <a:latin typeface="Times New Roman" pitchFamily="18" charset="0"/>
                <a:cs typeface="Times New Roman" pitchFamily="18" charset="0"/>
              </a:rPr>
              <a:t>19 июля 1912 года великий русский физиолог И.П. Павлов должен был получить почетное звание   доктора   Кембриджского   университета.   Когда   он   шел   получать  диплом,   то   с удивлением   увидел,   что   стоявшие   на   хорах   английские   студенты   спустили   ему   на веревочке какой-то предмет. Это оказался подарок. Позже Павлов узнал, что 30 лет назад примерно так же студенты приветствовали Ч.Дарвина. Что подарили англичане Павлову, а что – Дарвину? </a:t>
            </a:r>
            <a:endParaRPr lang="ru-RU"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solidFill>
                  <a:schemeClr val="tx1"/>
                </a:solidFill>
                <a:latin typeface="Times New Roman" pitchFamily="18" charset="0"/>
                <a:cs typeface="Times New Roman" pitchFamily="18" charset="0"/>
              </a:rPr>
              <a:t>Павлову подарили собачку, а Дарвину- обезьянку</a:t>
            </a:r>
            <a:br>
              <a:rPr lang="ru-RU" sz="2800" b="1" dirty="0" smtClean="0">
                <a:solidFill>
                  <a:schemeClr val="tx1"/>
                </a:solidFill>
                <a:latin typeface="Times New Roman" pitchFamily="18" charset="0"/>
                <a:cs typeface="Times New Roman" pitchFamily="18" charset="0"/>
              </a:rPr>
            </a:br>
            <a:endParaRPr lang="ru-RU" sz="2800" b="1" dirty="0">
              <a:solidFill>
                <a:schemeClr val="tx1"/>
              </a:solidFill>
              <a:latin typeface="Times New Roman" pitchFamily="18" charset="0"/>
              <a:cs typeface="Times New Roman" pitchFamily="18" charset="0"/>
            </a:endParaRPr>
          </a:p>
        </p:txBody>
      </p:sp>
      <p:pic>
        <p:nvPicPr>
          <p:cNvPr id="5" name="Содержимое 4" descr="C:\Users\1\Desktop\700-nw.jpg"/>
          <p:cNvPicPr>
            <a:picLocks noGrp="1"/>
          </p:cNvPicPr>
          <p:nvPr>
            <p:ph sz="quarter" idx="13"/>
          </p:nvPr>
        </p:nvPicPr>
        <p:blipFill>
          <a:blip r:embed="rId2" cstate="print"/>
          <a:srcRect/>
          <a:stretch>
            <a:fillRect/>
          </a:stretch>
        </p:blipFill>
        <p:spPr bwMode="auto">
          <a:xfrm>
            <a:off x="357159" y="2214554"/>
            <a:ext cx="3953698" cy="3911609"/>
          </a:xfrm>
          <a:prstGeom prst="rect">
            <a:avLst/>
          </a:prstGeom>
          <a:noFill/>
          <a:ln w="9525">
            <a:noFill/>
            <a:miter lim="800000"/>
            <a:headEnd/>
            <a:tailEnd/>
          </a:ln>
        </p:spPr>
      </p:pic>
      <p:pic>
        <p:nvPicPr>
          <p:cNvPr id="6" name="Содержимое 5" descr="C:\Users\1\Desktop\c91edd85f5d238d4eed0964cad9a72d3.jpg"/>
          <p:cNvPicPr>
            <a:picLocks noGrp="1"/>
          </p:cNvPicPr>
          <p:nvPr>
            <p:ph sz="quarter" idx="14"/>
          </p:nvPr>
        </p:nvPicPr>
        <p:blipFill>
          <a:blip r:embed="rId3" cstate="print"/>
          <a:srcRect/>
          <a:stretch>
            <a:fillRect/>
          </a:stretch>
        </p:blipFill>
        <p:spPr bwMode="auto">
          <a:xfrm>
            <a:off x="4929190" y="2214554"/>
            <a:ext cx="3786214" cy="3857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itchFamily="18" charset="0"/>
                <a:cs typeface="Times New Roman" pitchFamily="18" charset="0"/>
              </a:rPr>
              <a:t>Финальные вопросы</a:t>
            </a:r>
            <a:endParaRPr lang="ru-RU" dirty="0"/>
          </a:p>
        </p:txBody>
      </p:sp>
      <p:sp>
        <p:nvSpPr>
          <p:cNvPr id="3" name="Текст 2"/>
          <p:cNvSpPr>
            <a:spLocks noGrp="1"/>
          </p:cNvSpPr>
          <p:nvPr>
            <p:ph type="body" idx="1"/>
          </p:nvPr>
        </p:nvSpPr>
        <p:spPr>
          <a:xfrm>
            <a:off x="676656" y="1571612"/>
            <a:ext cx="3822192" cy="1214446"/>
          </a:xfrm>
        </p:spPr>
        <p:txBody>
          <a:bodyPr>
            <a:normAutofit/>
          </a:bodyPr>
          <a:lstStyle/>
          <a:p>
            <a:r>
              <a:rPr lang="ru-RU" sz="2800" b="1" dirty="0" smtClean="0">
                <a:latin typeface="Times New Roman" pitchFamily="18" charset="0"/>
                <a:cs typeface="Times New Roman" pitchFamily="18" charset="0"/>
              </a:rPr>
              <a:t>«Два открытия» </a:t>
            </a:r>
            <a:endParaRPr lang="ru-RU" sz="2800" b="1" dirty="0">
              <a:latin typeface="Times New Roman" pitchFamily="18" charset="0"/>
              <a:cs typeface="Times New Roman" pitchFamily="18" charset="0"/>
            </a:endParaRPr>
          </a:p>
        </p:txBody>
      </p:sp>
      <p:sp>
        <p:nvSpPr>
          <p:cNvPr id="4" name="Содержимое 3"/>
          <p:cNvSpPr>
            <a:spLocks noGrp="1"/>
          </p:cNvSpPr>
          <p:nvPr>
            <p:ph sz="half" idx="2"/>
          </p:nvPr>
        </p:nvSpPr>
        <p:spPr>
          <a:xfrm>
            <a:off x="857224" y="2571744"/>
            <a:ext cx="7715304" cy="3554419"/>
          </a:xfrm>
        </p:spPr>
        <p:style>
          <a:lnRef idx="1">
            <a:schemeClr val="accent4"/>
          </a:lnRef>
          <a:fillRef idx="2">
            <a:schemeClr val="accent4"/>
          </a:fillRef>
          <a:effectRef idx="1">
            <a:schemeClr val="accent4"/>
          </a:effectRef>
          <a:fontRef idx="minor">
            <a:schemeClr val="dk1"/>
          </a:fontRef>
        </p:style>
        <p:txBody>
          <a:bodyPr>
            <a:normAutofit/>
          </a:bodyPr>
          <a:lstStyle/>
          <a:p>
            <a:pPr algn="ctr">
              <a:buNone/>
            </a:pPr>
            <a:r>
              <a:rPr lang="ru-RU" sz="2800" dirty="0" smtClean="0">
                <a:solidFill>
                  <a:schemeClr val="tx1"/>
                </a:solidFill>
                <a:latin typeface="Times New Roman" pitchFamily="18" charset="0"/>
                <a:cs typeface="Times New Roman" pitchFamily="18" charset="0"/>
              </a:rPr>
              <a:t>    </a:t>
            </a:r>
          </a:p>
          <a:p>
            <a:pPr algn="ctr">
              <a:buNone/>
            </a:pPr>
            <a:r>
              <a:rPr lang="ru-RU" sz="2800" dirty="0" smtClean="0">
                <a:solidFill>
                  <a:schemeClr val="tx1"/>
                </a:solidFill>
                <a:latin typeface="Times New Roman" pitchFamily="18" charset="0"/>
                <a:cs typeface="Times New Roman" pitchFamily="18" charset="0"/>
              </a:rPr>
              <a:t> Этот путешественник совершил великое открытие, которое потрясло весь мир. Со вторым открытием   люди   ведут   борьбу   до   сих   пор   во   всем   мире.     Назовите   имя   этого путешественника и два открытия, о которых знает весь мир.</a:t>
            </a:r>
            <a:endParaRPr lang="ru-RU"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804656"/>
          </a:xfrm>
        </p:spPr>
        <p:txBody>
          <a:bodyPr>
            <a:normAutofit/>
          </a:bodyPr>
          <a:lstStyle/>
          <a:p>
            <a:r>
              <a:rPr lang="ru-RU" sz="2800" b="1" dirty="0" smtClean="0">
                <a:solidFill>
                  <a:srgbClr val="C00000"/>
                </a:solidFill>
                <a:latin typeface="Times New Roman" pitchFamily="18" charset="0"/>
                <a:cs typeface="Times New Roman" pitchFamily="18" charset="0"/>
              </a:rPr>
              <a:t>Колумб открыл Америку и завез табак в Европу</a:t>
            </a:r>
            <a:endParaRPr lang="ru-RU" sz="2800" b="1" dirty="0">
              <a:solidFill>
                <a:srgbClr val="C00000"/>
              </a:solidFill>
              <a:latin typeface="Times New Roman" pitchFamily="18" charset="0"/>
              <a:cs typeface="Times New Roman" pitchFamily="18" charset="0"/>
            </a:endParaRPr>
          </a:p>
        </p:txBody>
      </p:sp>
      <p:pic>
        <p:nvPicPr>
          <p:cNvPr id="3" name="Рисунок 2" descr="https://avatars.dzeninfra.ru/get-zen_doc/1579004/pub_5f5f5c8fd709247317391863_5f9fd7553910530e0ded4039/scale_1200"/>
          <p:cNvPicPr/>
          <p:nvPr/>
        </p:nvPicPr>
        <p:blipFill>
          <a:blip r:embed="rId2" cstate="print"/>
          <a:srcRect/>
          <a:stretch>
            <a:fillRect/>
          </a:stretch>
        </p:blipFill>
        <p:spPr bwMode="auto">
          <a:xfrm>
            <a:off x="4286248" y="3786190"/>
            <a:ext cx="4616377" cy="2575096"/>
          </a:xfrm>
          <a:prstGeom prst="rect">
            <a:avLst/>
          </a:prstGeom>
          <a:noFill/>
          <a:ln w="9525">
            <a:noFill/>
            <a:miter lim="800000"/>
            <a:headEnd/>
            <a:tailEnd/>
          </a:ln>
        </p:spPr>
      </p:pic>
      <p:pic>
        <p:nvPicPr>
          <p:cNvPr id="4" name="Рисунок 3" descr="C:\Users\1\Desktop\b62c0f9e63634ccf464b43a0dd5aeb49.jpg"/>
          <p:cNvPicPr/>
          <p:nvPr/>
        </p:nvPicPr>
        <p:blipFill>
          <a:blip r:embed="rId3" cstate="print"/>
          <a:srcRect/>
          <a:stretch>
            <a:fillRect/>
          </a:stretch>
        </p:blipFill>
        <p:spPr bwMode="auto">
          <a:xfrm>
            <a:off x="214282" y="1500174"/>
            <a:ext cx="4357718"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876094"/>
          </a:xfrm>
        </p:spPr>
        <p:txBody>
          <a:bodyPr/>
          <a:lstStyle/>
          <a:p>
            <a:r>
              <a:rPr lang="ru-RU" b="1" dirty="0" smtClean="0">
                <a:solidFill>
                  <a:srgbClr val="C00000"/>
                </a:solidFill>
                <a:latin typeface="Times New Roman" pitchFamily="18" charset="0"/>
                <a:cs typeface="Times New Roman" pitchFamily="18" charset="0"/>
              </a:rPr>
              <a:t>Финальные вопросы</a:t>
            </a:r>
            <a:endParaRPr lang="ru-RU" dirty="0"/>
          </a:p>
        </p:txBody>
      </p:sp>
      <p:sp>
        <p:nvSpPr>
          <p:cNvPr id="3" name="Текст 2"/>
          <p:cNvSpPr>
            <a:spLocks noGrp="1"/>
          </p:cNvSpPr>
          <p:nvPr>
            <p:ph type="body" idx="1"/>
          </p:nvPr>
        </p:nvSpPr>
        <p:spPr>
          <a:xfrm>
            <a:off x="676656" y="2000240"/>
            <a:ext cx="3822192" cy="571504"/>
          </a:xfrm>
        </p:spPr>
        <p:txBody>
          <a:bodyPr/>
          <a:lstStyle/>
          <a:p>
            <a:r>
              <a:rPr lang="ru-RU" sz="2800" b="1" dirty="0" smtClean="0">
                <a:latin typeface="Times New Roman" pitchFamily="18" charset="0"/>
                <a:cs typeface="Times New Roman" pitchFamily="18" charset="0"/>
              </a:rPr>
              <a:t>«Грибы на обед»</a:t>
            </a:r>
          </a:p>
          <a:p>
            <a:endParaRPr lang="ru-RU" dirty="0"/>
          </a:p>
        </p:txBody>
      </p:sp>
      <p:sp>
        <p:nvSpPr>
          <p:cNvPr id="4" name="Содержимое 3"/>
          <p:cNvSpPr>
            <a:spLocks noGrp="1"/>
          </p:cNvSpPr>
          <p:nvPr>
            <p:ph sz="half" idx="2"/>
          </p:nvPr>
        </p:nvSpPr>
        <p:spPr>
          <a:xfrm>
            <a:off x="677332" y="2714620"/>
            <a:ext cx="7823758" cy="3857652"/>
          </a:xfrm>
        </p:spPr>
        <p:style>
          <a:lnRef idx="1">
            <a:schemeClr val="accent4"/>
          </a:lnRef>
          <a:fillRef idx="2">
            <a:schemeClr val="accent4"/>
          </a:fillRef>
          <a:effectRef idx="1">
            <a:schemeClr val="accent4"/>
          </a:effectRef>
          <a:fontRef idx="minor">
            <a:schemeClr val="dk1"/>
          </a:fontRef>
        </p:style>
        <p:txBody>
          <a:bodyPr>
            <a:noAutofit/>
          </a:bodyPr>
          <a:lstStyle/>
          <a:p>
            <a:pPr algn="just">
              <a:buNone/>
            </a:pPr>
            <a:r>
              <a:rPr lang="ru-RU" sz="2800" dirty="0" smtClean="0">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rPr>
              <a:t>“Какие великолепные грибы!” – восхищённо сказал древнеримский император Клавдий своей   супруге   </a:t>
            </a:r>
            <a:r>
              <a:rPr lang="ru-RU" sz="2800" dirty="0" err="1" smtClean="0">
                <a:solidFill>
                  <a:schemeClr val="tx1"/>
                </a:solidFill>
                <a:latin typeface="Times New Roman" pitchFamily="18" charset="0"/>
                <a:cs typeface="Times New Roman" pitchFamily="18" charset="0"/>
              </a:rPr>
              <a:t>Агриппине</a:t>
            </a:r>
            <a:r>
              <a:rPr lang="ru-RU" sz="2800" dirty="0" smtClean="0">
                <a:solidFill>
                  <a:schemeClr val="tx1"/>
                </a:solidFill>
                <a:latin typeface="Times New Roman" pitchFamily="18" charset="0"/>
                <a:cs typeface="Times New Roman" pitchFamily="18" charset="0"/>
              </a:rPr>
              <a:t>, угощавшей   его   домашним   обедом. “Почему их не подавали ранее?  Отныне пусть подают  мне  только  такие   грибы!” Распоряжение   императора осталось  невыполненным:  на   следующий   день   он   скончался.     Какие   грибы   подала </a:t>
            </a:r>
            <a:r>
              <a:rPr lang="ru-RU" sz="2800" dirty="0" err="1" smtClean="0">
                <a:solidFill>
                  <a:schemeClr val="tx1"/>
                </a:solidFill>
                <a:latin typeface="Times New Roman" pitchFamily="18" charset="0"/>
                <a:cs typeface="Times New Roman" pitchFamily="18" charset="0"/>
              </a:rPr>
              <a:t>Агриппина</a:t>
            </a:r>
            <a:r>
              <a:rPr lang="ru-RU" sz="2800" dirty="0" smtClean="0">
                <a:solidFill>
                  <a:schemeClr val="tx1"/>
                </a:solidFill>
                <a:latin typeface="Times New Roman" pitchFamily="18" charset="0"/>
                <a:cs typeface="Times New Roman" pitchFamily="18" charset="0"/>
              </a:rPr>
              <a:t> своему мужу? </a:t>
            </a:r>
            <a:endParaRPr lang="ru-RU"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2800" b="1" dirty="0" smtClean="0">
                <a:solidFill>
                  <a:srgbClr val="C00000"/>
                </a:solidFill>
                <a:latin typeface="Times New Roman" pitchFamily="18" charset="0"/>
                <a:cs typeface="Times New Roman" pitchFamily="18" charset="0"/>
              </a:rPr>
              <a:t>Бледная поганка</a:t>
            </a:r>
            <a:endParaRPr lang="ru-RU" sz="2800" b="1" dirty="0">
              <a:solidFill>
                <a:srgbClr val="C00000"/>
              </a:solidFill>
              <a:latin typeface="Times New Roman" pitchFamily="18" charset="0"/>
              <a:cs typeface="Times New Roman" pitchFamily="18" charset="0"/>
            </a:endParaRPr>
          </a:p>
        </p:txBody>
      </p:sp>
      <p:pic>
        <p:nvPicPr>
          <p:cNvPr id="5" name="Содержимое 4" descr="C:\Users\1\Desktop\1675635421_vsegda-pomnim-com-p-kak-viglyadit-poganka-grib-foto-13.jpg"/>
          <p:cNvPicPr>
            <a:picLocks noGrp="1"/>
          </p:cNvPicPr>
          <p:nvPr>
            <p:ph idx="1"/>
          </p:nvPr>
        </p:nvPicPr>
        <p:blipFill>
          <a:blip r:embed="rId2" cstate="print"/>
          <a:srcRect/>
          <a:stretch>
            <a:fillRect/>
          </a:stretch>
        </p:blipFill>
        <p:spPr bwMode="auto">
          <a:xfrm>
            <a:off x="1285852" y="2285992"/>
            <a:ext cx="6643734" cy="4000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itchFamily="18" charset="0"/>
                <a:cs typeface="Times New Roman" pitchFamily="18" charset="0"/>
              </a:rPr>
              <a:t>Финальные вопросы</a:t>
            </a:r>
            <a:endParaRPr lang="ru-RU" dirty="0"/>
          </a:p>
        </p:txBody>
      </p:sp>
      <p:sp>
        <p:nvSpPr>
          <p:cNvPr id="3" name="Текст 2"/>
          <p:cNvSpPr>
            <a:spLocks noGrp="1"/>
          </p:cNvSpPr>
          <p:nvPr>
            <p:ph type="body" idx="1"/>
          </p:nvPr>
        </p:nvSpPr>
        <p:spPr>
          <a:xfrm>
            <a:off x="676656" y="1928802"/>
            <a:ext cx="3822192" cy="642942"/>
          </a:xfrm>
        </p:spPr>
        <p:txBody>
          <a:bodyPr>
            <a:normAutofit/>
          </a:bodyPr>
          <a:lstStyle/>
          <a:p>
            <a:r>
              <a:rPr lang="ru-RU" sz="2800" b="1" dirty="0" smtClean="0">
                <a:latin typeface="Times New Roman" pitchFamily="18" charset="0"/>
                <a:cs typeface="Times New Roman" pitchFamily="18" charset="0"/>
              </a:rPr>
              <a:t>«Древние насекомые»</a:t>
            </a:r>
            <a:endParaRPr lang="ru-RU" sz="2800" b="1" dirty="0">
              <a:latin typeface="Times New Roman" pitchFamily="18" charset="0"/>
              <a:cs typeface="Times New Roman" pitchFamily="18" charset="0"/>
            </a:endParaRPr>
          </a:p>
        </p:txBody>
      </p:sp>
      <p:sp>
        <p:nvSpPr>
          <p:cNvPr id="4" name="Содержимое 3"/>
          <p:cNvSpPr>
            <a:spLocks noGrp="1"/>
          </p:cNvSpPr>
          <p:nvPr>
            <p:ph sz="half" idx="2"/>
          </p:nvPr>
        </p:nvSpPr>
        <p:spPr>
          <a:xfrm>
            <a:off x="677332" y="2643182"/>
            <a:ext cx="7823758" cy="3482981"/>
          </a:xfrm>
        </p:spPr>
        <p:style>
          <a:lnRef idx="1">
            <a:schemeClr val="accent4"/>
          </a:lnRef>
          <a:fillRef idx="2">
            <a:schemeClr val="accent4"/>
          </a:fillRef>
          <a:effectRef idx="1">
            <a:schemeClr val="accent4"/>
          </a:effectRef>
          <a:fontRef idx="minor">
            <a:schemeClr val="dk1"/>
          </a:fontRef>
        </p:style>
        <p:txBody>
          <a:bodyPr>
            <a:normAutofit/>
          </a:bodyPr>
          <a:lstStyle/>
          <a:p>
            <a:pPr algn="ctr">
              <a:buNone/>
            </a:pPr>
            <a:r>
              <a:rPr lang="ru-RU" dirty="0" smtClean="0"/>
              <a:t>      </a:t>
            </a:r>
          </a:p>
          <a:p>
            <a:pPr algn="ctr">
              <a:buNone/>
            </a:pPr>
            <a:r>
              <a:rPr lang="ru-RU" sz="2400" dirty="0" smtClean="0">
                <a:solidFill>
                  <a:schemeClr val="tx1"/>
                </a:solidFill>
                <a:latin typeface="Times New Roman" pitchFamily="18" charset="0"/>
                <a:cs typeface="Times New Roman" pitchFamily="18" charset="0"/>
              </a:rPr>
              <a:t>Это очень древние насекомые: известны их ископаемые предки, жившие 300 - 400 млн. лет назад. Они не переносят холод, при </a:t>
            </a:r>
            <a:r>
              <a:rPr lang="ru-RU" sz="2400" dirty="0" err="1" smtClean="0">
                <a:solidFill>
                  <a:schemeClr val="tx1"/>
                </a:solidFill>
                <a:latin typeface="Times New Roman" pitchFamily="18" charset="0"/>
                <a:cs typeface="Times New Roman" pitchFamily="18" charset="0"/>
              </a:rPr>
              <a:t>t=</a:t>
            </a:r>
            <a:r>
              <a:rPr lang="ru-RU" sz="2400" dirty="0" smtClean="0">
                <a:solidFill>
                  <a:schemeClr val="tx1"/>
                </a:solidFill>
                <a:latin typeface="Times New Roman" pitchFamily="18" charset="0"/>
                <a:cs typeface="Times New Roman" pitchFamily="18" charset="0"/>
              </a:rPr>
              <a:t> -¬50ºС погибают через 30 минут, при </a:t>
            </a:r>
            <a:r>
              <a:rPr lang="ru-RU" sz="2400" dirty="0" err="1" smtClean="0">
                <a:solidFill>
                  <a:schemeClr val="tx1"/>
                </a:solidFill>
                <a:latin typeface="Times New Roman" pitchFamily="18" charset="0"/>
                <a:cs typeface="Times New Roman" pitchFamily="18" charset="0"/>
              </a:rPr>
              <a:t>t=</a:t>
            </a:r>
            <a:r>
              <a:rPr lang="ru-RU" sz="2400" dirty="0" smtClean="0">
                <a:solidFill>
                  <a:schemeClr val="tx1"/>
                </a:solidFill>
                <a:latin typeface="Times New Roman" pitchFamily="18" charset="0"/>
                <a:cs typeface="Times New Roman" pitchFamily="18" charset="0"/>
              </a:rPr>
              <a:t> ¬-70ºС ¬ через минуту.  О каких насекомых идет речь? </a:t>
            </a:r>
            <a:endParaRPr lang="ru-RU"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2800" b="1" dirty="0" smtClean="0">
                <a:solidFill>
                  <a:srgbClr val="C00000"/>
                </a:solidFill>
                <a:latin typeface="Times New Roman" pitchFamily="18" charset="0"/>
                <a:cs typeface="Times New Roman" pitchFamily="18" charset="0"/>
              </a:rPr>
              <a:t>Тараканы</a:t>
            </a:r>
            <a:endParaRPr lang="ru-RU" sz="2800" b="1" dirty="0">
              <a:solidFill>
                <a:srgbClr val="C00000"/>
              </a:solidFill>
              <a:latin typeface="Times New Roman" pitchFamily="18" charset="0"/>
              <a:cs typeface="Times New Roman" pitchFamily="18" charset="0"/>
            </a:endParaRPr>
          </a:p>
        </p:txBody>
      </p:sp>
      <p:pic>
        <p:nvPicPr>
          <p:cNvPr id="4" name="Содержимое 3" descr="C:\Users\1\Desktop\1628283806_75-p-tarakan-foto-81.jpg"/>
          <p:cNvPicPr>
            <a:picLocks noGrp="1"/>
          </p:cNvPicPr>
          <p:nvPr>
            <p:ph idx="1"/>
          </p:nvPr>
        </p:nvPicPr>
        <p:blipFill>
          <a:blip r:embed="rId2" cstate="print"/>
          <a:srcRect/>
          <a:stretch>
            <a:fillRect/>
          </a:stretch>
        </p:blipFill>
        <p:spPr bwMode="auto">
          <a:xfrm>
            <a:off x="1500166" y="2071678"/>
            <a:ext cx="6286544"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itchFamily="18" charset="0"/>
                <a:cs typeface="Times New Roman" pitchFamily="18" charset="0"/>
              </a:rPr>
              <a:t>Финальные вопросы</a:t>
            </a:r>
            <a:endParaRPr lang="ru-RU" dirty="0"/>
          </a:p>
        </p:txBody>
      </p:sp>
      <p:sp>
        <p:nvSpPr>
          <p:cNvPr id="4" name="Содержимое 3"/>
          <p:cNvSpPr>
            <a:spLocks noGrp="1"/>
          </p:cNvSpPr>
          <p:nvPr>
            <p:ph sz="half" idx="2"/>
          </p:nvPr>
        </p:nvSpPr>
        <p:spPr>
          <a:xfrm>
            <a:off x="785786" y="2428868"/>
            <a:ext cx="7715304" cy="3697295"/>
          </a:xfrm>
        </p:spPr>
        <p:style>
          <a:lnRef idx="1">
            <a:schemeClr val="accent4"/>
          </a:lnRef>
          <a:fillRef idx="2">
            <a:schemeClr val="accent4"/>
          </a:fillRef>
          <a:effectRef idx="1">
            <a:schemeClr val="accent4"/>
          </a:effectRef>
          <a:fontRef idx="minor">
            <a:schemeClr val="dk1"/>
          </a:fontRef>
        </p:style>
        <p:txBody>
          <a:bodyPr/>
          <a:lstStyle/>
          <a:p>
            <a:pPr lvl="0" algn="just">
              <a:buNone/>
            </a:pPr>
            <a:r>
              <a:rPr lang="ru-RU" dirty="0" smtClean="0"/>
              <a:t>     </a:t>
            </a:r>
            <a:r>
              <a:rPr lang="ru-RU" sz="2800" dirty="0" smtClean="0">
                <a:solidFill>
                  <a:schemeClr val="tx1"/>
                </a:solidFill>
                <a:latin typeface="Times New Roman" pitchFamily="18" charset="0"/>
                <a:cs typeface="Times New Roman" pitchFamily="18" charset="0"/>
              </a:rPr>
              <a:t>Герои романа </a:t>
            </a:r>
            <a:r>
              <a:rPr lang="ru-RU" sz="2800" dirty="0" err="1" smtClean="0">
                <a:solidFill>
                  <a:schemeClr val="tx1"/>
                </a:solidFill>
                <a:latin typeface="Times New Roman" pitchFamily="18" charset="0"/>
                <a:cs typeface="Times New Roman" pitchFamily="18" charset="0"/>
              </a:rPr>
              <a:t>Жюль</a:t>
            </a:r>
            <a:r>
              <a:rPr lang="ru-RU" sz="2800" dirty="0" smtClean="0">
                <a:solidFill>
                  <a:schemeClr val="tx1"/>
                </a:solidFill>
                <a:latin typeface="Times New Roman" pitchFamily="18" charset="0"/>
                <a:cs typeface="Times New Roman" pitchFamily="18" charset="0"/>
              </a:rPr>
              <a:t> Верна «Дети капитана Гранта» только собрались поужинать мясом подстреленной ими  дикой ламы (гуанако), как вдруг выяснилось, что оно совершенно несъедобно. «Быть может оно слишком долго лежало?» - озадаченно спросил один из них. Что ответил </a:t>
            </a:r>
            <a:r>
              <a:rPr lang="ru-RU" sz="2800" dirty="0" err="1" smtClean="0">
                <a:solidFill>
                  <a:schemeClr val="tx1"/>
                </a:solidFill>
                <a:latin typeface="Times New Roman" pitchFamily="18" charset="0"/>
                <a:cs typeface="Times New Roman" pitchFamily="18" charset="0"/>
              </a:rPr>
              <a:t>Паганель</a:t>
            </a:r>
            <a:r>
              <a:rPr lang="ru-RU" sz="2800" dirty="0" smtClean="0">
                <a:solidFill>
                  <a:schemeClr val="tx1"/>
                </a:solidFill>
                <a:latin typeface="Times New Roman" pitchFamily="18" charset="0"/>
                <a:cs typeface="Times New Roman" pitchFamily="18" charset="0"/>
              </a:rPr>
              <a:t>?</a:t>
            </a:r>
          </a:p>
          <a:p>
            <a:pPr>
              <a:buNone/>
            </a:pP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1876226"/>
          </a:xfrm>
        </p:spPr>
        <p:txBody>
          <a:bodyPr>
            <a:noAutofit/>
          </a:bodyPr>
          <a:lstStyle/>
          <a:p>
            <a:r>
              <a:rPr lang="ru-RU" sz="2400" b="1" dirty="0" smtClean="0">
                <a:solidFill>
                  <a:srgbClr val="C00000"/>
                </a:solidFill>
                <a:latin typeface="Times New Roman" pitchFamily="18" charset="0"/>
                <a:cs typeface="Times New Roman" pitchFamily="18" charset="0"/>
              </a:rPr>
              <a:t>«Нет,  оно,  к сожалению, слишком долго бежало!» - ответил  </a:t>
            </a:r>
            <a:r>
              <a:rPr lang="ru-RU" sz="2400" b="1" dirty="0" err="1" smtClean="0">
                <a:solidFill>
                  <a:srgbClr val="C00000"/>
                </a:solidFill>
                <a:latin typeface="Times New Roman" pitchFamily="18" charset="0"/>
                <a:cs typeface="Times New Roman" pitchFamily="18" charset="0"/>
              </a:rPr>
              <a:t>Паганель</a:t>
            </a:r>
            <a:r>
              <a:rPr lang="ru-RU" sz="2400" b="1" dirty="0" smtClean="0">
                <a:solidFill>
                  <a:srgbClr val="C00000"/>
                </a:solidFill>
                <a:latin typeface="Times New Roman" pitchFamily="18" charset="0"/>
                <a:cs typeface="Times New Roman" pitchFamily="18" charset="0"/>
              </a:rPr>
              <a:t>.  Мясо гуанако, убитого во время бега, несъедобно из-за молочной кислоты, накопившейся в мышцах во время работы.</a:t>
            </a:r>
            <a:br>
              <a:rPr lang="ru-RU" sz="2400" b="1" dirty="0" smtClean="0">
                <a:solidFill>
                  <a:srgbClr val="C00000"/>
                </a:solidFill>
                <a:latin typeface="Times New Roman" pitchFamily="18" charset="0"/>
                <a:cs typeface="Times New Roman" pitchFamily="18" charset="0"/>
              </a:rPr>
            </a:br>
            <a:endParaRPr lang="ru-RU" sz="2400" b="1" dirty="0">
              <a:solidFill>
                <a:srgbClr val="C00000"/>
              </a:solidFill>
              <a:latin typeface="Times New Roman" pitchFamily="18" charset="0"/>
              <a:cs typeface="Times New Roman" pitchFamily="18" charset="0"/>
            </a:endParaRPr>
          </a:p>
        </p:txBody>
      </p:sp>
      <p:pic>
        <p:nvPicPr>
          <p:cNvPr id="7" name="Содержимое 6" descr="C:\Users\1\Desktop\1653060904_28-funart-pro-p-guanako-zhivotnoe-zhivotnie-krasivo-foto-45.jpg"/>
          <p:cNvPicPr>
            <a:picLocks noGrp="1"/>
          </p:cNvPicPr>
          <p:nvPr>
            <p:ph sz="half" idx="2"/>
          </p:nvPr>
        </p:nvPicPr>
        <p:blipFill>
          <a:blip r:embed="rId2" cstate="print"/>
          <a:srcRect/>
          <a:stretch>
            <a:fillRect/>
          </a:stretch>
        </p:blipFill>
        <p:spPr bwMode="auto">
          <a:xfrm>
            <a:off x="857224" y="2143116"/>
            <a:ext cx="5143536" cy="4214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0032" y="785794"/>
            <a:ext cx="7772400" cy="5715040"/>
          </a:xfrm>
        </p:spPr>
        <p:style>
          <a:lnRef idx="1">
            <a:schemeClr val="accent4"/>
          </a:lnRef>
          <a:fillRef idx="2">
            <a:schemeClr val="accent4"/>
          </a:fillRef>
          <a:effectRef idx="1">
            <a:schemeClr val="accent4"/>
          </a:effectRef>
          <a:fontRef idx="minor">
            <a:schemeClr val="dk1"/>
          </a:fontRef>
        </p:style>
        <p:txBody>
          <a:bodyPr>
            <a:normAutofit fontScale="90000"/>
          </a:bodyPr>
          <a:lstStyle/>
          <a:p>
            <a:pPr lvl="0" algn="l"/>
            <a:r>
              <a:rPr lang="ru-RU" sz="2000" dirty="0" smtClean="0">
                <a:solidFill>
                  <a:schemeClr val="tx1"/>
                </a:solidFill>
                <a:latin typeface="Times New Roman" pitchFamily="18" charset="0"/>
                <a:cs typeface="Times New Roman" pitchFamily="18" charset="0"/>
              </a:rPr>
              <a:t>1. Какое животное способно выпить 250 литров воды сразу?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2. Что ест зимой жаба </a:t>
            </a:r>
            <a:r>
              <a:rPr lang="ru-RU" sz="2000" dirty="0" smtClean="0">
                <a:solidFill>
                  <a:srgbClr val="C00000"/>
                </a:solidFill>
                <a:latin typeface="Times New Roman" pitchFamily="18" charset="0"/>
                <a:cs typeface="Times New Roman" pitchFamily="18" charset="0"/>
              </a:rPr>
              <a:t/>
            </a:r>
            <a:br>
              <a:rPr lang="ru-RU" sz="2000" dirty="0" smtClean="0">
                <a:solidFill>
                  <a:srgbClr val="C00000"/>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3. Кто 2 раза родится, а 1 раз умирает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4. У кого уши растут на ногах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5. Чем дышат растения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6. Как определить возраст дерева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7. Где раки зимуют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8. Из чего получают манную крупу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9. Какая птица высиживает птенцов зимой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10. Кто вылезает из кожи вон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11. Где находятся семена у картофеля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12. Какие звери летают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13. Какие растения обогащают почву азотом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14. Самое маленькое цветковое растении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15. Самый большой лист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16. Где обитают пингвины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17. Где обитают белые медведи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18. Самое высокое на свете животное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19. Какое дерево может «худеть» и « полнеть</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20. Надо ли жевать манную кашу </a:t>
            </a:r>
            <a:r>
              <a:rPr lang="ru-RU" dirty="0" smtClean="0"/>
              <a:t/>
            </a:r>
            <a:br>
              <a:rPr lang="ru-RU" dirty="0" smtClean="0"/>
            </a:br>
            <a:r>
              <a:rPr lang="ru-RU" dirty="0" smtClean="0"/>
              <a:t> </a:t>
            </a:r>
            <a:endParaRPr lang="ru-RU" dirty="0"/>
          </a:p>
        </p:txBody>
      </p:sp>
      <p:sp>
        <p:nvSpPr>
          <p:cNvPr id="3" name="Текст 2"/>
          <p:cNvSpPr>
            <a:spLocks noGrp="1"/>
          </p:cNvSpPr>
          <p:nvPr>
            <p:ph type="body" idx="1"/>
          </p:nvPr>
        </p:nvSpPr>
        <p:spPr>
          <a:xfrm>
            <a:off x="1367365" y="285729"/>
            <a:ext cx="6417734" cy="642941"/>
          </a:xfrm>
        </p:spPr>
        <p:txBody>
          <a:bodyPr>
            <a:normAutofit fontScale="92500" lnSpcReduction="20000"/>
          </a:bodyPr>
          <a:lstStyle/>
          <a:p>
            <a:r>
              <a:rPr lang="ru-RU" sz="4400" b="1" dirty="0" smtClean="0">
                <a:solidFill>
                  <a:srgbClr val="C00000"/>
                </a:solidFill>
                <a:latin typeface="Times New Roman" pitchFamily="18" charset="0"/>
                <a:cs typeface="Times New Roman" pitchFamily="18" charset="0"/>
              </a:rPr>
              <a:t>Разминка</a:t>
            </a:r>
            <a:endParaRPr lang="ru-RU" sz="4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lvl="0" algn="ctr">
              <a:buNone/>
            </a:pPr>
            <a:r>
              <a:rPr lang="ru-RU" dirty="0" smtClean="0"/>
              <a:t>     </a:t>
            </a:r>
            <a:r>
              <a:rPr lang="ru-RU" sz="2800" dirty="0" smtClean="0">
                <a:solidFill>
                  <a:schemeClr val="tx1"/>
                </a:solidFill>
                <a:latin typeface="Times New Roman" pitchFamily="18" charset="0"/>
                <a:cs typeface="Times New Roman" pitchFamily="18" charset="0"/>
              </a:rPr>
              <a:t>Известно, что кровь у человека красного цвета. Тогда почему аристократов называют «голубой кровью»?</a:t>
            </a:r>
          </a:p>
          <a:p>
            <a:endParaRPr lang="ru-RU" dirty="0"/>
          </a:p>
        </p:txBody>
      </p:sp>
      <p:sp>
        <p:nvSpPr>
          <p:cNvPr id="3" name="Заголовок 2"/>
          <p:cNvSpPr>
            <a:spLocks noGrp="1"/>
          </p:cNvSpPr>
          <p:nvPr>
            <p:ph type="title"/>
          </p:nvPr>
        </p:nvSpPr>
        <p:spPr/>
        <p:txBody>
          <a:bodyPr/>
          <a:lstStyle/>
          <a:p>
            <a:r>
              <a:rPr lang="ru-RU" b="1" dirty="0" smtClean="0">
                <a:solidFill>
                  <a:srgbClr val="C00000"/>
                </a:solidFill>
                <a:latin typeface="Times New Roman" pitchFamily="18" charset="0"/>
                <a:cs typeface="Times New Roman" pitchFamily="18" charset="0"/>
              </a:rPr>
              <a:t>Финальные вопросы</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2800" b="1" dirty="0" smtClean="0">
                <a:solidFill>
                  <a:srgbClr val="C00000"/>
                </a:solidFill>
                <a:latin typeface="Times New Roman" pitchFamily="18" charset="0"/>
                <a:cs typeface="Times New Roman" pitchFamily="18" charset="0"/>
              </a:rPr>
              <a:t/>
            </a:r>
            <a:br>
              <a:rPr lang="ru-RU" sz="2800" b="1" dirty="0" smtClean="0">
                <a:solidFill>
                  <a:srgbClr val="C00000"/>
                </a:solidFill>
                <a:latin typeface="Times New Roman" pitchFamily="18" charset="0"/>
                <a:cs typeface="Times New Roman" pitchFamily="18" charset="0"/>
              </a:rPr>
            </a:br>
            <a:r>
              <a:rPr lang="ru-RU" sz="2800" b="1" dirty="0" smtClean="0">
                <a:solidFill>
                  <a:srgbClr val="C00000"/>
                </a:solidFill>
                <a:latin typeface="Times New Roman" pitchFamily="18" charset="0"/>
                <a:cs typeface="Times New Roman" pitchFamily="18" charset="0"/>
              </a:rPr>
              <a:t>В Испании так говорили о людях со светлой кожей (в отличии от смуглых мавров), вены,     которых выглядят голубыми  (на фоне светлой кожи), будто по ним течет голубая кровь.</a:t>
            </a:r>
            <a:endParaRPr lang="ru-RU" sz="2800" b="1" dirty="0">
              <a:solidFill>
                <a:srgbClr val="C00000"/>
              </a:solidFill>
              <a:latin typeface="Times New Roman" pitchFamily="18" charset="0"/>
              <a:cs typeface="Times New Roman" pitchFamily="18" charset="0"/>
            </a:endParaRPr>
          </a:p>
        </p:txBody>
      </p:sp>
      <p:pic>
        <p:nvPicPr>
          <p:cNvPr id="4" name="Содержимое 3" descr="C:\Users\1\Desktop\790d4690d0a94371bea05803dd3fb9ca.jpg"/>
          <p:cNvPicPr>
            <a:picLocks noGrp="1"/>
          </p:cNvPicPr>
          <p:nvPr>
            <p:ph idx="1"/>
          </p:nvPr>
        </p:nvPicPr>
        <p:blipFill>
          <a:blip r:embed="rId2" cstate="print"/>
          <a:srcRect/>
          <a:stretch>
            <a:fillRect/>
          </a:stretch>
        </p:blipFill>
        <p:spPr bwMode="auto">
          <a:xfrm>
            <a:off x="1857356" y="2214554"/>
            <a:ext cx="6000792" cy="4143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5" y="2071678"/>
            <a:ext cx="7858179" cy="442915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lvl="0" algn="just">
              <a:buNone/>
            </a:pPr>
            <a:r>
              <a:rPr lang="ru-RU" sz="2600" dirty="0" smtClean="0">
                <a:latin typeface="Times New Roman" pitchFamily="18" charset="0"/>
                <a:cs typeface="Times New Roman" pitchFamily="18" charset="0"/>
              </a:rPr>
              <a:t>    </a:t>
            </a:r>
            <a:r>
              <a:rPr lang="ru-RU" sz="2600" dirty="0" smtClean="0">
                <a:solidFill>
                  <a:schemeClr val="tx1"/>
                </a:solidFill>
                <a:latin typeface="Times New Roman" pitchFamily="18" charset="0"/>
                <a:cs typeface="Times New Roman" pitchFamily="18" charset="0"/>
              </a:rPr>
              <a:t>«Глядь, краснеет маленькая цветочная почка и, как будто живая, движется … в самом деле, чудно! Движется и становится все больше, больше и краснеет как горячий уголь. Вспыхнула звездочка, что-то тихо затрещало, и цветок развернулся перед его очами, словно пламя, осветив и другие около себя. «Теперь пора» - подумал Петро и протянул руку. Смотрит тянутся из-за него сотни мохнатых рук также к цветку, а позади него что-то перебегает с места на место». Что за цветок искал Петро в ночь на Ивана Купалу?</a:t>
            </a:r>
          </a:p>
          <a:p>
            <a:endParaRPr lang="ru-RU" dirty="0"/>
          </a:p>
        </p:txBody>
      </p:sp>
      <p:sp>
        <p:nvSpPr>
          <p:cNvPr id="3" name="Заголовок 2"/>
          <p:cNvSpPr>
            <a:spLocks noGrp="1"/>
          </p:cNvSpPr>
          <p:nvPr>
            <p:ph type="title"/>
          </p:nvPr>
        </p:nvSpPr>
        <p:spPr/>
        <p:txBody>
          <a:bodyPr/>
          <a:lstStyle/>
          <a:p>
            <a:r>
              <a:rPr lang="ru-RU" b="1" dirty="0" smtClean="0">
                <a:solidFill>
                  <a:srgbClr val="C00000"/>
                </a:solidFill>
                <a:latin typeface="Times New Roman" pitchFamily="18" charset="0"/>
                <a:cs typeface="Times New Roman" pitchFamily="18" charset="0"/>
              </a:rPr>
              <a:t>Финальные вопросы</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1947664"/>
          </a:xfrm>
        </p:spPr>
        <p:txBody>
          <a:bodyPr>
            <a:normAutofit fontScale="90000"/>
          </a:bodyPr>
          <a:lstStyle/>
          <a:p>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Цветок папоротника. ВН.В. Гоголь в своем произведении «Вечер накануне Ивана Купалы» использовал легенду об этом несуществующем цветке,  способном будто бы открывать клады</a:t>
            </a:r>
            <a:r>
              <a:rPr lang="ru-RU" i="1" dirty="0" smtClean="0">
                <a:solidFill>
                  <a:srgbClr val="C00000"/>
                </a:solidFill>
              </a:rPr>
              <a:t>.</a:t>
            </a:r>
            <a:endParaRPr lang="ru-RU" dirty="0">
              <a:solidFill>
                <a:srgbClr val="C00000"/>
              </a:solidFill>
            </a:endParaRPr>
          </a:p>
        </p:txBody>
      </p:sp>
      <p:pic>
        <p:nvPicPr>
          <p:cNvPr id="4" name="Содержимое 3" descr="C:\Users\1\Desktop\5682.jpg"/>
          <p:cNvPicPr>
            <a:picLocks noGrp="1"/>
          </p:cNvPicPr>
          <p:nvPr>
            <p:ph idx="1"/>
          </p:nvPr>
        </p:nvPicPr>
        <p:blipFill>
          <a:blip r:embed="rId2" cstate="print"/>
          <a:srcRect/>
          <a:stretch>
            <a:fillRect/>
          </a:stretch>
        </p:blipFill>
        <p:spPr bwMode="auto">
          <a:xfrm>
            <a:off x="1928794" y="2428868"/>
            <a:ext cx="5357850" cy="4214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2000240"/>
            <a:ext cx="7408333" cy="4125923"/>
          </a:xfrm>
        </p:spPr>
        <p:style>
          <a:lnRef idx="1">
            <a:schemeClr val="accent4"/>
          </a:lnRef>
          <a:fillRef idx="2">
            <a:schemeClr val="accent4"/>
          </a:fillRef>
          <a:effectRef idx="1">
            <a:schemeClr val="accent4"/>
          </a:effectRef>
          <a:fontRef idx="minor">
            <a:schemeClr val="dk1"/>
          </a:fontRef>
        </p:style>
        <p:txBody>
          <a:bodyPr>
            <a:noAutofit/>
          </a:bodyPr>
          <a:lstStyle/>
          <a:p>
            <a:pPr marL="0" indent="0">
              <a:lnSpc>
                <a:spcPct val="120000"/>
              </a:lnSpc>
              <a:buNone/>
            </a:pPr>
            <a:r>
              <a:rPr lang="ru-RU" sz="2000" dirty="0" smtClean="0">
                <a:latin typeface="Times New Roman" pitchFamily="18" charset="0"/>
                <a:cs typeface="Times New Roman" pitchFamily="18" charset="0"/>
              </a:rPr>
              <a:t>В </a:t>
            </a:r>
            <a:r>
              <a:rPr lang="ru-RU" sz="2000" dirty="0">
                <a:latin typeface="Times New Roman" pitchFamily="18" charset="0"/>
                <a:cs typeface="Times New Roman" pitchFamily="18" charset="0"/>
              </a:rPr>
              <a:t>индейские вигвамы пришла однажды тревожная весть: «В долине Семи озер появилась неведомая трава! Листья гладкие да кругловатые, словно яйца. И посредине них – хвост торчит…»</a:t>
            </a:r>
          </a:p>
          <a:p>
            <a:pPr marL="0" indent="0">
              <a:lnSpc>
                <a:spcPct val="120000"/>
              </a:lnSpc>
              <a:buNone/>
            </a:pPr>
            <a:r>
              <a:rPr lang="ru-RU" sz="2000" dirty="0">
                <a:latin typeface="Times New Roman" pitchFamily="18" charset="0"/>
                <a:cs typeface="Times New Roman" pitchFamily="18" charset="0"/>
              </a:rPr>
              <a:t>- Не трава страшна, страшен тот, кто ее занес в наши края, - мрачно сказал вождь племени. «След белого человека» называли это растение североамериканские индейцы, показывая на невзрачное растеньице.</a:t>
            </a:r>
          </a:p>
          <a:p>
            <a:pPr marL="0" indent="0">
              <a:lnSpc>
                <a:spcPct val="120000"/>
              </a:lnSpc>
              <a:buNone/>
            </a:pPr>
            <a:r>
              <a:rPr lang="ru-RU" sz="2000" dirty="0">
                <a:latin typeface="Times New Roman" pitchFamily="18" charset="0"/>
                <a:cs typeface="Times New Roman" pitchFamily="18" charset="0"/>
              </a:rPr>
              <a:t>Нам это растение известно, оно никогда не прячется от человека, наоборот, любит расти у него на виду- вдоль дорог, на лугах, возле домов. И целебные свойства этой травы людям известны. Что это за растение? </a:t>
            </a:r>
            <a:endParaRPr lang="ru-RU" sz="2000" dirty="0"/>
          </a:p>
        </p:txBody>
      </p:sp>
      <p:sp>
        <p:nvSpPr>
          <p:cNvPr id="2" name="Заголовок 1"/>
          <p:cNvSpPr>
            <a:spLocks noGrp="1"/>
          </p:cNvSpPr>
          <p:nvPr>
            <p:ph type="title"/>
          </p:nvPr>
        </p:nvSpPr>
        <p:spPr/>
        <p:txBody>
          <a:bodyPr>
            <a:normAutofit fontScale="90000"/>
          </a:bodyPr>
          <a:lstStyle/>
          <a:p>
            <a:r>
              <a:rPr lang="ru-RU" b="1" dirty="0" smtClean="0">
                <a:solidFill>
                  <a:srgbClr val="C00000"/>
                </a:solidFill>
                <a:latin typeface="Times New Roman" pitchFamily="18" charset="0"/>
                <a:cs typeface="Times New Roman" pitchFamily="18" charset="0"/>
              </a:rPr>
              <a:t>Станция Историческая</a:t>
            </a:r>
            <a:r>
              <a:rPr lang="ru-RU" b="1" dirty="0">
                <a:solidFill>
                  <a:srgbClr val="C00000"/>
                </a:solidFill>
                <a:latin typeface="Times New Roman" pitchFamily="18" charset="0"/>
                <a:cs typeface="Times New Roman" pitchFamily="18" charset="0"/>
              </a:rPr>
              <a:t/>
            </a:r>
            <a:br>
              <a:rPr lang="ru-RU" b="1" dirty="0">
                <a:solidFill>
                  <a:srgbClr val="C00000"/>
                </a:solidFill>
                <a:latin typeface="Times New Roman" pitchFamily="18" charset="0"/>
                <a:cs typeface="Times New Roman" pitchFamily="18" charset="0"/>
              </a:rPr>
            </a:br>
            <a:r>
              <a:rPr lang="ru-RU" sz="3100" b="1" dirty="0">
                <a:solidFill>
                  <a:srgbClr val="C00000"/>
                </a:solidFill>
                <a:latin typeface="Times New Roman" pitchFamily="18" charset="0"/>
                <a:cs typeface="Times New Roman" pitchFamily="18" charset="0"/>
              </a:rPr>
              <a:t>О каких растениях идет речь в </a:t>
            </a:r>
            <a:r>
              <a:rPr lang="ru-RU" sz="3100" b="1" dirty="0" smtClean="0">
                <a:solidFill>
                  <a:srgbClr val="C00000"/>
                </a:solidFill>
                <a:latin typeface="Times New Roman" pitchFamily="18" charset="0"/>
                <a:cs typeface="Times New Roman" pitchFamily="18" charset="0"/>
              </a:rPr>
              <a:t>легендах?</a:t>
            </a:r>
            <a:r>
              <a:rPr lang="ru-RU" sz="3100" b="1" dirty="0">
                <a:solidFill>
                  <a:srgbClr val="C00000"/>
                </a:solidFill>
                <a:latin typeface="Times New Roman" pitchFamily="18" charset="0"/>
                <a:cs typeface="Times New Roman" pitchFamily="18" charset="0"/>
              </a:rPr>
              <a:t/>
            </a:r>
            <a:br>
              <a:rPr lang="ru-RU" sz="3100" b="1" dirty="0">
                <a:solidFill>
                  <a:srgbClr val="C00000"/>
                </a:solidFill>
                <a:latin typeface="Times New Roman" pitchFamily="18" charset="0"/>
                <a:cs typeface="Times New Roman" pitchFamily="18" charset="0"/>
              </a:rPr>
            </a:br>
            <a:endParaRPr lang="ru-RU" sz="3100" b="1" dirty="0">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785515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7457" y="1285860"/>
            <a:ext cx="7492836" cy="5000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4282" y="1"/>
            <a:ext cx="8606190" cy="1077218"/>
          </a:xfrm>
          <a:prstGeom prst="rect">
            <a:avLst/>
          </a:prstGeom>
        </p:spPr>
        <p:txBody>
          <a:bodyPr wrap="square">
            <a:spAutoFit/>
          </a:bodyPr>
          <a:lstStyle/>
          <a:p>
            <a:r>
              <a:rPr lang="ru-RU" dirty="0" smtClean="0"/>
              <a:t>                                                         </a:t>
            </a:r>
          </a:p>
          <a:p>
            <a:pPr algn="ctr"/>
            <a:r>
              <a:rPr lang="ru-RU" sz="2800" b="1" dirty="0" smtClean="0">
                <a:latin typeface="Times New Roman" pitchFamily="18" charset="0"/>
                <a:cs typeface="Times New Roman" pitchFamily="18" charset="0"/>
              </a:rPr>
              <a:t>Подорожник</a:t>
            </a:r>
            <a:endParaRPr lang="ru-RU" sz="2800" b="1" dirty="0">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3698167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ru-RU" dirty="0" smtClean="0"/>
              <a:t> </a:t>
            </a:r>
            <a:r>
              <a:rPr lang="ru-RU" sz="2200" dirty="0">
                <a:solidFill>
                  <a:schemeClr val="tx1"/>
                </a:solidFill>
                <a:latin typeface="Times New Roman" pitchFamily="18" charset="0"/>
                <a:cs typeface="Times New Roman" pitchFamily="18" charset="0"/>
              </a:rPr>
              <a:t>Древние римляне включали лук и чеснок в паек своих легионеров, полагая, что употребление их в пищу увеличивает силу и мужество воинов.</a:t>
            </a:r>
          </a:p>
          <a:p>
            <a:pPr marL="0" indent="0">
              <a:buNone/>
            </a:pPr>
            <a:r>
              <a:rPr lang="ru-RU" sz="2200" dirty="0">
                <a:solidFill>
                  <a:schemeClr val="tx1"/>
                </a:solidFill>
                <a:latin typeface="Times New Roman" pitchFamily="18" charset="0"/>
                <a:cs typeface="Times New Roman" pitchFamily="18" charset="0"/>
              </a:rPr>
              <a:t>В Древнем Египте фараоны приказывали давать рабам больше лука и чеснока при постройке пирамид для поддержания их сил.</a:t>
            </a:r>
          </a:p>
          <a:p>
            <a:pPr marL="0" indent="0">
              <a:buNone/>
            </a:pPr>
            <a:r>
              <a:rPr lang="ru-RU" sz="2200" dirty="0">
                <a:solidFill>
                  <a:schemeClr val="tx1"/>
                </a:solidFill>
                <a:latin typeface="Times New Roman" pitchFamily="18" charset="0"/>
                <a:cs typeface="Times New Roman" pitchFamily="18" charset="0"/>
              </a:rPr>
              <a:t>«Змеиной травой» называли чеснок славяне.</a:t>
            </a:r>
          </a:p>
          <a:p>
            <a:pPr marL="0" indent="0">
              <a:buNone/>
            </a:pPr>
            <a:r>
              <a:rPr lang="ru-RU" sz="2200" dirty="0">
                <a:solidFill>
                  <a:schemeClr val="tx1"/>
                </a:solidFill>
                <a:latin typeface="Times New Roman" pitchFamily="18" charset="0"/>
                <a:cs typeface="Times New Roman" pitchFamily="18" charset="0"/>
              </a:rPr>
              <a:t>Интересно, что в некоторых странах долгое время лук запрещали употреблять в пищу в праздники. Почему</a:t>
            </a:r>
            <a:r>
              <a:rPr lang="ru-RU" sz="2200" dirty="0" smtClean="0">
                <a:solidFill>
                  <a:schemeClr val="tx1"/>
                </a:solidFill>
                <a:latin typeface="Times New Roman" pitchFamily="18" charset="0"/>
                <a:cs typeface="Times New Roman" pitchFamily="18" charset="0"/>
              </a:rPr>
              <a:t>?</a:t>
            </a:r>
            <a:endParaRPr lang="ru-RU" sz="2200" dirty="0">
              <a:solidFill>
                <a:schemeClr val="tx1"/>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r>
              <a:rPr lang="ru-RU" sz="4900" b="1" dirty="0" smtClean="0">
                <a:solidFill>
                  <a:srgbClr val="C00000"/>
                </a:solidFill>
                <a:latin typeface="Times New Roman" pitchFamily="18" charset="0"/>
                <a:cs typeface="Times New Roman" pitchFamily="18" charset="0"/>
              </a:rPr>
              <a:t>Станция Историческая</a:t>
            </a:r>
            <a:r>
              <a:rPr lang="ru-RU" dirty="0">
                <a:solidFill>
                  <a:srgbClr val="C00000"/>
                </a:solidFill>
              </a:rPr>
              <a:t/>
            </a:r>
            <a:br>
              <a:rPr lang="ru-RU" dirty="0">
                <a:solidFill>
                  <a:srgbClr val="C00000"/>
                </a:solidFill>
              </a:rPr>
            </a:br>
            <a:r>
              <a:rPr lang="ru-RU" sz="2700" b="1" dirty="0">
                <a:solidFill>
                  <a:srgbClr val="C00000"/>
                </a:solidFill>
                <a:latin typeface="Times New Roman" pitchFamily="18" charset="0"/>
                <a:cs typeface="Times New Roman" pitchFamily="18" charset="0"/>
              </a:rPr>
              <a:t>О каких растениях идет речь в легендах?</a:t>
            </a:r>
            <a:br>
              <a:rPr lang="ru-RU" sz="2700" b="1" dirty="0">
                <a:solidFill>
                  <a:srgbClr val="C00000"/>
                </a:solidFill>
                <a:latin typeface="Times New Roman" pitchFamily="18" charset="0"/>
                <a:cs typeface="Times New Roman" pitchFamily="18" charset="0"/>
              </a:rPr>
            </a:br>
            <a:endParaRPr lang="ru-RU" sz="2700" b="1" dirty="0">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98894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4291"/>
            <a:ext cx="8820472" cy="830997"/>
          </a:xfrm>
          <a:prstGeom prst="rect">
            <a:avLst/>
          </a:prstGeom>
        </p:spPr>
        <p:txBody>
          <a:bodyPr wrap="square">
            <a:spAutoFit/>
          </a:bodyPr>
          <a:lstStyle/>
          <a:p>
            <a:pPr algn="ctr"/>
            <a:r>
              <a:rPr lang="ru-RU" sz="2400" b="1" dirty="0" smtClean="0">
                <a:solidFill>
                  <a:srgbClr val="002060"/>
                </a:solidFill>
                <a:latin typeface="Times New Roman" pitchFamily="18" charset="0"/>
                <a:cs typeface="Times New Roman" pitchFamily="18" charset="0"/>
              </a:rPr>
              <a:t>При </a:t>
            </a:r>
            <a:r>
              <a:rPr lang="ru-RU" sz="2400" b="1" dirty="0">
                <a:solidFill>
                  <a:srgbClr val="002060"/>
                </a:solidFill>
                <a:latin typeface="Times New Roman" pitchFamily="18" charset="0"/>
                <a:cs typeface="Times New Roman" pitchFamily="18" charset="0"/>
              </a:rPr>
              <a:t>употреблении в пищу лук может вызвать слезы, а в праздники положено веселиться, а не </a:t>
            </a:r>
            <a:r>
              <a:rPr lang="ru-RU" sz="2400" b="1" dirty="0" smtClean="0">
                <a:solidFill>
                  <a:srgbClr val="002060"/>
                </a:solidFill>
                <a:latin typeface="Times New Roman" pitchFamily="18" charset="0"/>
                <a:cs typeface="Times New Roman" pitchFamily="18" charset="0"/>
              </a:rPr>
              <a:t>плакать</a:t>
            </a:r>
            <a:endParaRPr lang="ru-RU" sz="2400" b="1" dirty="0">
              <a:solidFill>
                <a:srgbClr val="00206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8728" y="1357298"/>
            <a:ext cx="6572296" cy="4929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50633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900" b="1" dirty="0" smtClean="0">
                <a:solidFill>
                  <a:srgbClr val="C00000"/>
                </a:solidFill>
                <a:latin typeface="Times New Roman" pitchFamily="18" charset="0"/>
                <a:cs typeface="Times New Roman" pitchFamily="18" charset="0"/>
              </a:rPr>
              <a:t>Станция Историческая</a:t>
            </a:r>
            <a:r>
              <a:rPr lang="ru-RU" dirty="0">
                <a:solidFill>
                  <a:srgbClr val="C00000"/>
                </a:solidFill>
                <a:latin typeface="Times New Roman" pitchFamily="18" charset="0"/>
                <a:cs typeface="Times New Roman" pitchFamily="18" charset="0"/>
              </a:rPr>
              <a:t/>
            </a:r>
            <a:br>
              <a:rPr lang="ru-RU" dirty="0">
                <a:solidFill>
                  <a:srgbClr val="C00000"/>
                </a:solidFill>
                <a:latin typeface="Times New Roman" pitchFamily="18" charset="0"/>
                <a:cs typeface="Times New Roman" pitchFamily="18" charset="0"/>
              </a:rPr>
            </a:br>
            <a:r>
              <a:rPr lang="ru-RU" sz="2700" b="1" dirty="0">
                <a:solidFill>
                  <a:srgbClr val="C00000"/>
                </a:solidFill>
                <a:latin typeface="Times New Roman" pitchFamily="18" charset="0"/>
                <a:cs typeface="Times New Roman" pitchFamily="18" charset="0"/>
              </a:rPr>
              <a:t>О каких растениях идет речь в легендах?</a:t>
            </a:r>
            <a:br>
              <a:rPr lang="ru-RU" sz="2700" b="1" dirty="0">
                <a:solidFill>
                  <a:srgbClr val="C00000"/>
                </a:solidFill>
                <a:latin typeface="Times New Roman" pitchFamily="18" charset="0"/>
                <a:cs typeface="Times New Roman" pitchFamily="18" charset="0"/>
              </a:rPr>
            </a:br>
            <a:endParaRPr lang="ru-RU" sz="2700" b="1" dirty="0">
              <a:solidFill>
                <a:srgbClr val="C00000"/>
              </a:solidFill>
              <a:latin typeface="Times New Roman" pitchFamily="18" charset="0"/>
              <a:cs typeface="Times New Roman" pitchFamily="18" charset="0"/>
            </a:endParaRPr>
          </a:p>
        </p:txBody>
      </p:sp>
      <p:sp>
        <p:nvSpPr>
          <p:cNvPr id="3" name="Прямоугольник 2"/>
          <p:cNvSpPr/>
          <p:nvPr/>
        </p:nvSpPr>
        <p:spPr>
          <a:xfrm>
            <a:off x="467544" y="2060848"/>
            <a:ext cx="8064896" cy="452431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dirty="0">
                <a:latin typeface="Times New Roman" pitchFamily="18" charset="0"/>
                <a:cs typeface="Times New Roman" pitchFamily="18" charset="0"/>
              </a:rPr>
              <a:t>Очень давно родилась эта легенда о цветке. Пришла будто бы к татарскому хану Батыю русская женщина, упала перед ним на колени и попросила:</a:t>
            </a:r>
          </a:p>
          <a:p>
            <a:r>
              <a:rPr lang="ru-RU" dirty="0">
                <a:latin typeface="Times New Roman" pitchFamily="18" charset="0"/>
                <a:cs typeface="Times New Roman" pitchFamily="18" charset="0"/>
              </a:rPr>
              <a:t>- Позволь откупить брата милого.</a:t>
            </a:r>
          </a:p>
          <a:p>
            <a:r>
              <a:rPr lang="ru-RU" dirty="0">
                <a:latin typeface="Times New Roman" pitchFamily="18" charset="0"/>
                <a:cs typeface="Times New Roman" pitchFamily="18" charset="0"/>
              </a:rPr>
              <a:t>Удивился Батый.</a:t>
            </a:r>
          </a:p>
          <a:p>
            <a:r>
              <a:rPr lang="ru-RU" dirty="0">
                <a:latin typeface="Times New Roman" pitchFamily="18" charset="0"/>
                <a:cs typeface="Times New Roman" pitchFamily="18" charset="0"/>
              </a:rPr>
              <a:t>- Брата? А муж?</a:t>
            </a:r>
          </a:p>
          <a:p>
            <a:r>
              <a:rPr lang="ru-RU" dirty="0">
                <a:latin typeface="Times New Roman" pitchFamily="18" charset="0"/>
                <a:cs typeface="Times New Roman" pitchFamily="18" charset="0"/>
              </a:rPr>
              <a:t>-Замуж выйду, муж будет. Будет муж – свекор будет. Муж будет – сын родится. А сын у свекра родится – деверь будет. А брата мне уже нигде не взять - родителей ты моих сжег.</a:t>
            </a:r>
          </a:p>
          <a:p>
            <a:r>
              <a:rPr lang="ru-RU" dirty="0">
                <a:latin typeface="Times New Roman" pitchFamily="18" charset="0"/>
                <a:cs typeface="Times New Roman" pitchFamily="18" charset="0"/>
              </a:rPr>
              <a:t>Подивился Батый мудрости женщины, наклонился, сорвал первый попавшийся под руку цветок и сказал:</a:t>
            </a:r>
          </a:p>
          <a:p>
            <a:r>
              <a:rPr lang="ru-RU" dirty="0">
                <a:latin typeface="Times New Roman" pitchFamily="18" charset="0"/>
                <a:cs typeface="Times New Roman" pitchFamily="18" charset="0"/>
              </a:rPr>
              <a:t>- Иди по моей орде, доколе цветок не увянет, тех из своей родни, кого сыскать успеешь, бери без выкупа.</a:t>
            </a:r>
          </a:p>
          <a:p>
            <a:r>
              <a:rPr lang="ru-RU" dirty="0">
                <a:latin typeface="Times New Roman" pitchFamily="18" charset="0"/>
                <a:cs typeface="Times New Roman" pitchFamily="18" charset="0"/>
              </a:rPr>
              <a:t>Не ведал Батый, что русская женщина сможет волшебную силу скромному цветку передать: соберут ее ладони воедино и любовь великую, и печаль грозную, и гнев неукротимый, чтобы не дать увянуть цветку. Вот такая красивая легенда. Предположите, о каком цветке идет речь? </a:t>
            </a:r>
            <a:endParaRPr lang="ru-RU" dirty="0"/>
          </a:p>
        </p:txBody>
      </p:sp>
    </p:spTree>
    <p:extLst>
      <p:ext uri="{BB962C8B-B14F-4D97-AF65-F5344CB8AC3E}">
        <p14:creationId xmlns="" xmlns:p14="http://schemas.microsoft.com/office/powerpoint/2010/main" val="1500210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606760" cy="523220"/>
          </a:xfrm>
          <a:prstGeom prst="rect">
            <a:avLst/>
          </a:prstGeom>
        </p:spPr>
        <p:txBody>
          <a:bodyPr wrap="square">
            <a:spAutoFit/>
          </a:bodyPr>
          <a:lstStyle/>
          <a:p>
            <a:pPr algn="ctr"/>
            <a:r>
              <a:rPr lang="ru-RU" sz="2800" b="1" dirty="0" smtClean="0">
                <a:latin typeface="Times New Roman" pitchFamily="18" charset="0"/>
                <a:cs typeface="Times New Roman" pitchFamily="18" charset="0"/>
              </a:rPr>
              <a:t>Бессмертник</a:t>
            </a:r>
            <a:endParaRPr lang="ru-RU" sz="2800"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985" y="1285860"/>
            <a:ext cx="6817741" cy="5214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639884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208</TotalTime>
  <Words>1262</Words>
  <Application>Microsoft Office PowerPoint</Application>
  <PresentationFormat>Экран (4:3)</PresentationFormat>
  <Paragraphs>94</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Волна</vt:lpstr>
      <vt:lpstr>ТУРНИР ЭРУДИТОВ</vt:lpstr>
      <vt:lpstr>1.  Сумчатое яйцекладущее  2.  Крупа из проса  3.  Пернатая кошка 4.  Самое крупное млекопитающее Ульяновской области 5.  След белого человека 6.  Самая быстрая птица  7.  Пеларгония зональная или … 8.  Самый быстроногий зверь 9.  Где обитает кенгуру  10.  Второй хлеб в России  11.  Земляной орех   12.  Из чего делают пенициллин 13.  Самый долгоживущий организм 14.  Самое крупное морское млекопитающее  15.  Умеют ли плавать слоны ?  16.  Дрожащий тополь или … 17.  Бывают ли цветочные часы  18.  Какие птицы не летают  19. Какой орган мы едим у лука  20. Из какого растения получают шоколад </vt:lpstr>
      <vt:lpstr>1. Какое животное способно выпить 250 литров воды сразу?  2. Что ест зимой жаба  3. Кто 2 раза родится, а 1 раз умирает  4. У кого уши растут на ногах  5. Чем дышат растения  6. Как определить возраст дерева  7. Где раки зимуют  8. Из чего получают манную крупу  9. Какая птица высиживает птенцов зимой  10. Кто вылезает из кожи вон  11. Где находятся семена у картофеля  12. Какие звери летают  13. Какие растения обогащают почву азотом  14. Самое маленькое цветковое растении  15. Самый большой лист  16. Где обитают пингвины  17. Где обитают белые медведи  18. Самое высокое на свете животное  19. Какое дерево может «худеть» и « полнеть 20. Надо ли жевать манную кашу   </vt:lpstr>
      <vt:lpstr>Станция Историческая О каких растениях идет речь в легендах? </vt:lpstr>
      <vt:lpstr>Слайд 5</vt:lpstr>
      <vt:lpstr>Станция Историческая О каких растениях идет речь в легендах? </vt:lpstr>
      <vt:lpstr>Слайд 7</vt:lpstr>
      <vt:lpstr>Станция Историческая О каких растениях идет речь в легендах? </vt:lpstr>
      <vt:lpstr>Слайд 9</vt:lpstr>
      <vt:lpstr>Историческая О каких растениях идет речь в легендах? </vt:lpstr>
      <vt:lpstr>Слайд 11</vt:lpstr>
      <vt:lpstr>Станция Историческая О каком животном идет речь? </vt:lpstr>
      <vt:lpstr>Слайд 13</vt:lpstr>
      <vt:lpstr>Станция Историческая О каком растении идет речь? </vt:lpstr>
      <vt:lpstr>Слайд 15</vt:lpstr>
      <vt:lpstr> Найди биологическую ошибку</vt:lpstr>
      <vt:lpstr>Слайд 17</vt:lpstr>
      <vt:lpstr>Найди биологическую ошибку</vt:lpstr>
      <vt:lpstr>Веретеница – безногая ящерица; ведет дневной образ жизни  </vt:lpstr>
      <vt:lpstr> Финальные вопросы   </vt:lpstr>
      <vt:lpstr>Павлову подарили собачку, а Дарвину- обезьянку </vt:lpstr>
      <vt:lpstr>Финальные вопросы</vt:lpstr>
      <vt:lpstr>Колумб открыл Америку и завез табак в Европу</vt:lpstr>
      <vt:lpstr>Финальные вопросы</vt:lpstr>
      <vt:lpstr>Бледная поганка</vt:lpstr>
      <vt:lpstr>Финальные вопросы</vt:lpstr>
      <vt:lpstr>Тараканы</vt:lpstr>
      <vt:lpstr>Финальные вопросы</vt:lpstr>
      <vt:lpstr>«Нет,  оно,  к сожалению, слишком долго бежало!» - ответил  Паганель.  Мясо гуанако, убитого во время бега, несъедобно из-за молочной кислоты, накопившейся в мышцах во время работы. </vt:lpstr>
      <vt:lpstr>Финальные вопросы</vt:lpstr>
      <vt:lpstr> В Испании так говорили о людях со светлой кожей (в отличии от смуглых мавров), вены,     которых выглядят голубыми  (на фоне светлой кожи), будто по ним течет голубая кровь.</vt:lpstr>
      <vt:lpstr>Финальные вопросы</vt:lpstr>
      <vt:lpstr> Цветок папоротника. ВН.В. Гоголь в своем произведении «Вечер накануне Ивана Купалы» использовал легенду об этом несуществующем цветке,  способном будто бы открывать клады.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Турнир эрудитов</dc:title>
  <dc:creator>ВСОШ№15</dc:creator>
  <cp:lastModifiedBy>1</cp:lastModifiedBy>
  <cp:revision>17</cp:revision>
  <dcterms:created xsi:type="dcterms:W3CDTF">2002-01-25T22:53:18Z</dcterms:created>
  <dcterms:modified xsi:type="dcterms:W3CDTF">2023-04-09T15:20:49Z</dcterms:modified>
</cp:coreProperties>
</file>