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7" r:id="rId9"/>
    <p:sldId id="268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930F1-295C-4CFA-B07A-BE046EB77E52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14CA-AC8B-47F0-BA4A-9257E1354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F4C1FA-45A3-4F0C-A6D0-A81D0815876B}" type="slidenum">
              <a:rPr lang="ru-RU" altLang="ru-RU" smtClean="0">
                <a:cs typeface="Arial" charset="0"/>
              </a:rPr>
              <a:pPr/>
              <a:t>9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72408D-19D0-4E2B-8FB9-46B150077455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269584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C1802-37EB-4C1D-AF5C-A79A362226D1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742E-940F-46BB-98DE-D222D08D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>
                <a:solidFill>
                  <a:srgbClr val="FF0000"/>
                </a:solidFill>
              </a:rPr>
              <a:t>Методическая </a:t>
            </a:r>
            <a:r>
              <a:rPr lang="ru-RU" b="1" dirty="0">
                <a:solidFill>
                  <a:srgbClr val="FF0000"/>
                </a:solidFill>
              </a:rPr>
              <a:t>система учителя иностранного языка при подготовке учащихся к сдаче ОГЭ и ЕГЭ по английскому языку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4000504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Чернова А.Н.,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читель</a:t>
            </a:r>
            <a:r>
              <a:rPr lang="en-US" dirty="0" smtClean="0">
                <a:solidFill>
                  <a:schemeClr val="tx1"/>
                </a:solidFill>
              </a:rPr>
              <a:t> I</a:t>
            </a:r>
            <a:r>
              <a:rPr lang="ru-RU" dirty="0" smtClean="0">
                <a:solidFill>
                  <a:schemeClr val="tx1"/>
                </a:solidFill>
              </a:rPr>
              <a:t> категории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МБОУ Лицей №1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31" y="857231"/>
            <a:ext cx="3213012" cy="565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3929058" y="714356"/>
            <a:ext cx="4795619" cy="508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4000" dirty="0"/>
              <a:t> </a:t>
            </a:r>
            <a:r>
              <a:rPr lang="ru-RU" sz="3600" dirty="0" smtClean="0"/>
              <a:t>Тренировочные тесты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3600" dirty="0" smtClean="0"/>
              <a:t> 40 упражнений на каждое  </a:t>
            </a:r>
          </a:p>
          <a:p>
            <a:pPr>
              <a:lnSpc>
                <a:spcPct val="150000"/>
              </a:lnSpc>
            </a:pPr>
            <a:r>
              <a:rPr lang="ru-RU" sz="3600" dirty="0"/>
              <a:t> </a:t>
            </a:r>
            <a:r>
              <a:rPr lang="ru-RU" sz="3600" dirty="0" smtClean="0"/>
              <a:t>   задание Устной части ЕГЭ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3600" dirty="0" smtClean="0"/>
              <a:t> Бесплатное аудио! 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82638" y="1"/>
            <a:ext cx="72522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ЕГЭ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Английский язык. Устная часть.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(Автор - Р.П.Мильруд)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285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3439236" y="1643050"/>
            <a:ext cx="5704764" cy="446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советы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по подготовке к экзамену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Стратегия выполнения экзаменационной работы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Система упражнений по предупреждению типичных ошибок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Типовые экзаменационные работы  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Ответы ко всем заданиям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Диск с заданиями по аудированию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0"/>
            <a:ext cx="822462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ЕГЭ 2015. Типичные ошибки в ЕГЭ и как их избежать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Е.В.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Костюк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, Е.В. Боголюбова (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под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научной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редакцией К.С. Махмурян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1600" dirty="0"/>
          </a:p>
        </p:txBody>
      </p:sp>
      <p:pic>
        <p:nvPicPr>
          <p:cNvPr id="6" name="Picture 4" descr="https://www.englishteachers.ru/uploadedfiles/waresimgs/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3000680" cy="4104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94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1830" y="423081"/>
            <a:ext cx="5107675" cy="623702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Задания</a:t>
            </a:r>
            <a:r>
              <a:rPr lang="ru-RU" dirty="0"/>
              <a:t>, направленные на подготовку к олимпиадам учащихся 9–11-х </a:t>
            </a:r>
            <a:r>
              <a:rPr lang="ru-RU" dirty="0" smtClean="0"/>
              <a:t>классов </a:t>
            </a:r>
          </a:p>
          <a:p>
            <a:r>
              <a:rPr lang="ru-RU" dirty="0"/>
              <a:t>К</a:t>
            </a:r>
            <a:r>
              <a:rPr lang="ru-RU" dirty="0" smtClean="0"/>
              <a:t>ритерии </a:t>
            </a:r>
            <a:r>
              <a:rPr lang="ru-RU" dirty="0"/>
              <a:t>оценивания ряда творческих </a:t>
            </a:r>
            <a:r>
              <a:rPr lang="ru-RU" dirty="0" smtClean="0"/>
              <a:t>заданий </a:t>
            </a:r>
          </a:p>
          <a:p>
            <a:r>
              <a:rPr lang="ru-RU" dirty="0" smtClean="0"/>
              <a:t>Краткие рекомендации </a:t>
            </a:r>
          </a:p>
          <a:p>
            <a:r>
              <a:rPr lang="ru-RU" dirty="0"/>
              <a:t>Р</a:t>
            </a:r>
            <a:r>
              <a:rPr lang="ru-RU" dirty="0" smtClean="0"/>
              <a:t>азбор </a:t>
            </a:r>
            <a:r>
              <a:rPr lang="ru-RU" dirty="0"/>
              <a:t>типичных ошибок </a:t>
            </a:r>
            <a:r>
              <a:rPr lang="ru-RU" dirty="0" smtClean="0"/>
              <a:t>учащихся</a:t>
            </a:r>
          </a:p>
          <a:p>
            <a:r>
              <a:rPr lang="ru-RU" dirty="0" smtClean="0"/>
              <a:t>Позволяет </a:t>
            </a:r>
            <a:r>
              <a:rPr lang="ru-RU" dirty="0"/>
              <a:t>развивать у школьников критическое мышление, творческие способности, умения самоанализа и самооценки и эффективно готовить школьников к участию во всех этапах олимпиад по английскому языку, от школьного до всероссийского. </a:t>
            </a:r>
          </a:p>
        </p:txBody>
      </p:sp>
      <p:pic>
        <p:nvPicPr>
          <p:cNvPr id="2" name="Picture 2" descr="Y:\Delo-New\Oblozhki\Titul\Big\Olimp_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166" y="535442"/>
            <a:ext cx="2814638" cy="513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77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285728"/>
            <a:ext cx="6500858" cy="5714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Exam Success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28670"/>
            <a:ext cx="8229600" cy="554833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‘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Exam Success’ by </a:t>
            </a:r>
            <a:r>
              <a:rPr lang="en-US" sz="2800" i="1" dirty="0" err="1">
                <a:solidFill>
                  <a:schemeClr val="tx2">
                    <a:lumMod val="50000"/>
                  </a:schemeClr>
                </a:solidFill>
              </a:rPr>
              <a:t>W.Rimmer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tx2">
                    <a:lumMod val="50000"/>
                  </a:schemeClr>
                </a:solidFill>
              </a:rPr>
              <a:t>O.Vinogradova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, with </a:t>
            </a:r>
            <a:r>
              <a:rPr lang="en-US" sz="2800" i="1" dirty="0" err="1">
                <a:solidFill>
                  <a:schemeClr val="tx2">
                    <a:lumMod val="50000"/>
                  </a:schemeClr>
                </a:solidFill>
              </a:rPr>
              <a:t>L.Kozhevnikova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Course Consultant: M.V. </a:t>
            </a:r>
            <a:r>
              <a:rPr lang="en-US" sz="2800" i="1" dirty="0" err="1">
                <a:solidFill>
                  <a:schemeClr val="tx2">
                    <a:lumMod val="50000"/>
                  </a:schemeClr>
                </a:solidFill>
              </a:rPr>
              <a:t>Verbitskaya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. Cambridge: </a:t>
            </a: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Cambridge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University Press, 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201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]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  <a:defRPr/>
            </a:pPr>
            <a:r>
              <a:rPr lang="ru-RU" sz="2800" dirty="0" smtClean="0"/>
              <a:t>Учебное пособие </a:t>
            </a:r>
            <a:r>
              <a:rPr lang="ru-RU" sz="2800" dirty="0" err="1" smtClean="0"/>
              <a:t>Exam</a:t>
            </a:r>
            <a:r>
              <a:rPr lang="ru-RU" sz="2800" dirty="0" smtClean="0"/>
              <a:t> </a:t>
            </a:r>
            <a:r>
              <a:rPr lang="ru-RU" sz="2800" dirty="0" err="1" smtClean="0"/>
              <a:t>Success</a:t>
            </a:r>
            <a:r>
              <a:rPr lang="ru-RU" sz="2800" dirty="0" smtClean="0"/>
              <a:t> дает возможность быстро сформировать и отработать универсальные тестовые стратегии, необходимые для успешной сдачи ЕГЭ и других языковых экзаменов уровня A2-В2 Общеевропейской шкалы компетенций. Формат пособия повторяет формат ЕГЭ и состоит из пяти глав: </a:t>
            </a:r>
            <a:r>
              <a:rPr lang="ru-RU" sz="2800" dirty="0" err="1" smtClean="0"/>
              <a:t>Listening</a:t>
            </a:r>
            <a:r>
              <a:rPr lang="ru-RU" sz="2800" dirty="0" smtClean="0"/>
              <a:t>, </a:t>
            </a:r>
            <a:r>
              <a:rPr lang="ru-RU" sz="2800" dirty="0" err="1" smtClean="0"/>
              <a:t>Reading</a:t>
            </a:r>
            <a:r>
              <a:rPr lang="ru-RU" sz="2800" dirty="0" smtClean="0"/>
              <a:t>, </a:t>
            </a:r>
            <a:r>
              <a:rPr lang="ru-RU" sz="2800" dirty="0" err="1" smtClean="0"/>
              <a:t>Grammar</a:t>
            </a:r>
            <a:r>
              <a:rPr lang="ru-RU" sz="2800" dirty="0" smtClean="0"/>
              <a:t> </a:t>
            </a:r>
            <a:r>
              <a:rPr lang="ru-RU" sz="2800" dirty="0" err="1" smtClean="0"/>
              <a:t>and</a:t>
            </a:r>
            <a:r>
              <a:rPr lang="ru-RU" sz="2800" dirty="0" smtClean="0"/>
              <a:t> </a:t>
            </a:r>
            <a:r>
              <a:rPr lang="ru-RU" sz="2800" dirty="0" err="1" smtClean="0"/>
              <a:t>Vocabulary</a:t>
            </a:r>
            <a:r>
              <a:rPr lang="ru-RU" sz="2800" dirty="0" smtClean="0"/>
              <a:t>, </a:t>
            </a:r>
            <a:r>
              <a:rPr lang="ru-RU" sz="2800" dirty="0" err="1" smtClean="0"/>
              <a:t>Writing</a:t>
            </a:r>
            <a:r>
              <a:rPr lang="ru-RU" sz="2800" dirty="0" smtClean="0"/>
              <a:t>, </a:t>
            </a:r>
            <a:r>
              <a:rPr lang="ru-RU" sz="2800" dirty="0" err="1" smtClean="0"/>
              <a:t>Speaking</a:t>
            </a:r>
            <a:r>
              <a:rPr lang="ru-RU" sz="2800" dirty="0" smtClean="0"/>
              <a:t>. Каждая глава имеет два раздела, первый из которых направлен на формирование соответствующих умений и навыков, а также стратегий выполнения экзаменационных заданий, а второй - на их отработку, закрепление и дальнейшее развитие.</a:t>
            </a:r>
            <a:endParaRPr lang="ru-RU" sz="2800" dirty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6192" y="0"/>
            <a:ext cx="169780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м\0003.tif"/>
          <p:cNvPicPr/>
          <p:nvPr/>
        </p:nvPicPr>
        <p:blipFill>
          <a:blip r:embed="rId2" cstate="print"/>
          <a:srcRect t="1776" r="6396" b="14056"/>
          <a:stretch>
            <a:fillRect/>
          </a:stretch>
        </p:blipFill>
        <p:spPr bwMode="auto">
          <a:xfrm>
            <a:off x="1643042" y="0"/>
            <a:ext cx="628654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м\0004.tif"/>
          <p:cNvPicPr/>
          <p:nvPr/>
        </p:nvPicPr>
        <p:blipFill>
          <a:blip r:embed="rId2" cstate="print"/>
          <a:srcRect l="4054" t="11787" r="5703" b="14638"/>
          <a:stretch>
            <a:fillRect/>
          </a:stretch>
        </p:blipFill>
        <p:spPr bwMode="auto">
          <a:xfrm>
            <a:off x="1285852" y="214290"/>
            <a:ext cx="657229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ии0005.tif"/>
          <p:cNvPicPr/>
          <p:nvPr/>
        </p:nvPicPr>
        <p:blipFill>
          <a:blip r:embed="rId2" cstate="print"/>
          <a:srcRect l="2983" t="13528" r="5841" b="13528"/>
          <a:stretch>
            <a:fillRect/>
          </a:stretch>
        </p:blipFill>
        <p:spPr bwMode="auto">
          <a:xfrm>
            <a:off x="1285852" y="214290"/>
            <a:ext cx="607223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ии0006.tif"/>
          <p:cNvPicPr/>
          <p:nvPr/>
        </p:nvPicPr>
        <p:blipFill>
          <a:blip r:embed="rId2" cstate="print"/>
          <a:srcRect l="1964" t="6498" r="6429" b="15458"/>
          <a:stretch>
            <a:fillRect/>
          </a:stretch>
        </p:blipFill>
        <p:spPr bwMode="auto">
          <a:xfrm>
            <a:off x="1000100" y="285728"/>
            <a:ext cx="671517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sz="3200" dirty="0" smtClean="0">
                <a:solidFill>
                  <a:srgbClr val="CC0000"/>
                </a:solidFill>
              </a:rPr>
              <a:t>Task 3</a:t>
            </a:r>
            <a:r>
              <a:rPr lang="ru-RU" altLang="ru-RU" sz="3200" dirty="0" smtClean="0">
                <a:solidFill>
                  <a:srgbClr val="CC0000"/>
                </a:solidFill>
              </a:rPr>
              <a:t>. Описание фотографии.</a:t>
            </a:r>
            <a:br>
              <a:rPr lang="ru-RU" altLang="ru-RU" sz="3200" dirty="0" smtClean="0">
                <a:solidFill>
                  <a:srgbClr val="CC0000"/>
                </a:solidFill>
              </a:rPr>
            </a:br>
            <a:r>
              <a:rPr lang="ru-RU" altLang="ru-RU" sz="3200" dirty="0" smtClean="0">
                <a:solidFill>
                  <a:srgbClr val="CC0000"/>
                </a:solidFill>
              </a:rPr>
              <a:t>Что оценивается?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accent2"/>
                </a:solidFill>
              </a:rPr>
              <a:t>Решение коммуникативной задачи(даны ответы на все вопросы)- </a:t>
            </a:r>
            <a:r>
              <a:rPr lang="en-US" altLang="ru-RU" dirty="0" smtClean="0">
                <a:solidFill>
                  <a:schemeClr val="accent2"/>
                </a:solidFill>
              </a:rPr>
              <a:t>max. </a:t>
            </a:r>
            <a:r>
              <a:rPr lang="ru-RU" altLang="ru-RU" dirty="0" smtClean="0">
                <a:solidFill>
                  <a:schemeClr val="accent2"/>
                </a:solidFill>
              </a:rPr>
              <a:t>3 балла</a:t>
            </a:r>
          </a:p>
          <a:p>
            <a:pPr eaLnBrk="1" hangingPunct="1"/>
            <a:r>
              <a:rPr lang="ru-RU" altLang="ru-RU" dirty="0" smtClean="0">
                <a:solidFill>
                  <a:schemeClr val="accent2"/>
                </a:solidFill>
              </a:rPr>
              <a:t>Организация высказывания - </a:t>
            </a:r>
            <a:r>
              <a:rPr lang="en-US" altLang="ru-RU" dirty="0" smtClean="0">
                <a:solidFill>
                  <a:schemeClr val="accent2"/>
                </a:solidFill>
              </a:rPr>
              <a:t>max. 2 </a:t>
            </a:r>
            <a:r>
              <a:rPr lang="ru-RU" altLang="ru-RU" dirty="0" smtClean="0">
                <a:solidFill>
                  <a:schemeClr val="accent2"/>
                </a:solidFill>
              </a:rPr>
              <a:t>балла (наличие вступления и заключения, завершенность высказывания )</a:t>
            </a:r>
          </a:p>
          <a:p>
            <a:pPr eaLnBrk="1" hangingPunct="1"/>
            <a:r>
              <a:rPr lang="ru-RU" altLang="ru-RU" dirty="0" smtClean="0">
                <a:solidFill>
                  <a:schemeClr val="accent2"/>
                </a:solidFill>
              </a:rPr>
              <a:t>Языковое оформление</a:t>
            </a:r>
            <a:r>
              <a:rPr lang="en-US" altLang="ru-RU" dirty="0" smtClean="0">
                <a:solidFill>
                  <a:schemeClr val="accent2"/>
                </a:solidFill>
              </a:rPr>
              <a:t> </a:t>
            </a:r>
            <a:r>
              <a:rPr lang="ru-RU" altLang="ru-RU" dirty="0" smtClean="0">
                <a:solidFill>
                  <a:schemeClr val="accent2"/>
                </a:solidFill>
              </a:rPr>
              <a:t>- </a:t>
            </a:r>
            <a:r>
              <a:rPr lang="en-US" altLang="ru-RU" dirty="0" smtClean="0">
                <a:solidFill>
                  <a:schemeClr val="accent2"/>
                </a:solidFill>
              </a:rPr>
              <a:t>max. 2 </a:t>
            </a:r>
            <a:r>
              <a:rPr lang="ru-RU" altLang="ru-RU" dirty="0" smtClean="0">
                <a:solidFill>
                  <a:schemeClr val="accent2"/>
                </a:solidFill>
              </a:rPr>
              <a:t>балла</a:t>
            </a:r>
          </a:p>
          <a:p>
            <a:pPr eaLnBrk="1" hangingPunct="1"/>
            <a:endParaRPr lang="ru-RU" altLang="ru-RU" dirty="0" smtClean="0">
              <a:solidFill>
                <a:schemeClr val="accent2"/>
              </a:solidFill>
            </a:endParaRPr>
          </a:p>
          <a:p>
            <a:pPr eaLnBrk="1" hangingPunct="1"/>
            <a:endParaRPr lang="ru-RU" altLang="ru-RU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425" y="274638"/>
            <a:ext cx="3203575" cy="1930400"/>
          </a:xfrm>
        </p:spPr>
        <p:txBody>
          <a:bodyPr/>
          <a:lstStyle/>
          <a:p>
            <a:pPr eaLnBrk="1" hangingPunct="1"/>
            <a:r>
              <a:rPr lang="en-US" altLang="ru-RU" sz="3000" smtClean="0">
                <a:solidFill>
                  <a:srgbClr val="CC0000"/>
                </a:solidFill>
              </a:rPr>
              <a:t>Describing places and objects</a:t>
            </a:r>
            <a:endParaRPr lang="ru-RU" altLang="ru-RU" sz="3000" smtClean="0">
              <a:solidFill>
                <a:srgbClr val="CC0000"/>
              </a:solidFill>
            </a:endParaRP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08613" cy="6858000"/>
          </a:xfrm>
          <a:noFill/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4838700"/>
            <a:ext cx="1600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0000"/>
                </a:solidFill>
              </a:rPr>
              <a:t>Порядок действий при подготовке к ЕГЭ</a:t>
            </a:r>
            <a:r>
              <a:rPr lang="ru-RU" altLang="ru-RU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dirty="0"/>
              <a:t>Постепенное и планомерное изучение английского языка с параллельным знакомством с форматом ЕГЭ.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Дифференциация обучения в старших классах.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Обучение по индивидуальным образовательным траекториям.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На старшей ступени образования </a:t>
            </a:r>
            <a:r>
              <a:rPr lang="ru-RU" altLang="ru-RU" dirty="0" smtClean="0"/>
              <a:t>учитель часто выступает </a:t>
            </a:r>
            <a:r>
              <a:rPr lang="ru-RU" altLang="ru-RU" dirty="0"/>
              <a:t>в роли </a:t>
            </a:r>
            <a:r>
              <a:rPr lang="ru-RU" altLang="ru-RU" dirty="0" smtClean="0"/>
              <a:t>помощника .</a:t>
            </a:r>
            <a:endParaRPr lang="ru-RU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22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5256213" y="333375"/>
            <a:ext cx="3505200" cy="1143000"/>
          </a:xfrm>
        </p:spPr>
        <p:txBody>
          <a:bodyPr/>
          <a:lstStyle/>
          <a:p>
            <a:pPr eaLnBrk="1" hangingPunct="1"/>
            <a:r>
              <a:rPr lang="en-US" altLang="ru-RU" sz="3200" smtClean="0">
                <a:solidFill>
                  <a:schemeClr val="accent2"/>
                </a:solidFill>
              </a:rPr>
              <a:t>Describing places and buildings</a:t>
            </a:r>
            <a:endParaRPr lang="ru-RU" altLang="ru-RU" sz="3200" smtClean="0">
              <a:solidFill>
                <a:schemeClr val="accent2"/>
              </a:solidFill>
            </a:endParaRP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62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5410200" y="274638"/>
            <a:ext cx="3276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smtClean="0">
                <a:solidFill>
                  <a:srgbClr val="FF0000"/>
                </a:solidFill>
              </a:rPr>
              <a:t>Эмоциональное окрашивание высказывания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110163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C0000"/>
                </a:solidFill>
              </a:rPr>
              <a:t>Заключение.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solidFill>
                  <a:schemeClr val="tx2"/>
                </a:solidFill>
              </a:rPr>
              <a:t>При обучении АЯ в формате экзамена необходимо чётко знать и понимать, какие именно микро-  и </a:t>
            </a:r>
            <a:r>
              <a:rPr lang="ru-RU" altLang="ru-RU" sz="2800" dirty="0" err="1" smtClean="0">
                <a:solidFill>
                  <a:schemeClr val="tx2"/>
                </a:solidFill>
              </a:rPr>
              <a:t>макроумения</a:t>
            </a:r>
            <a:r>
              <a:rPr lang="ru-RU" altLang="ru-RU" sz="2800" dirty="0" smtClean="0">
                <a:solidFill>
                  <a:schemeClr val="tx2"/>
                </a:solidFill>
              </a:rPr>
              <a:t> проверяются.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solidFill>
                  <a:schemeClr val="tx2"/>
                </a:solidFill>
              </a:rPr>
              <a:t>Поскольку ЕГЭ носит интегрированный характер, данные умения и функции отрабатываются всех разделов, формирующих иноязычную коммуникативную компетенцию в основных видах РД. 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Порядок действий при подготовке к ЕГЭ: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568952" cy="489654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dirty="0" smtClean="0"/>
              <a:t>Определить проблемные области</a:t>
            </a:r>
          </a:p>
          <a:p>
            <a:pPr eaLnBrk="1" hangingPunct="1"/>
            <a:r>
              <a:rPr lang="ru-RU" altLang="ru-RU" dirty="0" smtClean="0"/>
              <a:t>Объяснить причины и предотвратить возможные ошибки</a:t>
            </a:r>
          </a:p>
          <a:p>
            <a:pPr eaLnBrk="1" hangingPunct="1"/>
            <a:r>
              <a:rPr lang="ru-RU" altLang="ru-RU" dirty="0" smtClean="0"/>
              <a:t>Развить стратегии эффективного выполнения заданий теста</a:t>
            </a:r>
          </a:p>
          <a:p>
            <a:pPr eaLnBrk="1" hangingPunct="1"/>
            <a:r>
              <a:rPr lang="ru-RU" altLang="ru-RU" dirty="0" smtClean="0"/>
              <a:t>Расширение словарного запаса(синонимы, устойчивые словосочетания)</a:t>
            </a:r>
          </a:p>
          <a:p>
            <a:pPr eaLnBrk="1" hangingPunct="1"/>
            <a:r>
              <a:rPr lang="ru-RU" altLang="ru-RU" dirty="0" smtClean="0"/>
              <a:t>Систематизация грамматического материала</a:t>
            </a:r>
          </a:p>
          <a:p>
            <a:pPr eaLnBrk="1" hangingPunct="1"/>
            <a:r>
              <a:rPr lang="ru-RU" altLang="ru-RU" dirty="0" smtClean="0"/>
              <a:t>Выполнение тренировочных вариантов (использование всех возможностей тренировки: ВОШ и т.д.)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785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Средства подготовки к ЕГЭ</a:t>
            </a:r>
            <a:br>
              <a:rPr lang="ru-RU" dirty="0" smtClean="0"/>
            </a:br>
            <a:r>
              <a:rPr lang="en-US" dirty="0" smtClean="0">
                <a:solidFill>
                  <a:srgbClr val="FF0000"/>
                </a:solidFill>
              </a:rPr>
              <a:t>New Millennium English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/>
              <a:t>Раздел «</a:t>
            </a:r>
            <a:r>
              <a:rPr lang="en-US" sz="4000" dirty="0" smtClean="0"/>
              <a:t>Student Exam</a:t>
            </a:r>
            <a:r>
              <a:rPr lang="ru-RU" sz="4000" dirty="0" smtClean="0"/>
              <a:t>»</a:t>
            </a:r>
          </a:p>
          <a:p>
            <a:r>
              <a:rPr lang="ru-RU" sz="4000" dirty="0" smtClean="0"/>
              <a:t>Раздел «</a:t>
            </a:r>
            <a:r>
              <a:rPr lang="en-US" sz="4000" dirty="0" smtClean="0"/>
              <a:t>Extensive reading</a:t>
            </a:r>
            <a:r>
              <a:rPr lang="ru-RU" sz="4000" dirty="0" smtClean="0"/>
              <a:t>»;</a:t>
            </a:r>
          </a:p>
          <a:p>
            <a:r>
              <a:rPr lang="ru-RU" sz="4000" dirty="0" smtClean="0"/>
              <a:t>Раздел «</a:t>
            </a:r>
            <a:r>
              <a:rPr lang="en-US" sz="4000" dirty="0" smtClean="0"/>
              <a:t>Grammar reference</a:t>
            </a:r>
            <a:r>
              <a:rPr lang="ru-RU" sz="4000" dirty="0" smtClean="0"/>
              <a:t>»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Дополнительный материал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429132"/>
            <a:ext cx="1391522" cy="18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www.englishteachers.ru/uploadedfiles/waresimgs/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429132"/>
            <a:ext cx="1428760" cy="1965451"/>
          </a:xfrm>
          <a:prstGeom prst="rect">
            <a:avLst/>
          </a:prstGeom>
          <a:noFill/>
        </p:spPr>
      </p:pic>
      <p:pic>
        <p:nvPicPr>
          <p:cNvPr id="6" name="Picture 2" descr="https://www.englishteachers.ru/uploadedfiles/waresimgs/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357694"/>
            <a:ext cx="1500198" cy="2074851"/>
          </a:xfrm>
          <a:prstGeom prst="rect">
            <a:avLst/>
          </a:prstGeom>
          <a:noFill/>
        </p:spPr>
      </p:pic>
      <p:pic>
        <p:nvPicPr>
          <p:cNvPr id="7" name="Рисунок 6" descr="Cover_small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429132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1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388" y="166004"/>
            <a:ext cx="7352235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Знакомство с форматом и первичная отработка. </a:t>
            </a:r>
            <a:r>
              <a:rPr lang="ru-RU" sz="4000" dirty="0" err="1" smtClean="0"/>
              <a:t>Аудирование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8812"/>
            <a:ext cx="4108591" cy="555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41" y="2348880"/>
            <a:ext cx="9103465" cy="384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www.englishteachers.ru/uploadedfiles/waresimgs/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8" y="0"/>
            <a:ext cx="1617107" cy="22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1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3" y="-1"/>
            <a:ext cx="5017692" cy="68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937" y="2780928"/>
            <a:ext cx="932387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www.englishteachers.ru/uploadedfiles/waresimgs/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8" y="0"/>
            <a:ext cx="1617107" cy="22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45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https://www.englishteachers.ru/uploadedfiles/waresimgs/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188639"/>
            <a:ext cx="1784225" cy="24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39"/>
            <a:ext cx="4862314" cy="66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" y="2262804"/>
            <a:ext cx="9029453" cy="282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82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https://www.englishteachers.ru/uploadedfiles/waresimgs/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188639"/>
            <a:ext cx="1784225" cy="24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5683"/>
            <a:ext cx="4518273" cy="645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8565"/>
            <a:ext cx="6264696" cy="596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239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5" name="Picture 5" descr="http://www.titul.ru/central/pickup.php?s=www_titul_ru&amp;i=4vkhgpncnlgqcvirueq0simkg241j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5000" cy="2581276"/>
          </a:xfrm>
          <a:prstGeom prst="rect">
            <a:avLst/>
          </a:prstGeom>
          <a:noFill/>
        </p:spPr>
      </p:pic>
      <p:sp>
        <p:nvSpPr>
          <p:cNvPr id="65538" name="Заголовок 1"/>
          <p:cNvSpPr>
            <a:spLocks noGrp="1"/>
          </p:cNvSpPr>
          <p:nvPr>
            <p:ph type="ctrTitle"/>
          </p:nvPr>
        </p:nvSpPr>
        <p:spPr>
          <a:xfrm>
            <a:off x="147638" y="3357563"/>
            <a:ext cx="2220912" cy="849312"/>
          </a:xfrm>
        </p:spPr>
        <p:txBody>
          <a:bodyPr/>
          <a:lstStyle/>
          <a:p>
            <a:pPr marL="273050" indent="-273050" algn="l" eaLnBrk="1" hangingPunct="1">
              <a:spcBef>
                <a:spcPct val="20000"/>
              </a:spcBef>
            </a:pPr>
            <a:endParaRPr lang="ru-RU" altLang="ru-RU" sz="16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7863" y="6072188"/>
            <a:ext cx="6400800" cy="460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</p:txBody>
      </p:sp>
      <p:sp>
        <p:nvSpPr>
          <p:cNvPr id="65540" name="Rectangle 1"/>
          <p:cNvSpPr>
            <a:spLocks noChangeArrowheads="1"/>
          </p:cNvSpPr>
          <p:nvPr/>
        </p:nvSpPr>
        <p:spPr bwMode="auto">
          <a:xfrm>
            <a:off x="1331913" y="1525588"/>
            <a:ext cx="212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000">
                <a:solidFill>
                  <a:srgbClr val="0D1216"/>
                </a:solidFill>
                <a:cs typeface="Times New Roman" pitchFamily="18" charset="0"/>
              </a:rPr>
              <a:t> </a:t>
            </a:r>
            <a:endParaRPr lang="ru-RU" altLang="ru-RU"/>
          </a:p>
        </p:txBody>
      </p:sp>
      <p:sp>
        <p:nvSpPr>
          <p:cNvPr id="65541" name="Прямоугольник 4"/>
          <p:cNvSpPr>
            <a:spLocks noChangeArrowheads="1"/>
          </p:cNvSpPr>
          <p:nvPr/>
        </p:nvSpPr>
        <p:spPr bwMode="auto">
          <a:xfrm>
            <a:off x="2483768" y="188640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/>
              <a:t>Монолог </a:t>
            </a:r>
            <a:r>
              <a:rPr lang="ru-RU" altLang="ru-RU" b="1" dirty="0"/>
              <a:t>- сравнение двух фотографий (картинок</a:t>
            </a:r>
            <a:r>
              <a:rPr lang="ru-RU" altLang="ru-RU" b="1" dirty="0" smtClean="0"/>
              <a:t>)</a:t>
            </a:r>
            <a:endParaRPr lang="ru-RU" altLang="ru-RU" b="1" dirty="0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48680"/>
            <a:ext cx="4320479" cy="61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73485"/>
            <a:ext cx="8164577" cy="588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494</Words>
  <Application>Microsoft Office PowerPoint</Application>
  <PresentationFormat>Экран (4:3)</PresentationFormat>
  <Paragraphs>59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Методическая система учителя иностранного языка при подготовке учащихся к сдаче ОГЭ и ЕГЭ по английскому языку </vt:lpstr>
      <vt:lpstr>Порядок действий при подготовке к ЕГЭ:</vt:lpstr>
      <vt:lpstr>Порядок действий при подготовке к ЕГЭ: </vt:lpstr>
      <vt:lpstr>Средства подготовки к ЕГЭ New Millennium English</vt:lpstr>
      <vt:lpstr>Знакомство с форматом и первичная отработка. Аудирование: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Exam Success</vt:lpstr>
      <vt:lpstr>Слайд 14</vt:lpstr>
      <vt:lpstr>Слайд 15</vt:lpstr>
      <vt:lpstr>Слайд 16</vt:lpstr>
      <vt:lpstr>Слайд 17</vt:lpstr>
      <vt:lpstr>Task 3. Описание фотографии. Что оценивается?</vt:lpstr>
      <vt:lpstr>Describing places and objects</vt:lpstr>
      <vt:lpstr>Describing places and buildings</vt:lpstr>
      <vt:lpstr>Эмоциональное окрашивание высказывания</vt:lpstr>
      <vt:lpstr>Заключение.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</cp:revision>
  <dcterms:created xsi:type="dcterms:W3CDTF">2016-11-02T14:14:16Z</dcterms:created>
  <dcterms:modified xsi:type="dcterms:W3CDTF">2016-11-02T16:37:30Z</dcterms:modified>
</cp:coreProperties>
</file>