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Антонова Т.П.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214314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Интеграция учебного предмета технология </a:t>
            </a:r>
            <a:r>
              <a:rPr lang="ru-RU" sz="36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другими учебными предметами. </a:t>
            </a:r>
            <a:endParaRPr lang="ru-RU" dirty="0"/>
          </a:p>
        </p:txBody>
      </p:sp>
      <p:pic>
        <p:nvPicPr>
          <p:cNvPr id="8" name="Рисунок 7" descr="img_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496"/>
            <a:ext cx="8001056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71480"/>
            <a:ext cx="8153400" cy="11430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Типы и формы интегрированных уроков, соответствующих ФГОС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214926"/>
            <a:ext cx="8715404" cy="1643074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3.Урок обобщения.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К ним можно отнести итоговые уроки. На уроке повторения и систематизации знаний учащиеся включаются в различные виды деятельности. Проводятся беседы, дискуссии, лабораторные работы, практикуется выполнение заданий, решение задач.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357298"/>
            <a:ext cx="635795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>
              <a:lnSpc>
                <a:spcPct val="120000"/>
              </a:lnSpc>
              <a:buClr>
                <a:srgbClr val="F3A447"/>
              </a:buClr>
              <a:buSzPct val="60000"/>
            </a:pPr>
            <a:endParaRPr lang="ru-RU" dirty="0" smtClean="0">
              <a:solidFill>
                <a:prstClr val="black"/>
              </a:solidFill>
            </a:endParaRPr>
          </a:p>
          <a:p>
            <a:pPr marL="320040" lvl="0">
              <a:lnSpc>
                <a:spcPct val="120000"/>
              </a:lnSpc>
              <a:buClr>
                <a:srgbClr val="F3A447"/>
              </a:buClr>
              <a:buSzPct val="60000"/>
            </a:pPr>
            <a:endParaRPr lang="ru-RU" dirty="0" smtClean="0">
              <a:solidFill>
                <a:prstClr val="black"/>
              </a:solidFill>
            </a:endParaRPr>
          </a:p>
          <a:p>
            <a:pPr marL="320040" lvl="0">
              <a:lnSpc>
                <a:spcPct val="120000"/>
              </a:lnSpc>
              <a:buClr>
                <a:srgbClr val="F3A447"/>
              </a:buClr>
              <a:buSzPct val="60000"/>
            </a:pPr>
            <a:r>
              <a:rPr lang="ru-RU" dirty="0" smtClean="0">
                <a:solidFill>
                  <a:prstClr val="black"/>
                </a:solidFill>
              </a:rPr>
              <a:t>1.Урок формирования новых знаний. </a:t>
            </a:r>
          </a:p>
          <a:p>
            <a:pPr marL="320040" lvl="0">
              <a:lnSpc>
                <a:spcPct val="120000"/>
              </a:lnSpc>
              <a:buClr>
                <a:srgbClr val="F3A447"/>
              </a:buClr>
              <a:buSzPct val="60000"/>
            </a:pPr>
            <a:r>
              <a:rPr lang="ru-RU" dirty="0" smtClean="0">
                <a:solidFill>
                  <a:prstClr val="black"/>
                </a:solidFill>
              </a:rPr>
              <a:t>Формами проявления такого урока являются: урок-путешествие, урок-исследование, урок-экскурсия, мультимедиа-урок, проблемный урок.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786058"/>
            <a:ext cx="800105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>
              <a:lnSpc>
                <a:spcPct val="120000"/>
              </a:lnSpc>
              <a:buClr>
                <a:srgbClr val="F3A447"/>
              </a:buClr>
              <a:buSzPct val="60000"/>
            </a:pPr>
            <a:endParaRPr lang="ru-RU" dirty="0" smtClean="0">
              <a:solidFill>
                <a:prstClr val="black"/>
              </a:solidFill>
            </a:endParaRPr>
          </a:p>
          <a:p>
            <a:pPr marL="320040" lvl="0">
              <a:lnSpc>
                <a:spcPct val="120000"/>
              </a:lnSpc>
              <a:buClr>
                <a:srgbClr val="F3A447"/>
              </a:buClr>
              <a:buSzPct val="60000"/>
            </a:pPr>
            <a:endParaRPr lang="ru-RU" dirty="0" smtClean="0">
              <a:solidFill>
                <a:prstClr val="black"/>
              </a:solidFill>
            </a:endParaRPr>
          </a:p>
          <a:p>
            <a:pPr marL="320040" lvl="0">
              <a:lnSpc>
                <a:spcPct val="120000"/>
              </a:lnSpc>
              <a:buClr>
                <a:srgbClr val="F3A447"/>
              </a:buClr>
              <a:buSzPct val="60000"/>
            </a:pPr>
            <a:r>
              <a:rPr lang="ru-RU" dirty="0" smtClean="0">
                <a:solidFill>
                  <a:prstClr val="black"/>
                </a:solidFill>
              </a:rPr>
              <a:t>2.Урок открытия нового знания.</a:t>
            </a:r>
          </a:p>
          <a:p>
            <a:pPr marL="320040" lvl="0">
              <a:lnSpc>
                <a:spcPct val="120000"/>
              </a:lnSpc>
              <a:buClr>
                <a:srgbClr val="F3A447"/>
              </a:buClr>
              <a:buSzPct val="60000"/>
            </a:pPr>
            <a:r>
              <a:rPr lang="ru-RU" dirty="0" smtClean="0">
                <a:solidFill>
                  <a:prstClr val="black"/>
                </a:solidFill>
              </a:rPr>
              <a:t> Главенствующая цель такого урока – это выработка у учащихся умений, навыков и компетенций в рамках учебной программы.</a:t>
            </a:r>
          </a:p>
          <a:p>
            <a:pPr marL="320040" lvl="0">
              <a:lnSpc>
                <a:spcPct val="120000"/>
              </a:lnSpc>
              <a:buClr>
                <a:srgbClr val="F3A447"/>
              </a:buClr>
              <a:buSzPct val="60000"/>
            </a:pPr>
            <a:r>
              <a:rPr lang="ru-RU" dirty="0" smtClean="0">
                <a:solidFill>
                  <a:prstClr val="black"/>
                </a:solidFill>
              </a:rPr>
              <a:t>Формы обучения: урок-практикум, урок-сочинение, урок – деловая или ролевая игра, комбинированный урок, урок-путешествие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8" name="Рисунок 7" descr="1191269251_c4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2428891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Интегративные связи отдельных блоков и модулей ОО Технология с другими общеобразовательными предметами.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643049"/>
          <a:ext cx="8429684" cy="494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852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основных блоков и модулей ОО Технология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Интеграция с предметами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448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Культура дома, технология обработки ткани, пищевых продуктов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ИЗО, музыка, графика, черчение, химия, физика, биология, литература, история, математика и др.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852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Производство и окружающая среда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Биология, экология, физика, химия, география и др.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852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Электрорадиотехнологии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Физика, история и др.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852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Информационные технологии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ИВТ (графика), , математика, история и др.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9840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3089146" cy="2282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            Бинарный 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Бинарный урок</a:t>
            </a:r>
            <a:r>
              <a:rPr lang="ru-RU" b="1" dirty="0" smtClean="0"/>
              <a:t> – </a:t>
            </a:r>
            <a:r>
              <a:rPr lang="ru-RU" dirty="0" smtClean="0"/>
              <a:t>учебное занятие, объединяющее содержание 2 предметов одного цикла в одном уроке.</a:t>
            </a:r>
          </a:p>
          <a:p>
            <a:pPr algn="just"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Его особенности – изложение, исследование проблемы одного предмета находит продолжение в другом; </a:t>
            </a:r>
            <a:r>
              <a:rPr lang="ru-RU" u="sng" dirty="0" err="1" smtClean="0"/>
              <a:t>межпредметные</a:t>
            </a:r>
            <a:r>
              <a:rPr lang="ru-RU" u="sng" dirty="0" smtClean="0"/>
              <a:t> связи реализуются  в процессе преподавания дисциплин одной образовательной области.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4021437"/>
            <a:ext cx="4909675" cy="283656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Цель  бинарного урока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200" dirty="0" smtClean="0"/>
              <a:t>   создать условия мотивированного практического применения знаний, навыков и умений и дать возможность учащимся увидеть результаты своего труда, получив от него 	           радость и удовлетворение.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857232"/>
            <a:ext cx="8153400" cy="36196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ЭФФЕКТИВНОСТЬ БИНАРНЫХ УРОКОВ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Соединяются педагогические усилия и мастерство двух педагогов</a:t>
            </a:r>
          </a:p>
          <a:p>
            <a:r>
              <a:rPr lang="ru-RU" dirty="0" smtClean="0"/>
              <a:t>Активно задействуется творческий потенциал учителя и учащихся </a:t>
            </a:r>
          </a:p>
          <a:p>
            <a:r>
              <a:rPr lang="ru-RU" dirty="0" smtClean="0"/>
              <a:t>Повышается мотивация и заинтересованности учащихся</a:t>
            </a:r>
          </a:p>
          <a:p>
            <a:r>
              <a:rPr lang="ru-RU" dirty="0" smtClean="0"/>
              <a:t>Поддерживается внимание на высоком уровне</a:t>
            </a:r>
          </a:p>
          <a:p>
            <a:r>
              <a:rPr lang="ru-RU" dirty="0" smtClean="0"/>
              <a:t>Урок проводится в увлекательной и нестандартной форме</a:t>
            </a:r>
          </a:p>
          <a:p>
            <a:r>
              <a:rPr lang="ru-RU" dirty="0" smtClean="0"/>
              <a:t>Экономится учебное время </a:t>
            </a:r>
          </a:p>
          <a:p>
            <a:r>
              <a:rPr lang="ru-RU" dirty="0" smtClean="0"/>
              <a:t>Динамичность, смена видов деятельности на уроке</a:t>
            </a:r>
          </a:p>
          <a:p>
            <a:r>
              <a:rPr lang="ru-RU" dirty="0" smtClean="0"/>
              <a:t>Нетрадиционный подход к изучению учебного материала</a:t>
            </a:r>
          </a:p>
          <a:p>
            <a:r>
              <a:rPr lang="ru-RU" dirty="0" smtClean="0"/>
              <a:t>Учащимся предоставляется возможность мыслить, решать проблемы, рассуждать над путями решения этих проблем для того, чтобы акцентировать внимание на содержании своего высказывания, чтобы в центре внимания была мысль, а язык выступал в своей прямой функции – формирования и формулирования этих мыслей.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785794"/>
            <a:ext cx="8153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Какие компетенции педагога позволяет сформировать?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Бинарный урок – нестандартная форма обучения по реализации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связей, урок ведут 2 учителя. Это творчество 2 педагогов, которое перерастает в творческий процесс у учащихся. </a:t>
            </a:r>
          </a:p>
          <a:p>
            <a:r>
              <a:rPr lang="ru-RU" dirty="0" smtClean="0"/>
              <a:t>«+» «+» Такие уроки интересны и ученикам, и педагогам.</a:t>
            </a:r>
          </a:p>
          <a:p>
            <a:r>
              <a:rPr lang="ru-RU" dirty="0" smtClean="0"/>
              <a:t> «+» Они сплачивают педагогический коллектив, между педагогами меняются взаимоотношения.</a:t>
            </a:r>
          </a:p>
          <a:p>
            <a:r>
              <a:rPr lang="ru-RU" dirty="0" smtClean="0"/>
              <a:t> «+» У учащихся и у педагогов расширяются кругозор и сфера влияния.</a:t>
            </a:r>
          </a:p>
          <a:p>
            <a:r>
              <a:rPr lang="ru-RU" dirty="0" smtClean="0"/>
              <a:t> «-» «-» Противопоказаниями в применении бинарных уроков является несогласованность, несовместимость педагогов.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_gsfegoq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576970"/>
            <a:ext cx="2857520" cy="4780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857232"/>
            <a:ext cx="81534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      Рациональные формы бинарного урока.  Это может быть: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8992" y="1357298"/>
            <a:ext cx="5929322" cy="5500702"/>
          </a:xfrm>
        </p:spPr>
        <p:txBody>
          <a:bodyPr>
            <a:normAutofit lnSpcReduction="10000"/>
          </a:bodyPr>
          <a:lstStyle/>
          <a:p>
            <a:pPr lvl="0"/>
            <a:r>
              <a:rPr lang="ru-RU" i="1" dirty="0" smtClean="0"/>
              <a:t>урок-диспут,</a:t>
            </a:r>
            <a:endParaRPr lang="ru-RU" dirty="0" smtClean="0"/>
          </a:p>
          <a:p>
            <a:pPr lvl="0"/>
            <a:r>
              <a:rPr lang="ru-RU" i="1" dirty="0" smtClean="0"/>
              <a:t>урок-диалог,</a:t>
            </a:r>
            <a:endParaRPr lang="ru-RU" dirty="0" smtClean="0"/>
          </a:p>
          <a:p>
            <a:pPr lvl="0"/>
            <a:r>
              <a:rPr lang="ru-RU" i="1" dirty="0" smtClean="0"/>
              <a:t>урок-пресс-конференция,</a:t>
            </a:r>
            <a:endParaRPr lang="ru-RU" dirty="0" smtClean="0"/>
          </a:p>
          <a:p>
            <a:pPr lvl="0"/>
            <a:r>
              <a:rPr lang="ru-RU" i="1" dirty="0" smtClean="0"/>
              <a:t>урок-игра,</a:t>
            </a:r>
            <a:endParaRPr lang="ru-RU" dirty="0" smtClean="0"/>
          </a:p>
          <a:p>
            <a:pPr lvl="0"/>
            <a:r>
              <a:rPr lang="ru-RU" i="1" dirty="0" smtClean="0"/>
              <a:t>урок-форум,</a:t>
            </a:r>
            <a:endParaRPr lang="ru-RU" dirty="0" smtClean="0"/>
          </a:p>
          <a:p>
            <a:pPr lvl="0"/>
            <a:r>
              <a:rPr lang="ru-RU" i="1" dirty="0" smtClean="0"/>
              <a:t>урок-исследование и т.д.</a:t>
            </a:r>
            <a:endParaRPr lang="ru-RU" dirty="0" smtClean="0"/>
          </a:p>
          <a:p>
            <a:pPr algn="ctr">
              <a:buNone/>
            </a:pPr>
            <a:r>
              <a:rPr lang="ru-RU" b="1" u="sng" dirty="0" smtClean="0"/>
              <a:t>Типы бинарного урока.</a:t>
            </a:r>
          </a:p>
          <a:p>
            <a:pPr>
              <a:buNone/>
            </a:pPr>
            <a:r>
              <a:rPr lang="ru-RU" b="1" dirty="0" smtClean="0"/>
              <a:t>1.</a:t>
            </a:r>
            <a:r>
              <a:rPr lang="ru-RU" dirty="0" smtClean="0"/>
              <a:t> </a:t>
            </a:r>
            <a:r>
              <a:rPr lang="ru-RU" b="1" dirty="0" smtClean="0"/>
              <a:t>урок изучения новых знаний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b="1" dirty="0" smtClean="0"/>
              <a:t>2. урок систематизации обобщения знаний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b="1" dirty="0" smtClean="0"/>
              <a:t>3.</a:t>
            </a:r>
            <a:r>
              <a:rPr lang="ru-RU" dirty="0" smtClean="0"/>
              <a:t> </a:t>
            </a:r>
            <a:r>
              <a:rPr lang="ru-RU" b="1" dirty="0" smtClean="0"/>
              <a:t>комбинированный.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Общая структура бинарных уроков: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8153400" cy="4495800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r>
              <a:rPr lang="ru-RU" i="1" dirty="0" smtClean="0"/>
              <a:t>вступление</a:t>
            </a:r>
            <a:r>
              <a:rPr lang="ru-RU" dirty="0" smtClean="0"/>
              <a:t> - постановка цели, задачу урока, актуализацию опорных знаний, необходимых для сознательного восприятия его содержания, сообщение плана работы;</a:t>
            </a:r>
          </a:p>
          <a:p>
            <a:r>
              <a:rPr lang="ru-RU" i="1" dirty="0" smtClean="0"/>
              <a:t>основную часть</a:t>
            </a:r>
            <a:r>
              <a:rPr lang="ru-RU" dirty="0" smtClean="0"/>
              <a:t> - раскрытие содержания учебного материала;</a:t>
            </a:r>
          </a:p>
          <a:p>
            <a:r>
              <a:rPr lang="ru-RU" i="1" dirty="0" smtClean="0"/>
              <a:t>заключение</a:t>
            </a:r>
            <a:r>
              <a:rPr lang="ru-RU" dirty="0" smtClean="0"/>
              <a:t> - подведения итогов, оценка работы учащихся, определение домашнего задания.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«Учитель, готовится к хорошему уроку всю жизнь... Такова духовная и философская ос­нова нашей профессии и технологии нашего труда: чтобы открыть перед учениками 	     искорку знаний, учителю надо                   впитать море света, ни на минуту                       не уходя от лучей вечно сияющего              солнца знаний, человеческой                мудрости».</a:t>
            </a:r>
          </a:p>
          <a:p>
            <a:pPr>
              <a:buNone/>
            </a:pPr>
            <a:r>
              <a:rPr lang="ru-RU" dirty="0" smtClean="0"/>
              <a:t>                                 В. А.  Сухомлинский.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643314"/>
            <a:ext cx="5715000" cy="3214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71480"/>
            <a:ext cx="8153400" cy="647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Рефлексия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 Уже знал …. </a:t>
            </a:r>
          </a:p>
          <a:p>
            <a:r>
              <a:rPr lang="ru-RU" dirty="0" smtClean="0"/>
              <a:t>2 Узнал новое ….</a:t>
            </a:r>
          </a:p>
          <a:p>
            <a:r>
              <a:rPr lang="ru-RU" dirty="0" smtClean="0"/>
              <a:t>3 Думал иначе …. </a:t>
            </a:r>
          </a:p>
          <a:p>
            <a:r>
              <a:rPr lang="ru-RU" dirty="0" smtClean="0"/>
              <a:t>4 Не понял, есть вопросы ….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Межпредметные</a:t>
            </a:r>
            <a:r>
              <a:rPr lang="ru-RU" dirty="0" smtClean="0"/>
              <a:t> связи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1500174"/>
            <a:ext cx="9144064" cy="1714512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3200" dirty="0" smtClean="0"/>
              <a:t>              </a:t>
            </a:r>
            <a:r>
              <a:rPr lang="ru-RU" sz="4200" dirty="0" smtClean="0"/>
              <a:t>«</a:t>
            </a:r>
            <a:r>
              <a:rPr lang="ru-RU" sz="4200" dirty="0" err="1" smtClean="0"/>
              <a:t>Межпредметные</a:t>
            </a:r>
            <a:r>
              <a:rPr lang="ru-RU" sz="4200" dirty="0" smtClean="0"/>
              <a:t> связи есть педагогическая категория для обозначения синтезирующих, интегративных отношений между объектами, явлениями и процессами реальной действительности, нашедших свое отражение в содержании, формах и методах учебно-воспитательного процесса и выполняющих образовательную, развивающую и воспитательную функции в их органическом единстве». </a:t>
            </a:r>
          </a:p>
          <a:p>
            <a:pPr>
              <a:buNone/>
            </a:pPr>
            <a:r>
              <a:rPr lang="ru-RU" sz="4200" dirty="0" smtClean="0"/>
              <a:t>                                                                                                                                       Г.Ф. </a:t>
            </a:r>
            <a:r>
              <a:rPr lang="ru-RU" sz="4200" dirty="0" err="1" smtClean="0"/>
              <a:t>Федорц</a:t>
            </a:r>
            <a:endParaRPr lang="ru-RU" sz="42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143248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2000" u="sng" dirty="0" smtClean="0"/>
              <a:t>Средства  </a:t>
            </a:r>
            <a:r>
              <a:rPr lang="ru-RU" sz="2000" u="sng" dirty="0" err="1" smtClean="0"/>
              <a:t>межпредметных</a:t>
            </a:r>
            <a:r>
              <a:rPr lang="ru-RU" sz="2000" u="sng" dirty="0" smtClean="0"/>
              <a:t> связей</a:t>
            </a:r>
            <a:r>
              <a:rPr lang="ru-RU" sz="2000" dirty="0" smtClean="0"/>
              <a:t>:</a:t>
            </a:r>
          </a:p>
          <a:p>
            <a:pPr indent="0">
              <a:buNone/>
            </a:pPr>
            <a:r>
              <a:rPr lang="ru-RU" sz="2000" dirty="0" smtClean="0"/>
              <a:t> вопросы, наглядные пособия, </a:t>
            </a:r>
          </a:p>
          <a:p>
            <a:pPr indent="0">
              <a:buNone/>
            </a:pPr>
            <a:r>
              <a:rPr lang="ru-RU" sz="2000" dirty="0" smtClean="0"/>
              <a:t>тексты, проблемные ситуации и познавательные задачи, конференции, «интегрированные» учебные дни, факультативные занятия и олимпиады</a:t>
            </a:r>
            <a:r>
              <a:rPr lang="ru-RU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50070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Особенно </a:t>
            </a:r>
            <a:r>
              <a:rPr lang="ru-RU" sz="2400" b="1" dirty="0" smtClean="0">
                <a:solidFill>
                  <a:prstClr val="black"/>
                </a:solidFill>
              </a:rPr>
              <a:t>эффективным средством</a:t>
            </a:r>
            <a:r>
              <a:rPr lang="ru-RU" sz="2400" dirty="0" smtClean="0">
                <a:solidFill>
                  <a:prstClr val="black"/>
                </a:solidFill>
              </a:rPr>
              <a:t> реализации </a:t>
            </a:r>
            <a:r>
              <a:rPr lang="ru-RU" sz="2400" dirty="0" err="1" smtClean="0">
                <a:solidFill>
                  <a:prstClr val="black"/>
                </a:solidFill>
              </a:rPr>
              <a:t>межпредметных</a:t>
            </a:r>
            <a:r>
              <a:rPr lang="ru-RU" sz="2400" dirty="0" smtClean="0">
                <a:solidFill>
                  <a:prstClr val="black"/>
                </a:solidFill>
              </a:rPr>
              <a:t> связей является </a:t>
            </a:r>
            <a:r>
              <a:rPr lang="ru-RU" sz="2400" b="1" dirty="0" smtClean="0">
                <a:solidFill>
                  <a:prstClr val="black"/>
                </a:solidFill>
              </a:rPr>
              <a:t>интегрированный урок</a:t>
            </a:r>
            <a:endParaRPr lang="ru-RU" sz="2400" dirty="0"/>
          </a:p>
        </p:txBody>
      </p:sp>
      <p:pic>
        <p:nvPicPr>
          <p:cNvPr id="12" name="Рисунок 11" descr="znayka-znay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857496"/>
            <a:ext cx="271464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Интеграция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indent="320040">
              <a:buNone/>
            </a:pPr>
            <a:r>
              <a:rPr lang="ru-RU" b="1" i="1" dirty="0" smtClean="0"/>
              <a:t>Интеграция </a:t>
            </a:r>
            <a:r>
              <a:rPr lang="ru-RU" i="1" dirty="0" smtClean="0"/>
              <a:t>– (лат. Integratio &lt; integer целый) – объединение в целое каких- либо  частей или элементов. (сл.Ожёгова)</a:t>
            </a:r>
          </a:p>
          <a:p>
            <a:pPr indent="320040">
              <a:buNone/>
            </a:pPr>
            <a:r>
              <a:rPr lang="ru-RU" dirty="0" smtClean="0"/>
              <a:t>«Интеграция – это глубокое взаимопроникновение, слияние, насколько это возможно, в одном учебном материале обобщенных знаний в той или иной области».</a:t>
            </a:r>
          </a:p>
          <a:p>
            <a:pPr indent="320040">
              <a:buNone/>
            </a:pPr>
            <a:r>
              <a:rPr lang="ru-RU" dirty="0" smtClean="0"/>
              <a:t>Интеграция - процесс сближения и связи наук, состояние связанности отдельных частей в одно целое, а также процесс, ведущий к такому состоянию.</a:t>
            </a:r>
          </a:p>
          <a:p>
            <a:pPr indent="320040">
              <a:buNone/>
            </a:pPr>
            <a:r>
              <a:rPr lang="ru-RU" u="sng" dirty="0" smtClean="0"/>
              <a:t>Главная цель интеграции - создание у школьника целостного представления об окружающем мире, т. е. формирование мировоззрения.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123138" cy="57628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Возможности при интегрированном построении </a:t>
            </a:r>
            <a:br>
              <a:rPr lang="ru-RU" sz="3100" dirty="0" smtClean="0"/>
            </a:br>
            <a:r>
              <a:rPr lang="ru-RU" sz="3100" dirty="0" smtClean="0"/>
              <a:t>учебного процесса.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Переход от </a:t>
            </a:r>
            <a:r>
              <a:rPr lang="ru-RU" dirty="0" err="1" smtClean="0"/>
              <a:t>внутрипредметных</a:t>
            </a:r>
            <a:r>
              <a:rPr lang="ru-RU" dirty="0" smtClean="0"/>
              <a:t> связей к </a:t>
            </a:r>
            <a:r>
              <a:rPr lang="ru-RU" dirty="0" err="1" smtClean="0"/>
              <a:t>межпредметным</a:t>
            </a:r>
            <a:r>
              <a:rPr lang="ru-RU" dirty="0" smtClean="0"/>
              <a:t> позволяет ученику переносить способы действий с одних объектов на другие</a:t>
            </a:r>
          </a:p>
          <a:p>
            <a:r>
              <a:rPr lang="ru-RU" dirty="0" smtClean="0"/>
              <a:t>Увеличение доли проблемных ситуаций в структуре интеграции предметов активизирует мыслительную деятельность школьника.</a:t>
            </a:r>
          </a:p>
          <a:p>
            <a:r>
              <a:rPr lang="ru-RU" dirty="0" smtClean="0"/>
              <a:t>Интеграция ведет к увеличению доли обобщающих знаний.</a:t>
            </a:r>
          </a:p>
          <a:p>
            <a:r>
              <a:rPr lang="ru-RU" dirty="0" smtClean="0"/>
              <a:t>Интеграция увеличивает информативную емкость урока.</a:t>
            </a:r>
          </a:p>
          <a:p>
            <a:r>
              <a:rPr lang="ru-RU" dirty="0" smtClean="0"/>
              <a:t>Интеграция позволяет находить новые факторы, которые подтверждают или углубляют определенные наблюдения, выводы учащихся при изучении различных предметов.</a:t>
            </a:r>
          </a:p>
          <a:p>
            <a:r>
              <a:rPr lang="ru-RU" dirty="0" smtClean="0"/>
              <a:t>Интеграция является средством мотивации учения школьников, помогает активизировать учебно-познавательную деятельность учащихся, способствует снятию перенапряжения и утомляемости.</a:t>
            </a:r>
          </a:p>
          <a:p>
            <a:r>
              <a:rPr lang="ru-RU" dirty="0" smtClean="0"/>
              <a:t>Интеграция учебного материала способствует развитию творчества учащихся, позволяет им применять полученные знания в реальных условиях.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791075"/>
            <a:ext cx="2209800" cy="2066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714356"/>
            <a:ext cx="8153400" cy="504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Понятие «интеграция» может иметь два значения: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143116"/>
            <a:ext cx="7959880" cy="40005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smtClean="0"/>
              <a:t>Критерии эффективной реализации интегрированного урока:</a:t>
            </a:r>
          </a:p>
          <a:p>
            <a:pPr lvl="0"/>
            <a:r>
              <a:rPr lang="ru-RU" dirty="0" smtClean="0"/>
              <a:t>Активизация познавательной творческой деятельности учащихся, развитие познавательного интереса через проблемное обучение;</a:t>
            </a:r>
          </a:p>
          <a:p>
            <a:pPr lvl="0"/>
            <a:r>
              <a:rPr lang="ru-RU" dirty="0" smtClean="0"/>
              <a:t>Вовлечение учащихся в самостоятельную практическую деятельность;</a:t>
            </a:r>
          </a:p>
          <a:p>
            <a:pPr lvl="0"/>
            <a:r>
              <a:rPr lang="ru-RU" dirty="0" smtClean="0"/>
              <a:t>Развитие исследовательских навыков и умения принимать самостоятельное решение;</a:t>
            </a:r>
          </a:p>
          <a:p>
            <a:pPr lvl="0"/>
            <a:r>
              <a:rPr lang="ru-RU" dirty="0" smtClean="0"/>
              <a:t>Формирование у учащихся современных представлений о целостности и развитии природы;</a:t>
            </a:r>
          </a:p>
          <a:p>
            <a:pPr lvl="0"/>
            <a:r>
              <a:rPr lang="ru-RU" dirty="0" smtClean="0"/>
              <a:t>Формирование системного мышления и глубокое</a:t>
            </a:r>
          </a:p>
          <a:p>
            <a:pPr lvl="0">
              <a:buNone/>
            </a:pPr>
            <a:r>
              <a:rPr lang="ru-RU" dirty="0" smtClean="0"/>
              <a:t>      осознанное усвоение понятий.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/>
              <a:t>а) создание у учеников целостного представления об окружающем мире); </a:t>
            </a:r>
          </a:p>
          <a:p>
            <a:pPr>
              <a:buNone/>
            </a:pPr>
            <a:r>
              <a:rPr lang="ru-RU" sz="2000" i="1" dirty="0" smtClean="0"/>
              <a:t>б) нахождение общего фундамента взаимопроникновения знаний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642918"/>
            <a:ext cx="8153400" cy="57628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Функции интегрированных уроков: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Методологическая функция – формирование у учащихся современных представлений изучаемых дисциплин.</a:t>
            </a:r>
          </a:p>
          <a:p>
            <a:pPr lvl="0"/>
            <a:r>
              <a:rPr lang="ru-RU" dirty="0" smtClean="0"/>
              <a:t>Образовательная функция – формирование системности, связанности отдельных частей как системы, глубины, гибкости осознанность познания.</a:t>
            </a:r>
          </a:p>
          <a:p>
            <a:pPr lvl="0"/>
            <a:r>
              <a:rPr lang="ru-RU" dirty="0" smtClean="0"/>
              <a:t>Развивающая функция – формирование познавательной активности, преодоление инертности мышления, расширения кругозора.</a:t>
            </a:r>
          </a:p>
          <a:p>
            <a:pPr lvl="0"/>
            <a:r>
              <a:rPr lang="ru-RU" dirty="0" smtClean="0"/>
              <a:t>Воспитывающая функция – отражает политехническую направленность.</a:t>
            </a:r>
          </a:p>
          <a:p>
            <a:pPr lvl="0"/>
            <a:r>
              <a:rPr lang="ru-RU" dirty="0" smtClean="0"/>
              <a:t>Конструктивная функция – совершенствование содержания учебного материала, методов и форм организации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71480"/>
            <a:ext cx="8153400" cy="647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Дидактические условия: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правильное вычисление междисциплинарного объекта изучения, он должен быть актуальным и проблемным, содержать естественную </a:t>
            </a:r>
            <a:r>
              <a:rPr lang="ru-RU" dirty="0" err="1" smtClean="0"/>
              <a:t>межпредметную</a:t>
            </a:r>
            <a:r>
              <a:rPr lang="ru-RU" dirty="0" smtClean="0"/>
              <a:t> связь;</a:t>
            </a:r>
          </a:p>
          <a:p>
            <a:r>
              <a:rPr lang="ru-RU" dirty="0" smtClean="0"/>
              <a:t>тесное сотрудничество учителей при подготовке урока;</a:t>
            </a:r>
          </a:p>
          <a:p>
            <a:r>
              <a:rPr lang="ru-RU" dirty="0" smtClean="0"/>
              <a:t>руководство работой учащихся, готовящихся выступать на интегрированном уроке;</a:t>
            </a:r>
          </a:p>
          <a:p>
            <a:r>
              <a:rPr lang="ru-RU" dirty="0" smtClean="0"/>
              <a:t>на всех этапах урока активизация мыслительной деятельности и обязательное использование приёмов обратной связи.</a:t>
            </a:r>
          </a:p>
          <a:p>
            <a:r>
              <a:rPr lang="ru-RU" dirty="0" smtClean="0"/>
              <a:t>обеспечение преемственности между каждой частью урока на основе общего подхода.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642918"/>
            <a:ext cx="8153400" cy="576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Классификация интегрированных уроков по способу их организации: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конструирование и проведение урока двумя и более учителями разных дисциплин;</a:t>
            </a:r>
          </a:p>
          <a:p>
            <a:r>
              <a:rPr lang="ru-RU" dirty="0" smtClean="0"/>
              <a:t>конструирование и проведение интегрированного урока одним учителем, имеющим базовую подготовку по соответствующим дисциплинам;</a:t>
            </a:r>
          </a:p>
          <a:p>
            <a:r>
              <a:rPr lang="ru-RU" dirty="0" smtClean="0"/>
              <a:t>создание на этой основе интегрированных тем, разделов, курсов.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71480"/>
            <a:ext cx="8153400" cy="100013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Требования к планированию, организации и проведению интегрированных уроков: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Определение системы таких уроков на целый год и включение их в календарно-тематическое планирование.</a:t>
            </a:r>
          </a:p>
          <a:p>
            <a:pPr lvl="0"/>
            <a:r>
              <a:rPr lang="ru-RU" dirty="0" smtClean="0"/>
              <a:t>Тщательное планирование каждого урока, выделение главной и сопутствующей целей.</a:t>
            </a:r>
          </a:p>
          <a:p>
            <a:pPr lvl="0"/>
            <a:r>
              <a:rPr lang="ru-RU" dirty="0" smtClean="0"/>
              <a:t>Моделирование (то есть анализ, отбор, многократная перепроверка) содержания уроков, наполнение их тем содержанием, которое поддерживает главную цель.</a:t>
            </a:r>
          </a:p>
          <a:p>
            <a:pPr lvl="0"/>
            <a:r>
              <a:rPr lang="ru-RU" dirty="0" smtClean="0"/>
              <a:t>Тщательный выбор типа и структуры урока, методов и средств обучения.</a:t>
            </a:r>
          </a:p>
          <a:p>
            <a:pPr lvl="0"/>
            <a:r>
              <a:rPr lang="ru-RU" dirty="0" smtClean="0"/>
              <a:t>Оптимальная нагрузка детей впечатлениями.</a:t>
            </a:r>
          </a:p>
          <a:p>
            <a:pPr lvl="0"/>
            <a:r>
              <a:rPr lang="ru-RU" dirty="0" smtClean="0"/>
              <a:t>Привлечение к проведению интегрированных уроков педагогов различных учебных предметов и специалистов.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166</TotalTime>
  <Words>939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 Интеграция учебного предмета технология  с другими учебными предметами. </vt:lpstr>
      <vt:lpstr>Межпредметные связи</vt:lpstr>
      <vt:lpstr>Интеграция</vt:lpstr>
      <vt:lpstr>Возможности при интегрированном построении  учебного процесса. </vt:lpstr>
      <vt:lpstr>Понятие «интеграция» может иметь два значения: </vt:lpstr>
      <vt:lpstr>Функции интегрированных уроков: </vt:lpstr>
      <vt:lpstr>Дидактические условия: </vt:lpstr>
      <vt:lpstr>Классификация интегрированных уроков по способу их организации: </vt:lpstr>
      <vt:lpstr>Требования к планированию, организации и проведению интегрированных уроков: </vt:lpstr>
      <vt:lpstr>Типы и формы интегрированных уроков, соответствующих ФГОС </vt:lpstr>
      <vt:lpstr>Интегративные связи отдельных блоков и модулей ОО Технология с другими общеобразовательными предметами.</vt:lpstr>
      <vt:lpstr>                    Бинарный урок</vt:lpstr>
      <vt:lpstr> Цель  бинарного урока </vt:lpstr>
      <vt:lpstr>ЭФФЕКТИВНОСТЬ БИНАРНЫХ УРОКОВ </vt:lpstr>
      <vt:lpstr>Какие компетенции педагога позволяет сформировать? </vt:lpstr>
      <vt:lpstr>      Рациональные формы бинарного урока.  Это может быть: </vt:lpstr>
      <vt:lpstr>Общая структура бинарных уроков:</vt:lpstr>
      <vt:lpstr>Слайд 18</vt:lpstr>
      <vt:lpstr>Рефлексия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Интеграция учебного предмета технология  с другими учебными предметами </dc:title>
  <dc:creator>Администратор</dc:creator>
  <cp:lastModifiedBy>вин7</cp:lastModifiedBy>
  <cp:revision>44</cp:revision>
  <dcterms:created xsi:type="dcterms:W3CDTF">2015-10-19T05:38:01Z</dcterms:created>
  <dcterms:modified xsi:type="dcterms:W3CDTF">2021-04-13T18:49:24Z</dcterms:modified>
</cp:coreProperties>
</file>