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5" r:id="rId4"/>
    <p:sldId id="257" r:id="rId5"/>
    <p:sldId id="269" r:id="rId6"/>
    <p:sldId id="270" r:id="rId7"/>
    <p:sldId id="266" r:id="rId8"/>
    <p:sldId id="258" r:id="rId9"/>
    <p:sldId id="260" r:id="rId10"/>
    <p:sldId id="259" r:id="rId11"/>
    <p:sldId id="261" r:id="rId12"/>
    <p:sldId id="262" r:id="rId13"/>
    <p:sldId id="268" r:id="rId14"/>
    <p:sldId id="271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501122" cy="421484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Методические приемы на уроках истории и обществознания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через системно - </a:t>
            </a:r>
            <a:r>
              <a:rPr lang="ru-RU" b="1" dirty="0" err="1" smtClean="0"/>
              <a:t>деятельностный</a:t>
            </a:r>
            <a:r>
              <a:rPr lang="ru-RU" b="1" dirty="0" smtClean="0"/>
              <a:t> подход при подготовке к </a:t>
            </a:r>
            <a:r>
              <a:rPr lang="ru-RU" b="1" dirty="0" smtClean="0"/>
              <a:t>ГИА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4643446"/>
            <a:ext cx="5786478" cy="1714512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785794"/>
            <a:ext cx="8429684" cy="5715040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Подобных приемов много. Каждый выбирает для себя то, что наиболее действенно. Очень важными являются на этом этапе </a:t>
            </a:r>
            <a:r>
              <a:rPr lang="ru-RU" sz="2200" i="1" dirty="0" smtClean="0"/>
              <a:t>интонации, постановка голоса, акценты и др</a:t>
            </a:r>
            <a:r>
              <a:rPr lang="ru-RU" sz="2200" dirty="0" smtClean="0"/>
              <a:t>. Как начать свою речь, чтобы сразу привлечь к ней внимание? Можно начать с уместной цитаты, с пословицы и поговорки, </a:t>
            </a:r>
            <a:r>
              <a:rPr lang="ru-RU" sz="2200" b="1" dirty="0" smtClean="0"/>
              <a:t>с проблемного вопроса</a:t>
            </a:r>
            <a:r>
              <a:rPr lang="ru-RU" sz="2200" dirty="0" smtClean="0"/>
              <a:t>. Они сразу активизируют слушателя, включают его в работу. Например: </a:t>
            </a:r>
            <a:r>
              <a:rPr lang="ru-RU" sz="2200" b="1" dirty="0" smtClean="0"/>
              <a:t>«Сдаю тебе мою команду, но, к сожалению, не в таком порядке, как желал. Оставляю тебе много трудов и забот», - говорил, умирая, Николай I. Какие проблемы оставил Александру II его отец?</a:t>
            </a:r>
            <a:r>
              <a:rPr lang="ru-RU" sz="2200" dirty="0" smtClean="0"/>
              <a:t> Благодаря проблемной постановке вопроса, ученики сразу получают, как минимум, три целевые установки.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85728"/>
            <a:ext cx="8643998" cy="6357982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9 </a:t>
            </a:r>
            <a:r>
              <a:rPr lang="ru-RU" b="1" i="1" dirty="0" err="1" smtClean="0"/>
              <a:t>кл</a:t>
            </a:r>
            <a:r>
              <a:rPr lang="ru-RU" b="1" i="1" dirty="0" smtClean="0"/>
              <a:t>. История России. Тема «Отечественная война 1812 г.»</a:t>
            </a:r>
            <a:endParaRPr lang="ru-RU" dirty="0" smtClean="0"/>
          </a:p>
          <a:p>
            <a:r>
              <a:rPr lang="ru-RU" dirty="0" smtClean="0"/>
              <a:t>Я даю одинаковое для всех учащихся индивидуальное задание для пробного действия (дифференцировать задания на данном этапе нецелесообразно).</a:t>
            </a:r>
          </a:p>
          <a:p>
            <a:r>
              <a:rPr lang="ru-RU" dirty="0" smtClean="0"/>
              <a:t>- </a:t>
            </a:r>
            <a:r>
              <a:rPr lang="ru-RU" i="1" dirty="0" smtClean="0"/>
              <a:t>Ранее изученные факты дают нам полную картину хода Бородинской битвы, но историки разделились во мнении о том, кто в этой битве победил. Мне это кажется резонным, а вам?</a:t>
            </a:r>
            <a:endParaRPr lang="ru-RU" dirty="0" smtClean="0"/>
          </a:p>
          <a:p>
            <a:r>
              <a:rPr lang="ru-RU" dirty="0" smtClean="0"/>
              <a:t>- </a:t>
            </a:r>
            <a:r>
              <a:rPr lang="ru-RU" b="1" i="1" dirty="0" smtClean="0"/>
              <a:t>Почему</a:t>
            </a:r>
            <a:r>
              <a:rPr lang="ru-RU" dirty="0" smtClean="0"/>
              <a:t> </a:t>
            </a:r>
            <a:r>
              <a:rPr lang="ru-RU" i="1" dirty="0" smtClean="0"/>
              <a:t>я выбрала именно этот вопрос?</a:t>
            </a:r>
            <a:endParaRPr lang="ru-RU" dirty="0" smtClean="0"/>
          </a:p>
          <a:p>
            <a:r>
              <a:rPr lang="ru-RU" dirty="0" smtClean="0"/>
              <a:t>- </a:t>
            </a:r>
            <a:r>
              <a:rPr lang="ru-RU" b="1" i="1" dirty="0" smtClean="0"/>
              <a:t>Что нового</a:t>
            </a:r>
            <a:r>
              <a:rPr lang="ru-RU" dirty="0" smtClean="0"/>
              <a:t> </a:t>
            </a:r>
            <a:r>
              <a:rPr lang="ru-RU" i="1" dirty="0" smtClean="0"/>
              <a:t>в этом задании?</a:t>
            </a:r>
            <a:endParaRPr lang="ru-RU" dirty="0" smtClean="0"/>
          </a:p>
          <a:p>
            <a:r>
              <a:rPr lang="ru-RU" dirty="0" smtClean="0"/>
              <a:t>- </a:t>
            </a:r>
            <a:r>
              <a:rPr lang="ru-RU" b="1" i="1" dirty="0" smtClean="0"/>
              <a:t>Что вы будете</a:t>
            </a:r>
            <a:r>
              <a:rPr lang="ru-RU" dirty="0" smtClean="0"/>
              <a:t> </a:t>
            </a:r>
            <a:r>
              <a:rPr lang="ru-RU" i="1" dirty="0" smtClean="0"/>
              <a:t>делать с информацией?</a:t>
            </a:r>
            <a:endParaRPr lang="ru-RU" dirty="0" smtClean="0"/>
          </a:p>
          <a:p>
            <a:r>
              <a:rPr lang="ru-RU" dirty="0" smtClean="0"/>
              <a:t>- </a:t>
            </a:r>
            <a:r>
              <a:rPr lang="ru-RU" b="1" i="1" dirty="0" smtClean="0"/>
              <a:t>Зачем</a:t>
            </a:r>
            <a:r>
              <a:rPr lang="ru-RU" dirty="0" smtClean="0"/>
              <a:t> </a:t>
            </a:r>
            <a:r>
              <a:rPr lang="ru-RU" i="1" dirty="0" smtClean="0"/>
              <a:t>вы будете пробовать?</a:t>
            </a:r>
            <a:r>
              <a:rPr lang="ru-RU" dirty="0" smtClean="0"/>
              <a:t> (затем чтобы сформулировать собственную точку зрения)</a:t>
            </a:r>
          </a:p>
          <a:p>
            <a:r>
              <a:rPr lang="ru-RU" dirty="0" smtClean="0"/>
              <a:t>- </a:t>
            </a:r>
            <a:r>
              <a:rPr lang="ru-RU" b="1" i="1" dirty="0" smtClean="0"/>
              <a:t>Это вам интересно?</a:t>
            </a:r>
            <a:endParaRPr lang="ru-RU" dirty="0" smtClean="0"/>
          </a:p>
          <a:p>
            <a:r>
              <a:rPr lang="ru-RU" dirty="0" smtClean="0"/>
              <a:t>Все задуманные мной вопросы работают на актуализацию и фиксацию учащимися затруднений. После пробного действия (</a:t>
            </a:r>
            <a:r>
              <a:rPr lang="ru-RU" dirty="0" err="1" smtClean="0"/>
              <a:t>мыследеятельности</a:t>
            </a:r>
            <a:r>
              <a:rPr lang="ru-RU" dirty="0" smtClean="0"/>
              <a:t> на основе текста учебника или документа) учащиеся сопоставляют полученные варианты. Выясняется, что варианты разные, и среди актуализированных способов нет универсального способа для выбора правильного решения: возникает затруднение – проблема (одна часть учащихся отдает победу России, другая часть - французам).</a:t>
            </a:r>
          </a:p>
          <a:p>
            <a:r>
              <a:rPr lang="ru-RU" b="1" dirty="0" smtClean="0"/>
              <a:t>- Что же мы будем делать?</a:t>
            </a:r>
            <a:r>
              <a:rPr lang="ru-RU" dirty="0" smtClean="0"/>
              <a:t> (надо подумать)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6215106"/>
          </a:xfrm>
        </p:spPr>
        <p:txBody>
          <a:bodyPr>
            <a:normAutofit fontScale="77500" lnSpcReduction="20000"/>
          </a:bodyPr>
          <a:lstStyle/>
          <a:p>
            <a:endParaRPr lang="ru-RU" b="1" i="1" dirty="0" smtClean="0"/>
          </a:p>
          <a:p>
            <a:r>
              <a:rPr lang="ru-RU" b="1" i="1" dirty="0" smtClean="0"/>
              <a:t>10 класс. Обществознание. Тема «Социальная структура общества».</a:t>
            </a:r>
            <a:endParaRPr lang="ru-RU" dirty="0" smtClean="0"/>
          </a:p>
          <a:p>
            <a:r>
              <a:rPr lang="ru-RU" sz="4000" dirty="0" smtClean="0"/>
              <a:t>Учащиеся зафиксировали затруднение в трактовке понятия «социальная структура» и должны реконструировать ход выполнения задания, связанного с этим понятием. Я организую </a:t>
            </a:r>
            <a:r>
              <a:rPr lang="ru-RU" sz="4000" b="1" dirty="0" smtClean="0"/>
              <a:t>процесс реконструкции в форме подводящего диалога</a:t>
            </a:r>
            <a:r>
              <a:rPr lang="ru-RU" sz="4000" dirty="0" smtClean="0"/>
              <a:t>.</a:t>
            </a:r>
          </a:p>
          <a:p>
            <a:r>
              <a:rPr lang="ru-RU" sz="4000" dirty="0" smtClean="0"/>
              <a:t>- Какое задание вы выполняли? (Пытались сформулировать понятие «социальная структура». </a:t>
            </a:r>
            <a:r>
              <a:rPr lang="ru-RU" sz="4000" b="1" dirty="0" smtClean="0"/>
              <a:t>Рефлексия</a:t>
            </a:r>
            <a:r>
              <a:rPr lang="ru-RU" sz="4000" dirty="0" smtClean="0"/>
              <a:t>: </a:t>
            </a:r>
            <a:r>
              <a:rPr lang="ru-RU" sz="4000" i="1" dirty="0" smtClean="0"/>
              <a:t>нам известны понятия «социальная» и «структура», мы соединяли их в одно целое).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572560" cy="593161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- Как вы это делали? (Рассматривали элементы общества, пытались их систематизировать. </a:t>
            </a:r>
            <a:r>
              <a:rPr lang="ru-RU" b="1" dirty="0" smtClean="0"/>
              <a:t>Рефлексия</a:t>
            </a:r>
            <a:r>
              <a:rPr lang="ru-RU" dirty="0" smtClean="0"/>
              <a:t>: </a:t>
            </a:r>
            <a:r>
              <a:rPr lang="ru-RU" i="1" dirty="0" smtClean="0"/>
              <a:t>мы понимали необходимость этого пробного действия и применяли имеющиеся у нас знания и умения).</a:t>
            </a:r>
            <a:endParaRPr lang="ru-RU" dirty="0" smtClean="0"/>
          </a:p>
          <a:p>
            <a:r>
              <a:rPr lang="ru-RU" dirty="0" smtClean="0"/>
              <a:t>- Удалось ли вам решить задачу? (Частично, т.к. возникло затруднение: мы не знаем, что должно входить в определение</a:t>
            </a:r>
            <a:r>
              <a:rPr lang="ru-RU" b="1" dirty="0" smtClean="0"/>
              <a:t>. Рефлексия</a:t>
            </a:r>
            <a:r>
              <a:rPr lang="ru-RU" dirty="0" smtClean="0"/>
              <a:t>: </a:t>
            </a:r>
            <a:r>
              <a:rPr lang="ru-RU" i="1" dirty="0" smtClean="0"/>
              <a:t>мы обнаружили у себя отсутствие способа действия)</a:t>
            </a:r>
            <a:endParaRPr lang="ru-RU" dirty="0" smtClean="0"/>
          </a:p>
          <a:p>
            <a:r>
              <a:rPr lang="ru-RU" dirty="0" smtClean="0"/>
              <a:t>- В чем заключается трудность? (В учебнике нет определения социальной структуры. </a:t>
            </a:r>
            <a:r>
              <a:rPr lang="ru-RU" b="1" dirty="0" smtClean="0"/>
              <a:t>Рефлексия</a:t>
            </a:r>
            <a:r>
              <a:rPr lang="ru-RU" dirty="0" smtClean="0"/>
              <a:t>: </a:t>
            </a:r>
            <a:r>
              <a:rPr lang="ru-RU" i="1" dirty="0" smtClean="0"/>
              <a:t>наших исходных данных не хватает для решения проблемы).</a:t>
            </a:r>
            <a:endParaRPr lang="ru-RU" dirty="0" smtClean="0"/>
          </a:p>
          <a:p>
            <a:r>
              <a:rPr lang="ru-RU" dirty="0" smtClean="0"/>
              <a:t>- Что будем делать? (Создавать свой способ определения. </a:t>
            </a:r>
            <a:r>
              <a:rPr lang="ru-RU" b="1" dirty="0" smtClean="0"/>
              <a:t>Рефлексия</a:t>
            </a:r>
            <a:r>
              <a:rPr lang="ru-RU" dirty="0" smtClean="0"/>
              <a:t>: </a:t>
            </a:r>
            <a:r>
              <a:rPr lang="ru-RU" i="1" dirty="0" smtClean="0"/>
              <a:t>мы знаем, чего не знаем, хотим и можем узнать).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401080" cy="5788742"/>
          </a:xfrm>
        </p:spPr>
        <p:txBody>
          <a:bodyPr/>
          <a:lstStyle/>
          <a:p>
            <a:r>
              <a:rPr lang="ru-RU" dirty="0" err="1" smtClean="0"/>
              <a:t>Системно-деятельностный</a:t>
            </a:r>
            <a:r>
              <a:rPr lang="ru-RU" dirty="0" smtClean="0"/>
              <a:t> подход в обучении истории и обществознании отводит ученику роль не объекта, а субъекта учебного процесса и способствует формированию ценностно-смысловых, общекультурных, учебно-познавательных компетенций. </a:t>
            </a:r>
          </a:p>
          <a:p>
            <a:r>
              <a:rPr lang="ru-RU" dirty="0" smtClean="0"/>
              <a:t>Этот подход сегодня используют большинство предметников при подготовке к ГИА.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643998" cy="571730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Литература.</a:t>
            </a:r>
          </a:p>
          <a:p>
            <a:pPr lvl="0"/>
            <a:r>
              <a:rPr lang="ru-RU" dirty="0" err="1" smtClean="0"/>
              <a:t>Петерсон</a:t>
            </a:r>
            <a:r>
              <a:rPr lang="ru-RU" dirty="0" smtClean="0"/>
              <a:t> Л.Г., </a:t>
            </a:r>
            <a:r>
              <a:rPr lang="ru-RU" dirty="0" err="1" smtClean="0"/>
              <a:t>Кубышева</a:t>
            </a:r>
            <a:r>
              <a:rPr lang="ru-RU" dirty="0" smtClean="0"/>
              <a:t> М.А. и др. Что значит уметь учиться? – М., 2006.</a:t>
            </a:r>
          </a:p>
          <a:p>
            <a:pPr lvl="0"/>
            <a:r>
              <a:rPr lang="ru-RU" dirty="0" err="1" smtClean="0"/>
              <a:t>Петерсон</a:t>
            </a:r>
            <a:r>
              <a:rPr lang="ru-RU" dirty="0" smtClean="0"/>
              <a:t> Л.Г. Теория и практика построения непрерывного образования. – М., 2001.</a:t>
            </a:r>
          </a:p>
          <a:p>
            <a:pPr lvl="0"/>
            <a:r>
              <a:rPr lang="ru-RU" dirty="0" smtClean="0"/>
              <a:t>Новые педагогические и информационные технологии в системе образования/ Под. ред. Е.С. </a:t>
            </a:r>
            <a:r>
              <a:rPr lang="ru-RU" dirty="0" err="1" smtClean="0"/>
              <a:t>Полат</a:t>
            </a:r>
            <a:r>
              <a:rPr lang="ru-RU" dirty="0" smtClean="0"/>
              <a:t>. – М., 2002.</a:t>
            </a:r>
          </a:p>
          <a:p>
            <a:r>
              <a:rPr lang="ru-RU" dirty="0" smtClean="0"/>
              <a:t>Алексашкина Л.Н. Преподавание истории в школе: от педагогического проекта к практике: пособие для учителя. [Текст] / Л.Н. Алексашкина. – М.: ООО Издательство «Русское слово – учебник». – 2018. 272 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501122" cy="60007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задачи образования сегодня – не просто вооружить выпускника фиксированным набором знаний, а сформировать у него умение учиться всю жизнь, работать в команде, способность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самоизмененнию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саморазвитию на основе рефлексивной самоорганизации.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Одной из главных задач учителя является организация учебной деятельности таким образом, чтобы у учащихся сформировались потребности в осуществлении творческого преобразования учебного материала с целью овладения новыми знаниями.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Китайская мудрость гласит: “Я слышу – я забываю, я вижу – я запоминаю, я делаю – я усваиваю”.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того, чтобы знания учащихся были результатом их собственных поисков, необходимо организовать эти поиски, управлять учащимися, развивать их познавательную деятельность. Сделать это можно на основе системно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подхода, который является методологической основой ФГОС второго поколения.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42844" y="500042"/>
            <a:ext cx="8715436" cy="6072230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Стандарте отмечено,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подход обеспечивает: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мышления через обучение деятельности: умение адаптироваться внутри определенной системы относительно принятых в ней норм (самоопределение), осознанное построение своей деятельности по достижению цели (самореализация) и адекватное оценивание собственной деятельности и ее результатов (рефлексия);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системы культурных ценностей и ее проявлений в личностных качествах;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целостной картины мира, адекватной современному уровню научного знания.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Один из ведущих специалистов по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деятельностному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подходу в нашей стране Л.Н. Алексашкина отмечает что термин: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подход - это планирование и организация учебного процесса, в котором главное место отводится активной и разносторонней, самостоятельной познавательной деятельности школьников». Она же автор пособия «История. Самостоятельная подготовка к ЕГЭ.»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 обучения, при котором ребенок не получает знания в готовом виде, а добывает их сам в процессе собственной учебно-познавательной деятельности называется 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деятельностным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методом.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По мнению А.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Дистервега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метод обучения является универсальным. “Сообразно ему следовало бы поступать не только в начальных школах, но во всех школах, даже в высших учебных заведениях. Этот метод уместен везде, где знание должно быть еще приобретено, то есть для всякого учащегося”.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285720" y="285728"/>
            <a:ext cx="8429684" cy="635798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процессе взаимодействия между учителем и учеником появилось два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 типа деятельности: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деятельность учения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или учебная деятельность ученика, суть которой заключается в развитии собственных способностей, необходимых для освоения культурных ценностей общества;</a:t>
            </a:r>
          </a:p>
          <a:p>
            <a:pPr lvl="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деятельность обучения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– это деятельность учителя, предназначением которой является совершенствование учебных средств, необходимых для снятия затруднений ученика.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Итак,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уметь учиться – это значит уметь выполнять и рефлектировать деятельность учения.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результате освоения ключевых компетентностей ученик должен осознать: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«Я знаю, что я умею это делать и знаю, как это делать».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Другой отличительной особенностью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подхода является то, что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учебной деятельности пребывают учащиеся, а не педагог. 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86018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Реализация технологии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метода в практическом преподавании обеспечивается следующей </a:t>
            </a:r>
            <a:r>
              <a:rPr lang="ru-RU" b="1" dirty="0" smtClean="0"/>
              <a:t>системой дидактических принципов: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 принцип </a:t>
            </a:r>
            <a:r>
              <a:rPr lang="ru-RU" b="1" i="1" dirty="0" smtClean="0"/>
              <a:t>деятельности </a:t>
            </a:r>
            <a:r>
              <a:rPr lang="ru-RU" dirty="0" smtClean="0"/>
              <a:t>- заключается в том, что ученик, получая знания не в готовом виде, а добывая их сам, осознает при этом содержание и формы своей учебной деятельности, понимает и принимает систему ее норм, активно участвует в их совершенствовании, что способствует активному успешному формированию его общекультурных и </a:t>
            </a:r>
            <a:r>
              <a:rPr lang="ru-RU" dirty="0" err="1" smtClean="0"/>
              <a:t>деятельностных</a:t>
            </a:r>
            <a:r>
              <a:rPr lang="ru-RU" dirty="0" smtClean="0"/>
              <a:t> способностей, </a:t>
            </a:r>
            <a:r>
              <a:rPr lang="ru-RU" dirty="0" err="1" smtClean="0"/>
              <a:t>общеучебных</a:t>
            </a:r>
            <a:r>
              <a:rPr lang="ru-RU" dirty="0" smtClean="0"/>
              <a:t> умений.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принцип </a:t>
            </a:r>
            <a:r>
              <a:rPr lang="ru-RU" b="1" i="1" dirty="0" smtClean="0"/>
              <a:t>непрерывности</a:t>
            </a:r>
            <a:r>
              <a:rPr lang="ru-RU" dirty="0" smtClean="0"/>
              <a:t> – означает преемственность между всеми ступенями и этапами обучения на уровне технологии, содержания и методик с учетом возрастных психологических особенностей развития детей.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 принцип </a:t>
            </a:r>
            <a:r>
              <a:rPr lang="ru-RU" b="1" i="1" dirty="0" smtClean="0"/>
              <a:t>целостности</a:t>
            </a:r>
            <a:r>
              <a:rPr lang="ru-RU" dirty="0" smtClean="0"/>
              <a:t> – предполагает формирование учащимися обобщенного системного представления о мире (природе, обществе, самом себе, </a:t>
            </a:r>
            <a:r>
              <a:rPr lang="ru-RU" dirty="0" err="1" smtClean="0"/>
              <a:t>социокультурном</a:t>
            </a:r>
            <a:r>
              <a:rPr lang="ru-RU" dirty="0" smtClean="0"/>
              <a:t> мире и мире деятельности, о роли и месте науки в мире)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86874" cy="5931618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принцип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минимакса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– заключается в следующем: школа должна предложить ученику возможность освоения содержания образования на максимальном для него уровне (определяемом зоной ближайшего развития возрастной группы) и обеспечить при этом его усвоение на уровне социально безопасного минимума (государственного стандарта знаний).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5) принцип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психологической комфортности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– предполагает снятие всех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стрессообразующих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факторов учебного процесса, создание в школе и на уроках доброжелательной атмосферы, ориентированной на реализацию идей педагогики сотрудничества, развитие диалоговых форм общения.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6) принцип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вариативности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– предполагает формирование учащимися способностей к систематическому перебору вариантов и адекватному принятию решений в ситуациях выбора.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7) принцип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творчества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– означает максимальную ориентацию на творческое начало в образовательном процессе, приобретение учащимся собственного опыта творческой деятельности.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86018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«Деятельность учения, познавательная деятельность, а не преподавание» становится ведущей «в тандеме «учитель-ученик», чтобы традиционная парадигма образования «</a:t>
            </a:r>
            <a:r>
              <a:rPr lang="ru-RU" i="1" dirty="0" smtClean="0"/>
              <a:t>учитель-учебник-ученик»</a:t>
            </a:r>
            <a:r>
              <a:rPr lang="ru-RU" dirty="0" smtClean="0"/>
              <a:t> была со всей решительностью заменена на новую «</a:t>
            </a:r>
            <a:r>
              <a:rPr lang="ru-RU" i="1" dirty="0" smtClean="0"/>
              <a:t>ученик</a:t>
            </a:r>
            <a:r>
              <a:rPr lang="ru-RU" dirty="0" smtClean="0"/>
              <a:t>-</a:t>
            </a:r>
            <a:r>
              <a:rPr lang="ru-RU" i="1" dirty="0" smtClean="0"/>
              <a:t>учебник-учитель</a:t>
            </a:r>
            <a:r>
              <a:rPr lang="ru-RU" dirty="0" smtClean="0"/>
              <a:t>». Формирование способности к самостоятельному принятию решений и их реализации происходит на основе рефлексивной самоорганизации. Учебная деятельность не будет воспроизводима, если средства и способы деятельности специально не </a:t>
            </a:r>
            <a:r>
              <a:rPr lang="ru-RU" dirty="0" err="1" smtClean="0"/>
              <a:t>рефлектируются</a:t>
            </a:r>
            <a:r>
              <a:rPr lang="ru-RU" dirty="0" smtClean="0"/>
              <a:t> (</a:t>
            </a:r>
            <a:r>
              <a:rPr lang="ru-RU" dirty="0" err="1" smtClean="0"/>
              <a:t>рефлектирование</a:t>
            </a:r>
            <a:r>
              <a:rPr lang="ru-RU" dirty="0" smtClean="0"/>
              <a:t> - управление процессами рефлексивной самоорганизации). Как же обеспечить рефлексию учебной деятельности? Рассмотрим следующие варианты.</a:t>
            </a:r>
          </a:p>
          <a:p>
            <a:r>
              <a:rPr lang="ru-RU" b="1" dirty="0" smtClean="0"/>
              <a:t>Модели рефлективных этапов уроков истории и обществознания</a:t>
            </a:r>
            <a:endParaRPr lang="ru-RU" dirty="0" smtClean="0"/>
          </a:p>
          <a:p>
            <a:r>
              <a:rPr lang="ru-RU" b="1" dirty="0" smtClean="0"/>
              <a:t>1.Самоопределение учащихся к деятельности</a:t>
            </a:r>
            <a:endParaRPr lang="ru-RU" dirty="0" smtClean="0"/>
          </a:p>
          <a:p>
            <a:r>
              <a:rPr lang="ru-RU" dirty="0" smtClean="0"/>
              <a:t>Основной целью этапа самоопределения к деятельности является включение учащихся в учебную деятельность на личностно-значимом уровне. Для реализации этой цели необходимо:</a:t>
            </a:r>
          </a:p>
          <a:p>
            <a:pPr lvl="0"/>
            <a:r>
              <a:rPr lang="ru-RU" dirty="0" smtClean="0"/>
              <a:t>создать условия для возникновения внутренней потребности включения в деятельность </a:t>
            </a:r>
            <a:r>
              <a:rPr lang="ru-RU" i="1" dirty="0" smtClean="0"/>
              <a:t>(«хочу»);</a:t>
            </a:r>
            <a:endParaRPr lang="ru-RU" dirty="0" smtClean="0"/>
          </a:p>
          <a:p>
            <a:pPr lvl="0"/>
            <a:r>
              <a:rPr lang="ru-RU" dirty="0" smtClean="0"/>
              <a:t>исходя из решенных ранее задач, выделить содержательную область изучаемого материала, создать ориентировочную основу действий </a:t>
            </a:r>
            <a:r>
              <a:rPr lang="ru-RU" i="1" dirty="0" smtClean="0"/>
              <a:t>(«могу»).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428604"/>
            <a:ext cx="8715436" cy="621510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Другим образцом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деятельностной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мотивации, отталкивающейся от позиции ученика «хочу»,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 служить способ образования и постановки самой темы урока. Например: 1) тема – основная задача исследования, 2) тема – «траектория» учебного занятия, 3) тема - «отстранение» от традиционной формулировки, 4) тема – проблемная ситуация, 5) тема – эмоциональный эпиграф урока.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Хорошо известно, что ничто так не привлекает внимания и не стимулирует работу ума, как удивительное. Учитель находит такой угол зрения, при котором даже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обыденное становится удивительным.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Оно не просто привлекает внимание «здесь и сейчас», но и удерживает интерес в течение длительного времени. 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Фрагмент урока истории России в 10 классе «Феодальная раздробленность на Руси».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 уже рассказывали о тех бедствиях, которые несли людям княжеские усобицы и набеги кочевников. А какая от них была польза?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Этапы мотивации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 самоопределения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Актуализируются требования: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«вы уже рассказывали о бедствиях»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«надо»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вспомнить и воспроизвести то, что «знаю» (последствия феодальных усобиц и набегов);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Создаются условия для возникновения у ученика внутренней потребности включения в учебную деятельность: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«какая была польза от усобиц и набегов?»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-«могу»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проверить, может ли быть такое (польза от усобиц и набегов);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«хочу»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удостовериться в правильности гипотезы.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«могу»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«хочу»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«надо»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85728"/>
            <a:ext cx="8643998" cy="6286544"/>
          </a:xfrm>
        </p:spPr>
        <p:txBody>
          <a:bodyPr>
            <a:normAutofit/>
          </a:bodyPr>
          <a:lstStyle/>
          <a:p>
            <a:r>
              <a:rPr lang="ru-RU" b="1" dirty="0" smtClean="0"/>
              <a:t>2. Актуализация знаний и фиксация затруднений в деятельности учащихся</a:t>
            </a:r>
            <a:endParaRPr lang="ru-RU" dirty="0" smtClean="0"/>
          </a:p>
          <a:p>
            <a:r>
              <a:rPr lang="ru-RU" dirty="0" smtClean="0"/>
              <a:t>Основой этого этапа являются подготовка мышления учащихся и осознание ими потребности к построению нового способа действия. Для этого необходимо, чтобы учащиеся:</a:t>
            </a:r>
          </a:p>
          <a:p>
            <a:pPr lvl="0"/>
            <a:r>
              <a:rPr lang="ru-RU" dirty="0" smtClean="0"/>
              <a:t>воспроизвели знания, умения, навыки, достаточные для построения нового способа действия;</a:t>
            </a:r>
          </a:p>
          <a:p>
            <a:pPr lvl="0"/>
            <a:r>
              <a:rPr lang="ru-RU" dirty="0" smtClean="0"/>
              <a:t>активизировали соответствующие мыслительные операции, внимание, память и т.д.;</a:t>
            </a:r>
          </a:p>
          <a:p>
            <a:pPr lvl="0"/>
            <a:r>
              <a:rPr lang="ru-RU" dirty="0" smtClean="0"/>
              <a:t>попытались выполнить индивидуальные задания, требующие нового способа действия;</a:t>
            </a:r>
          </a:p>
          <a:p>
            <a:pPr lvl="0"/>
            <a:r>
              <a:rPr lang="ru-RU" dirty="0" smtClean="0"/>
              <a:t>зафиксировали возникшее затруднение.</a:t>
            </a:r>
          </a:p>
          <a:p>
            <a:r>
              <a:rPr lang="ru-RU" dirty="0" smtClean="0"/>
              <a:t>На этом этапе не ставится прямая задача повторения пройденного материала. Она является здесь второстепенной. Предлагаются задачи, необходимые только для построения нового способа действия.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84</TotalTime>
  <Words>400</Words>
  <Application>Microsoft Office PowerPoint</Application>
  <PresentationFormat>Экран (4:3)</PresentationFormat>
  <Paragraphs>67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Georgia</vt:lpstr>
      <vt:lpstr>Times New Roman</vt:lpstr>
      <vt:lpstr>Trebuchet MS</vt:lpstr>
      <vt:lpstr>Wingdings 2</vt:lpstr>
      <vt:lpstr>Городская</vt:lpstr>
      <vt:lpstr>Методические приемы на уроках истории и обществознания через системно - деятельностный подход при подготовке к ГИА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приемы на уроках истории и обществознания через системно - деятельностный подход при подготовке к ЕГЭ.  </dc:title>
  <dc:creator>Учитель</dc:creator>
  <cp:lastModifiedBy>Пользователь</cp:lastModifiedBy>
  <cp:revision>16</cp:revision>
  <dcterms:created xsi:type="dcterms:W3CDTF">2019-10-29T08:14:22Z</dcterms:created>
  <dcterms:modified xsi:type="dcterms:W3CDTF">2024-02-27T11:51:45Z</dcterms:modified>
</cp:coreProperties>
</file>