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8165-7149-4935-A07C-23F28D5E8545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ABB5-2271-4A2D-8E12-1A8D46CEB19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8165-7149-4935-A07C-23F28D5E8545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ABB5-2271-4A2D-8E12-1A8D46CEB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8165-7149-4935-A07C-23F28D5E8545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ABB5-2271-4A2D-8E12-1A8D46CEB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8165-7149-4935-A07C-23F28D5E8545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ABB5-2271-4A2D-8E12-1A8D46CEB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8165-7149-4935-A07C-23F28D5E8545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ABB5-2271-4A2D-8E12-1A8D46CEB19B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8165-7149-4935-A07C-23F28D5E8545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ABB5-2271-4A2D-8E12-1A8D46CEB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8165-7149-4935-A07C-23F28D5E8545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ABB5-2271-4A2D-8E12-1A8D46CEB19B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8165-7149-4935-A07C-23F28D5E8545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ABB5-2271-4A2D-8E12-1A8D46CEB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8165-7149-4935-A07C-23F28D5E8545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ABB5-2271-4A2D-8E12-1A8D46CEB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8165-7149-4935-A07C-23F28D5E8545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ABB5-2271-4A2D-8E12-1A8D46CEB19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8165-7149-4935-A07C-23F28D5E8545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ABB5-2271-4A2D-8E12-1A8D46CEB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CD58165-7149-4935-A07C-23F28D5E8545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086ABB5-2271-4A2D-8E12-1A8D46CEB19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cap="none" dirty="0" smtClean="0"/>
              <a:t>Методика подготовки </a:t>
            </a:r>
            <a:br>
              <a:rPr lang="ru-RU" cap="none" dirty="0" smtClean="0"/>
            </a:br>
            <a:r>
              <a:rPr lang="ru-RU" cap="none" dirty="0" smtClean="0"/>
              <a:t>уч-ся 9-х классов </a:t>
            </a:r>
            <a:br>
              <a:rPr lang="ru-RU" cap="none" dirty="0" smtClean="0"/>
            </a:br>
            <a:r>
              <a:rPr lang="ru-RU" cap="none" dirty="0" smtClean="0"/>
              <a:t>к ОГЭ по информатике</a:t>
            </a:r>
            <a:endParaRPr lang="ru-RU" cap="none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501008"/>
            <a:ext cx="6400800" cy="1752600"/>
          </a:xfrm>
        </p:spPr>
        <p:txBody>
          <a:bodyPr>
            <a:normAutofit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87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/>
          <a:lstStyle/>
          <a:p>
            <a:pPr algn="ctr"/>
            <a:r>
              <a:rPr lang="ru-RU" dirty="0" smtClean="0"/>
              <a:t>Планирование работы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16426"/>
            <a:ext cx="4038600" cy="53249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/>
              <a:t>Урочное время (2ч. в </a:t>
            </a:r>
            <a:r>
              <a:rPr lang="ru-RU" sz="1800" b="1" dirty="0" err="1" smtClean="0"/>
              <a:t>нед</a:t>
            </a:r>
            <a:r>
              <a:rPr lang="en-US" sz="1800" b="1" dirty="0"/>
              <a:t>.</a:t>
            </a:r>
            <a:r>
              <a:rPr lang="ru-RU" sz="1800" b="1" dirty="0" smtClean="0"/>
              <a:t>)</a:t>
            </a:r>
          </a:p>
          <a:p>
            <a:pPr marL="0" indent="0">
              <a:buNone/>
            </a:pPr>
            <a:r>
              <a:rPr lang="en-US" sz="1400" dirty="0" smtClean="0"/>
              <a:t>III </a:t>
            </a:r>
            <a:r>
              <a:rPr lang="ru-RU" sz="1400" dirty="0" smtClean="0"/>
              <a:t>четверть (</a:t>
            </a:r>
            <a:r>
              <a:rPr lang="en-US" sz="1400" dirty="0" smtClean="0"/>
              <a:t>10</a:t>
            </a:r>
            <a:r>
              <a:rPr lang="ru-RU" sz="1400" dirty="0" smtClean="0"/>
              <a:t> недель)</a:t>
            </a:r>
            <a:endParaRPr lang="en-US" sz="1400" dirty="0" smtClean="0"/>
          </a:p>
          <a:p>
            <a:pPr marL="0" indent="0" fontAlgn="b">
              <a:buNone/>
            </a:pPr>
            <a:r>
              <a:rPr lang="ru-RU" sz="1400" dirty="0"/>
              <a:t>Алгоритм. Свойства алгоритма. </a:t>
            </a:r>
            <a:endParaRPr lang="en-US" sz="1400" dirty="0" smtClean="0"/>
          </a:p>
          <a:p>
            <a:pPr marL="0" indent="0" fontAlgn="b">
              <a:buNone/>
            </a:pPr>
            <a:r>
              <a:rPr lang="ru-RU" sz="1400" dirty="0" smtClean="0"/>
              <a:t>Средства </a:t>
            </a:r>
            <a:r>
              <a:rPr lang="ru-RU" sz="1400" dirty="0"/>
              <a:t>описания алгоритмов.</a:t>
            </a:r>
          </a:p>
          <a:p>
            <a:pPr marL="0" indent="0" fontAlgn="b">
              <a:buNone/>
            </a:pPr>
            <a:r>
              <a:rPr lang="ru-RU" sz="1400" dirty="0"/>
              <a:t>Исполнители алгоритмов.</a:t>
            </a:r>
          </a:p>
          <a:p>
            <a:pPr marL="0" indent="0" algn="r" fontAlgn="b">
              <a:buNone/>
            </a:pPr>
            <a:r>
              <a:rPr lang="ru-RU" sz="1400" dirty="0">
                <a:solidFill>
                  <a:srgbClr val="0070C0"/>
                </a:solidFill>
              </a:rPr>
              <a:t>ОГЭ-20.1. Исполнитель РОБОТ</a:t>
            </a:r>
          </a:p>
          <a:p>
            <a:pPr marL="0" indent="0" fontAlgn="b">
              <a:buNone/>
            </a:pPr>
            <a:r>
              <a:rPr lang="ru-RU" sz="1400" dirty="0" smtClean="0"/>
              <a:t>Интегрированная </a:t>
            </a:r>
            <a:r>
              <a:rPr lang="ru-RU" sz="1400" dirty="0"/>
              <a:t>среда программирования ABC PASCAL.</a:t>
            </a:r>
          </a:p>
          <a:p>
            <a:pPr marL="0" indent="0" fontAlgn="b">
              <a:buNone/>
            </a:pPr>
            <a:r>
              <a:rPr lang="ru-RU" sz="1400" dirty="0"/>
              <a:t>Величины их типы. Операторы присваивания и вывода.</a:t>
            </a:r>
          </a:p>
          <a:p>
            <a:pPr marL="0" indent="0" fontAlgn="b">
              <a:buNone/>
            </a:pPr>
            <a:r>
              <a:rPr lang="ru-RU" sz="1400" dirty="0"/>
              <a:t>Практическая работа  с линейными алгоритмами и программами.</a:t>
            </a:r>
          </a:p>
          <a:p>
            <a:pPr marL="0" indent="0" fontAlgn="b">
              <a:buNone/>
            </a:pPr>
            <a:r>
              <a:rPr lang="ru-RU" sz="1400" dirty="0"/>
              <a:t>Встроенные функции  Паскаля.</a:t>
            </a:r>
          </a:p>
          <a:p>
            <a:pPr marL="0" indent="0" fontAlgn="b">
              <a:buNone/>
            </a:pPr>
            <a:r>
              <a:rPr lang="ru-RU" sz="1400" dirty="0"/>
              <a:t>Оператор ввода информации.  Разветвляющиеся алгоритмы и программы.</a:t>
            </a:r>
          </a:p>
          <a:p>
            <a:pPr marL="0" indent="0" fontAlgn="b">
              <a:buNone/>
            </a:pPr>
            <a:r>
              <a:rPr lang="ru-RU" sz="1400" dirty="0"/>
              <a:t>Практическая работа  с разветвляющимися алгоритмами и программами.</a:t>
            </a:r>
          </a:p>
          <a:p>
            <a:pPr marL="0" indent="0" fontAlgn="b">
              <a:buNone/>
            </a:pPr>
            <a:r>
              <a:rPr lang="ru-RU" sz="1400" dirty="0"/>
              <a:t>Циклические алгоритмы и программы. Решение задач.</a:t>
            </a:r>
          </a:p>
          <a:p>
            <a:pPr marL="0" indent="0" fontAlgn="b">
              <a:buNone/>
            </a:pPr>
            <a:r>
              <a:rPr lang="ru-RU" sz="1400" dirty="0"/>
              <a:t>Практическая работа  с циклическими алгоритмами и программами.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 fontAlgn="b">
              <a:buNone/>
            </a:pPr>
            <a:endParaRPr lang="en-US" sz="1400" dirty="0" smtClean="0"/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err="1"/>
              <a:t>Электив</a:t>
            </a:r>
            <a:r>
              <a:rPr lang="ru-RU" sz="1800" b="1" dirty="0"/>
              <a:t> (1ч. в </a:t>
            </a:r>
            <a:r>
              <a:rPr lang="ru-RU" sz="1800" b="1" dirty="0" err="1" smtClean="0"/>
              <a:t>нед</a:t>
            </a:r>
            <a:r>
              <a:rPr lang="en-US" sz="1800" b="1" dirty="0" smtClean="0"/>
              <a:t>.</a:t>
            </a:r>
            <a:r>
              <a:rPr lang="ru-RU" sz="1800" b="1" dirty="0" smtClean="0"/>
              <a:t>) </a:t>
            </a:r>
            <a:endParaRPr lang="en-US" sz="1800" b="1" dirty="0" smtClean="0"/>
          </a:p>
          <a:p>
            <a:pPr marL="0" indent="0">
              <a:buNone/>
            </a:pPr>
            <a:r>
              <a:rPr lang="en-US" sz="1400" dirty="0" smtClean="0"/>
              <a:t>III</a:t>
            </a:r>
            <a:r>
              <a:rPr lang="ru-RU" sz="1400" dirty="0" smtClean="0"/>
              <a:t>четверть(</a:t>
            </a:r>
            <a:r>
              <a:rPr lang="en-US" sz="1400" dirty="0" smtClean="0"/>
              <a:t>10</a:t>
            </a:r>
            <a:r>
              <a:rPr lang="ru-RU" sz="1400" dirty="0" smtClean="0"/>
              <a:t>недель)</a:t>
            </a:r>
            <a:endParaRPr lang="en-US" sz="1400" dirty="0" smtClean="0"/>
          </a:p>
          <a:p>
            <a:pPr marL="0" indent="0">
              <a:buNone/>
            </a:pPr>
            <a:endParaRPr lang="ru-RU" sz="1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ОГЭ-1</a:t>
            </a:r>
            <a:r>
              <a:rPr lang="en-US" sz="1400" dirty="0" smtClean="0">
                <a:solidFill>
                  <a:srgbClr val="0070C0"/>
                </a:solidFill>
              </a:rPr>
              <a:t>4</a:t>
            </a:r>
            <a:r>
              <a:rPr lang="ru-RU" sz="1400" dirty="0" smtClean="0">
                <a:solidFill>
                  <a:srgbClr val="0070C0"/>
                </a:solidFill>
              </a:rPr>
              <a:t>. Исполнитель КВАДРАТОР</a:t>
            </a:r>
            <a:endParaRPr lang="ru-RU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1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ОГЭ-6. Исполнитель ЧЕРТЕЖНИК</a:t>
            </a:r>
          </a:p>
          <a:p>
            <a:pPr marL="0" indent="0">
              <a:buNone/>
            </a:pPr>
            <a:endParaRPr lang="ru-RU" sz="1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ОГЭ-20.1. Исполнитель РОБОТ</a:t>
            </a:r>
          </a:p>
          <a:p>
            <a:pPr marL="0" indent="0">
              <a:buNone/>
            </a:pPr>
            <a:endParaRPr lang="ru-RU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ОГЭ-8. Линейные алгоритмы (:=)</a:t>
            </a:r>
          </a:p>
          <a:p>
            <a:pPr marL="0" indent="0">
              <a:buNone/>
            </a:pPr>
            <a:endParaRPr lang="ru-RU" sz="1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1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1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ОГЭ-9. Циклические алгоритмы</a:t>
            </a:r>
          </a:p>
          <a:p>
            <a:pPr marL="0" indent="0">
              <a:buNone/>
            </a:pPr>
            <a:endParaRPr lang="ru-RU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ОГЭ-10. Массивы данных</a:t>
            </a:r>
            <a:endParaRPr lang="ru-RU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1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1400" dirty="0">
              <a:solidFill>
                <a:srgbClr val="0070C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9923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/>
          <a:lstStyle/>
          <a:p>
            <a:pPr algn="ctr"/>
            <a:r>
              <a:rPr lang="ru-RU" dirty="0" smtClean="0"/>
              <a:t>Планирование работы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16426"/>
            <a:ext cx="4038600" cy="53249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/>
              <a:t>Урочное время (2ч. в </a:t>
            </a:r>
            <a:r>
              <a:rPr lang="ru-RU" sz="1800" b="1" dirty="0" err="1" smtClean="0"/>
              <a:t>нед</a:t>
            </a:r>
            <a:r>
              <a:rPr lang="en-US" sz="1800" b="1" dirty="0"/>
              <a:t>.</a:t>
            </a:r>
            <a:r>
              <a:rPr lang="ru-RU" sz="1800" b="1" dirty="0" smtClean="0"/>
              <a:t>)</a:t>
            </a:r>
          </a:p>
          <a:p>
            <a:pPr marL="0" indent="0">
              <a:buNone/>
            </a:pPr>
            <a:r>
              <a:rPr lang="en-US" sz="1400" dirty="0" smtClean="0"/>
              <a:t>IV</a:t>
            </a:r>
            <a:r>
              <a:rPr lang="ru-RU" sz="1400" dirty="0" smtClean="0"/>
              <a:t>четверть (</a:t>
            </a:r>
            <a:r>
              <a:rPr lang="en-US" sz="1400" dirty="0" smtClean="0"/>
              <a:t>8</a:t>
            </a:r>
            <a:r>
              <a:rPr lang="ru-RU" sz="1400" dirty="0" smtClean="0"/>
              <a:t> недель)</a:t>
            </a:r>
            <a:endParaRPr lang="en-US" sz="1400" dirty="0" smtClean="0"/>
          </a:p>
          <a:p>
            <a:pPr marL="0" indent="0" fontAlgn="b">
              <a:buNone/>
            </a:pPr>
            <a:endParaRPr lang="en-US" sz="1400" dirty="0" smtClean="0"/>
          </a:p>
          <a:p>
            <a:pPr marL="0" indent="0" fontAlgn="b">
              <a:buNone/>
            </a:pPr>
            <a:r>
              <a:rPr lang="ru-RU" sz="1400" dirty="0" smtClean="0"/>
              <a:t>База </a:t>
            </a:r>
            <a:r>
              <a:rPr lang="ru-RU" sz="1400" dirty="0"/>
              <a:t>данных. Типы БД. Решение задач с БД.</a:t>
            </a:r>
          </a:p>
          <a:p>
            <a:pPr marL="0" indent="0" fontAlgn="b">
              <a:buNone/>
            </a:pPr>
            <a:r>
              <a:rPr lang="ru-RU" sz="1400" dirty="0"/>
              <a:t>Назначение и интерфейс СУБД </a:t>
            </a:r>
            <a:r>
              <a:rPr lang="ru-RU" sz="1400" dirty="0" err="1"/>
              <a:t>Access</a:t>
            </a:r>
            <a:r>
              <a:rPr lang="ru-RU" sz="1400" dirty="0"/>
              <a:t>. Режимы работы в СУБД </a:t>
            </a:r>
            <a:r>
              <a:rPr lang="ru-RU" sz="1400" dirty="0" err="1"/>
              <a:t>Access</a:t>
            </a:r>
            <a:r>
              <a:rPr lang="ru-RU" sz="1400" dirty="0"/>
              <a:t>.</a:t>
            </a:r>
          </a:p>
          <a:p>
            <a:pPr marL="0" indent="0" fontAlgn="b">
              <a:buNone/>
            </a:pPr>
            <a:r>
              <a:rPr lang="ru-RU" sz="1400" dirty="0"/>
              <a:t>Поиск информации в БД.</a:t>
            </a:r>
          </a:p>
          <a:p>
            <a:pPr marL="0" indent="0" fontAlgn="b">
              <a:buNone/>
            </a:pPr>
            <a:r>
              <a:rPr lang="ru-RU" sz="1400" dirty="0"/>
              <a:t>Сортировка записей в БД.</a:t>
            </a:r>
          </a:p>
          <a:p>
            <a:pPr marL="0" indent="0" fontAlgn="b">
              <a:buNone/>
            </a:pPr>
            <a:r>
              <a:rPr lang="ru-RU" sz="1400" dirty="0"/>
              <a:t>Предыстория информатики.</a:t>
            </a:r>
          </a:p>
          <a:p>
            <a:pPr marL="0" indent="0" fontAlgn="b">
              <a:buNone/>
            </a:pPr>
            <a:r>
              <a:rPr lang="ru-RU" sz="1400" dirty="0"/>
              <a:t>Информационное общество.</a:t>
            </a:r>
          </a:p>
          <a:p>
            <a:pPr marL="0" indent="0" fontAlgn="b">
              <a:buNone/>
            </a:pPr>
            <a:r>
              <a:rPr lang="ru-RU" sz="1400" dirty="0"/>
              <a:t>Информационные ресурсы современного общества.</a:t>
            </a:r>
          </a:p>
          <a:p>
            <a:pPr marL="0" indent="0" fontAlgn="b">
              <a:buNone/>
            </a:pPr>
            <a:r>
              <a:rPr lang="ru-RU" sz="1400" dirty="0"/>
              <a:t>Проблемы информационной безопасности. Этические и правовые нормы в информационной сфере.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 fontAlgn="b">
              <a:buNone/>
            </a:pPr>
            <a:endParaRPr lang="en-US" sz="1400" dirty="0" smtClean="0"/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err="1"/>
              <a:t>Электив</a:t>
            </a:r>
            <a:r>
              <a:rPr lang="ru-RU" sz="1800" b="1" dirty="0"/>
              <a:t> (1ч. в </a:t>
            </a:r>
            <a:r>
              <a:rPr lang="ru-RU" sz="1800" b="1" dirty="0" err="1" smtClean="0"/>
              <a:t>нед</a:t>
            </a:r>
            <a:r>
              <a:rPr lang="en-US" sz="1800" b="1" dirty="0" smtClean="0"/>
              <a:t>.</a:t>
            </a:r>
            <a:r>
              <a:rPr lang="ru-RU" sz="1800" b="1" dirty="0" smtClean="0"/>
              <a:t>) </a:t>
            </a:r>
            <a:endParaRPr lang="en-US" sz="1800" b="1" dirty="0" smtClean="0"/>
          </a:p>
          <a:p>
            <a:pPr marL="0" indent="0">
              <a:buNone/>
            </a:pPr>
            <a:r>
              <a:rPr lang="en-US" sz="1400" dirty="0" smtClean="0"/>
              <a:t>I</a:t>
            </a:r>
            <a:r>
              <a:rPr lang="en-US" sz="1400" dirty="0"/>
              <a:t>V</a:t>
            </a:r>
            <a:r>
              <a:rPr lang="ru-RU" sz="1400" dirty="0" smtClean="0"/>
              <a:t>четверть(</a:t>
            </a:r>
            <a:r>
              <a:rPr lang="en-US" sz="1400" dirty="0" smtClean="0"/>
              <a:t>8</a:t>
            </a:r>
            <a:r>
              <a:rPr lang="ru-RU" sz="1400" dirty="0" smtClean="0"/>
              <a:t>недель)</a:t>
            </a:r>
            <a:endParaRPr lang="en-US" sz="1400" dirty="0" smtClean="0"/>
          </a:p>
          <a:p>
            <a:pPr marL="0" indent="0">
              <a:buNone/>
            </a:pPr>
            <a:endParaRPr lang="ru-RU" sz="1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Пробное ОГЭ</a:t>
            </a:r>
          </a:p>
          <a:p>
            <a:pPr marL="0" indent="0">
              <a:buNone/>
            </a:pPr>
            <a:endParaRPr lang="ru-RU" sz="1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Индивидуальная работа по результатам пробного ОГЭ</a:t>
            </a:r>
          </a:p>
          <a:p>
            <a:pPr marL="0" indent="0">
              <a:buNone/>
            </a:pPr>
            <a:endParaRPr lang="ru-RU" sz="1400" dirty="0">
              <a:solidFill>
                <a:srgbClr val="0070C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0889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77416"/>
            <a:ext cx="8229600" cy="735360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  <a:tabLst>
                <a:tab pos="449263" algn="l"/>
                <a:tab pos="2636838" algn="ctr"/>
                <a:tab pos="5273675" algn="r"/>
              </a:tabLst>
            </a:pPr>
            <a:r>
              <a:rPr lang="ru-RU" altLang="ru-RU" dirty="0"/>
              <a:t>Основные показатели результатов </a:t>
            </a:r>
            <a:r>
              <a:rPr lang="ru-RU" altLang="ru-RU" dirty="0" smtClean="0"/>
              <a:t>ОГЭ</a:t>
            </a:r>
            <a:endParaRPr lang="ru-RU" alt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45071620"/>
              </p:ext>
            </p:extLst>
          </p:nvPr>
        </p:nvGraphicFramePr>
        <p:xfrm>
          <a:off x="457200" y="1946801"/>
          <a:ext cx="8219255" cy="4486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3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3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38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083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</a:rPr>
                        <a:t>Год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</a:rPr>
                        <a:t>Класс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</a:rPr>
                        <a:t>Количество участников ОГЭ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</a:rPr>
                        <a:t> качественная успеваемость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8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</a:rPr>
                        <a:t>класс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</a:rPr>
                        <a:t>ТО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</a:rPr>
                        <a:t>2012г.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143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</a:rPr>
                        <a:t>3 (3,5%)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</a:rPr>
                        <a:t>100%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</a:rPr>
                        <a:t>75,1%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</a:rPr>
                        <a:t>2013 г.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1430" algn="l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</a:rPr>
                        <a:t>11 (17,2%)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</a:rPr>
                        <a:t>90,9%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</a:rPr>
                        <a:t>87,1%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</a:rPr>
                        <a:t>2014 г.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1430" algn="l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</a:rPr>
                        <a:t>3 (4,2%)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</a:rPr>
                        <a:t>100%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</a:rPr>
                        <a:t>63,4%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</a:rPr>
                        <a:t>2015 г.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143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</a:rPr>
                        <a:t>9 (8,9%)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88,9%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82,25%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</a:rPr>
                        <a:t>2016 г.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1430" algn="l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</a:rPr>
                        <a:t>22 (22,7%)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</a:rPr>
                        <a:t>77,2%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</a:rPr>
                        <a:t>14,81 (ср. балл)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</a:rPr>
                        <a:t>Нет данных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</a:rPr>
                        <a:t>13,77(ср. балл)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0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800" dirty="0" smtClean="0">
                          <a:effectLst/>
                        </a:rPr>
                        <a:t>2017 г.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1430" algn="l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55(56,1%)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655" marR="33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65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182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</a:t>
            </a:r>
            <a:r>
              <a:rPr lang="ru-RU" dirty="0" smtClean="0"/>
              <a:t>этап – знакомство с процедурой ОГЭ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844824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 первом вводном уроке по информатике в 9-х классах знакомлю весь класс, с кратким конспектированием основных позиций, с использование презентации.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 рассылкой презентации с системе «Сетевой город» для родителей и уч-ся.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Время примерно 20 мин.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71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II </a:t>
            </a:r>
            <a:r>
              <a:rPr lang="ru-RU" dirty="0" smtClean="0"/>
              <a:t>этап – подготовка к ОГЭ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844824"/>
            <a:ext cx="7632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Провожу в форме уроков-тренингов во вторую смену (элективный курс «Информатика в задачах»)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Вместе разбираем: 1-2 задания (учитель) и 2 задания (ученики)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Он-</a:t>
            </a:r>
            <a:r>
              <a:rPr lang="ru-RU" dirty="0" err="1" smtClean="0"/>
              <a:t>лайн</a:t>
            </a:r>
            <a:r>
              <a:rPr lang="ru-RU" dirty="0" smtClean="0"/>
              <a:t> тренажер на сайте РЕШУ ОГЭ: два подхода по два примера – тренировочные; третий подход из 5 примеров (за каждый не правильный ответ -1 балл)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Оценки ставлю за элективный курс</a:t>
            </a:r>
          </a:p>
        </p:txBody>
      </p:sp>
    </p:spTree>
    <p:extLst>
      <p:ext uri="{BB962C8B-B14F-4D97-AF65-F5344CB8AC3E}">
        <p14:creationId xmlns:p14="http://schemas.microsoft.com/office/powerpoint/2010/main" val="228136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Подробности он-</a:t>
            </a:r>
            <a:r>
              <a:rPr lang="ru-RU" dirty="0" err="1" smtClean="0"/>
              <a:t>лайн</a:t>
            </a:r>
            <a:r>
              <a:rPr lang="ru-RU" dirty="0" smtClean="0"/>
              <a:t> теста</a:t>
            </a: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1" t="10071" r="25638" b="10071"/>
          <a:stretch/>
        </p:blipFill>
        <p:spPr bwMode="auto">
          <a:xfrm>
            <a:off x="1835696" y="1484784"/>
            <a:ext cx="4320480" cy="474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53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0" t="10213" r="25001" b="7234"/>
          <a:stretch/>
        </p:blipFill>
        <p:spPr bwMode="auto">
          <a:xfrm>
            <a:off x="2315083" y="548680"/>
            <a:ext cx="5370782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68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0" t="10213" r="25001" b="4539"/>
          <a:stretch/>
        </p:blipFill>
        <p:spPr bwMode="auto">
          <a:xfrm>
            <a:off x="1763688" y="620688"/>
            <a:ext cx="5087566" cy="584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56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III </a:t>
            </a:r>
            <a:r>
              <a:rPr lang="ru-RU" dirty="0" smtClean="0"/>
              <a:t>этап – пробное тестирование ОГЭ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47549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Проводится по </a:t>
            </a:r>
            <a:r>
              <a:rPr lang="ru-RU" dirty="0" err="1" smtClean="0"/>
              <a:t>КИМам</a:t>
            </a:r>
            <a:r>
              <a:rPr lang="ru-RU" dirty="0" smtClean="0"/>
              <a:t> ТОИПКРО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98884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IV </a:t>
            </a:r>
            <a:r>
              <a:rPr lang="ru-RU" dirty="0" smtClean="0"/>
              <a:t>этап – индивидуальная работа (коррекция)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97944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Проводится по результатам пробного ОГЭ  и варианты ОГЭ </a:t>
            </a:r>
          </a:p>
        </p:txBody>
      </p:sp>
    </p:spTree>
    <p:extLst>
      <p:ext uri="{BB962C8B-B14F-4D97-AF65-F5344CB8AC3E}">
        <p14:creationId xmlns:p14="http://schemas.microsoft.com/office/powerpoint/2010/main" val="83789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Планирование работы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506801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800" b="1" dirty="0" smtClean="0"/>
              <a:t>Урочное время (2ч. в </a:t>
            </a:r>
            <a:r>
              <a:rPr lang="ru-RU" sz="1800" b="1" dirty="0" err="1" smtClean="0"/>
              <a:t>нед</a:t>
            </a:r>
            <a:r>
              <a:rPr lang="ru-RU" sz="1800" b="1" dirty="0" smtClean="0"/>
              <a:t>)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en-US" sz="1400" dirty="0" smtClean="0"/>
              <a:t>I </a:t>
            </a:r>
            <a:r>
              <a:rPr lang="ru-RU" sz="1400" dirty="0" smtClean="0"/>
              <a:t>четверть (8 недель)</a:t>
            </a:r>
          </a:p>
          <a:p>
            <a:pPr marL="0" indent="0">
              <a:buNone/>
            </a:pPr>
            <a:r>
              <a:rPr lang="ru-RU" sz="1400" b="1" dirty="0"/>
              <a:t>Информационное моделирование</a:t>
            </a:r>
            <a:r>
              <a:rPr lang="ru-RU" sz="1400" b="1" dirty="0" smtClean="0"/>
              <a:t>.</a:t>
            </a:r>
            <a:r>
              <a:rPr lang="ru-RU" sz="1400" dirty="0" smtClean="0"/>
              <a:t> </a:t>
            </a:r>
          </a:p>
          <a:p>
            <a:pPr marL="0" indent="0" algn="ctr">
              <a:buNone/>
            </a:pPr>
            <a:r>
              <a:rPr lang="ru-RU" sz="1400" dirty="0" smtClean="0"/>
              <a:t>Техника безопасности. Введение.	1</a:t>
            </a:r>
          </a:p>
          <a:p>
            <a:pPr marL="0" indent="0" algn="ctr">
              <a:buNone/>
            </a:pPr>
            <a:r>
              <a:rPr lang="ru-RU" sz="1400" dirty="0" smtClean="0"/>
              <a:t>Модели </a:t>
            </a:r>
            <a:r>
              <a:rPr lang="ru-RU" sz="1400" dirty="0"/>
              <a:t>их назначение и свойства</a:t>
            </a:r>
            <a:r>
              <a:rPr lang="ru-RU" sz="1400" dirty="0" smtClean="0"/>
              <a:t>. </a:t>
            </a:r>
            <a:r>
              <a:rPr lang="ru-RU" sz="1400" dirty="0"/>
              <a:t>	</a:t>
            </a:r>
            <a:r>
              <a:rPr lang="ru-RU" sz="1400" dirty="0" smtClean="0"/>
              <a:t>1</a:t>
            </a:r>
          </a:p>
          <a:p>
            <a:pPr marL="0" indent="0" algn="ctr">
              <a:buNone/>
            </a:pPr>
            <a:r>
              <a:rPr lang="ru-RU" sz="1400" dirty="0" smtClean="0"/>
              <a:t>Виды </a:t>
            </a:r>
            <a:r>
              <a:rPr lang="ru-RU" sz="1400" dirty="0"/>
              <a:t>информационных моделей.	</a:t>
            </a:r>
            <a:r>
              <a:rPr lang="ru-RU" sz="1400" dirty="0" smtClean="0"/>
              <a:t>2</a:t>
            </a:r>
          </a:p>
          <a:p>
            <a:pPr marL="0" indent="0" algn="r"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ОГЭ-3. Анализ инф. Моделей(табл.)</a:t>
            </a:r>
          </a:p>
          <a:p>
            <a:pPr marL="0" indent="0" algn="r"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ОГЭ-11. </a:t>
            </a:r>
            <a:r>
              <a:rPr lang="ru-RU" sz="1400" dirty="0">
                <a:solidFill>
                  <a:srgbClr val="0070C0"/>
                </a:solidFill>
              </a:rPr>
              <a:t>Анализ инф. </a:t>
            </a:r>
            <a:r>
              <a:rPr lang="ru-RU" sz="1400" dirty="0" smtClean="0">
                <a:solidFill>
                  <a:srgbClr val="0070C0"/>
                </a:solidFill>
              </a:rPr>
              <a:t>Моделей(графы)</a:t>
            </a:r>
            <a:endParaRPr lang="ru-RU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400" b="1" dirty="0" smtClean="0"/>
              <a:t>Табличные </a:t>
            </a:r>
            <a:r>
              <a:rPr lang="ru-RU" sz="1400" b="1" dirty="0"/>
              <a:t>вычисления на </a:t>
            </a:r>
            <a:r>
              <a:rPr lang="ru-RU" sz="1400" b="1" dirty="0" smtClean="0"/>
              <a:t>компьютере.</a:t>
            </a:r>
          </a:p>
          <a:p>
            <a:pPr marL="0" indent="0">
              <a:buNone/>
            </a:pPr>
            <a:r>
              <a:rPr lang="ru-RU" sz="1400" dirty="0" smtClean="0"/>
              <a:t>Основы </a:t>
            </a:r>
            <a:r>
              <a:rPr lang="ru-RU" sz="1400" dirty="0"/>
              <a:t>логики	</a:t>
            </a:r>
            <a:r>
              <a:rPr lang="ru-RU" sz="1400" dirty="0" smtClean="0"/>
              <a:t>		4</a:t>
            </a:r>
          </a:p>
          <a:p>
            <a:pPr marL="0" indent="0" algn="r">
              <a:buNone/>
            </a:pPr>
            <a:r>
              <a:rPr lang="ru-RU" sz="1400" dirty="0">
                <a:solidFill>
                  <a:srgbClr val="0070C0"/>
                </a:solidFill>
              </a:rPr>
              <a:t>ОГЭ-2. Значение логических выражений</a:t>
            </a:r>
          </a:p>
          <a:p>
            <a:pPr marL="0" indent="0" algn="r"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ОГЭ-12. Поиск </a:t>
            </a:r>
            <a:r>
              <a:rPr lang="ru-RU" sz="1400" dirty="0">
                <a:solidFill>
                  <a:srgbClr val="0070C0"/>
                </a:solidFill>
              </a:rPr>
              <a:t>в БД по условию</a:t>
            </a:r>
          </a:p>
          <a:p>
            <a:pPr marL="0" indent="0">
              <a:buNone/>
            </a:pPr>
            <a:r>
              <a:rPr lang="ru-RU" sz="1400" dirty="0" smtClean="0"/>
              <a:t>Кодирование </a:t>
            </a:r>
            <a:r>
              <a:rPr lang="ru-RU" sz="1400" dirty="0"/>
              <a:t>информации.		2</a:t>
            </a:r>
          </a:p>
          <a:p>
            <a:pPr marL="0" indent="0" algn="r">
              <a:buNone/>
            </a:pPr>
            <a:r>
              <a:rPr lang="ru-RU" sz="1400" dirty="0">
                <a:solidFill>
                  <a:srgbClr val="0070C0"/>
                </a:solidFill>
              </a:rPr>
              <a:t>ОГЭ-7. Кодирование и декодирование инф.</a:t>
            </a:r>
          </a:p>
          <a:p>
            <a:pPr marL="0" indent="0">
              <a:buNone/>
            </a:pPr>
            <a:r>
              <a:rPr lang="ru-RU" sz="1400" dirty="0" smtClean="0"/>
              <a:t>Системы </a:t>
            </a:r>
            <a:r>
              <a:rPr lang="ru-RU" sz="1400" dirty="0"/>
              <a:t>счисления.			</a:t>
            </a:r>
            <a:r>
              <a:rPr lang="ru-RU" sz="1400" dirty="0" smtClean="0"/>
              <a:t>2</a:t>
            </a:r>
          </a:p>
          <a:p>
            <a:pPr marL="0" indent="0">
              <a:buNone/>
            </a:pPr>
            <a:r>
              <a:rPr lang="ru-RU" sz="1400" dirty="0" smtClean="0"/>
              <a:t>Назначение </a:t>
            </a:r>
            <a:r>
              <a:rPr lang="ru-RU" sz="1400" dirty="0"/>
              <a:t>и интерфейс </a:t>
            </a:r>
            <a:r>
              <a:rPr lang="ru-RU" sz="1400" dirty="0" smtClean="0"/>
              <a:t>ЭТ </a:t>
            </a:r>
            <a:r>
              <a:rPr lang="ru-RU" sz="1400" dirty="0" err="1" smtClean="0"/>
              <a:t>Excel</a:t>
            </a:r>
            <a:r>
              <a:rPr lang="ru-RU" sz="1400" dirty="0"/>
              <a:t>.	</a:t>
            </a:r>
            <a:r>
              <a:rPr lang="ru-RU" sz="1400" dirty="0" smtClean="0"/>
              <a:t>2</a:t>
            </a:r>
          </a:p>
          <a:p>
            <a:pPr marL="0" indent="0">
              <a:buNone/>
            </a:pPr>
            <a:r>
              <a:rPr lang="ru-RU" sz="1400" dirty="0" smtClean="0"/>
              <a:t>Маркер </a:t>
            </a:r>
            <a:r>
              <a:rPr lang="ru-RU" sz="1400" dirty="0" err="1"/>
              <a:t>автозаполнения</a:t>
            </a:r>
            <a:r>
              <a:rPr lang="ru-RU" sz="1400" dirty="0"/>
              <a:t> </a:t>
            </a:r>
            <a:r>
              <a:rPr lang="ru-RU" sz="1400" dirty="0" smtClean="0"/>
              <a:t>ЭТ. 		2</a:t>
            </a:r>
          </a:p>
          <a:p>
            <a:pPr marL="0" indent="0">
              <a:buNone/>
            </a:pPr>
            <a:r>
              <a:rPr lang="ru-RU" sz="1400" dirty="0" smtClean="0"/>
              <a:t>Практическая </a:t>
            </a:r>
            <a:r>
              <a:rPr lang="ru-RU" sz="1400" dirty="0"/>
              <a:t>работа ЭТ </a:t>
            </a:r>
            <a:r>
              <a:rPr lang="ru-RU" sz="1400" dirty="0" err="1"/>
              <a:t>Excel</a:t>
            </a:r>
            <a:r>
              <a:rPr lang="ru-RU" sz="1400" dirty="0"/>
              <a:t> 	</a:t>
            </a:r>
            <a:r>
              <a:rPr lang="ru-RU" sz="1400" dirty="0" smtClean="0"/>
              <a:t>	2</a:t>
            </a:r>
            <a:r>
              <a:rPr lang="ru-RU" sz="1400" dirty="0"/>
              <a:t>	</a:t>
            </a:r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514002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800" b="1" dirty="0" err="1"/>
              <a:t>Электив</a:t>
            </a:r>
            <a:r>
              <a:rPr lang="ru-RU" sz="1800" b="1" dirty="0"/>
              <a:t> (1ч. в </a:t>
            </a:r>
            <a:r>
              <a:rPr lang="ru-RU" sz="1800" b="1" dirty="0" err="1"/>
              <a:t>нед</a:t>
            </a:r>
            <a:r>
              <a:rPr lang="ru-RU" sz="1800" b="1" dirty="0"/>
              <a:t> с первых чисел октября) </a:t>
            </a:r>
            <a:endParaRPr lang="ru-RU" sz="1800" b="1" dirty="0" smtClean="0"/>
          </a:p>
          <a:p>
            <a:pPr marL="0" indent="0">
              <a:buFont typeface="Arial" pitchFamily="34" charset="0"/>
              <a:buNone/>
            </a:pPr>
            <a:r>
              <a:rPr lang="en-US" sz="1400" dirty="0" smtClean="0"/>
              <a:t>I </a:t>
            </a:r>
            <a:r>
              <a:rPr lang="ru-RU" sz="1400" dirty="0" smtClean="0"/>
              <a:t>четверть</a:t>
            </a:r>
          </a:p>
          <a:p>
            <a:pPr marL="0" indent="0">
              <a:buFont typeface="Arial" pitchFamily="34" charset="0"/>
              <a:buNone/>
            </a:pPr>
            <a:endParaRPr lang="ru-RU" sz="1400" dirty="0"/>
          </a:p>
          <a:p>
            <a:pPr marL="0" indent="0">
              <a:buFont typeface="Arial" pitchFamily="34" charset="0"/>
              <a:buNone/>
            </a:pPr>
            <a:endParaRPr lang="ru-RU" sz="1400" dirty="0" smtClean="0"/>
          </a:p>
          <a:p>
            <a:pPr marL="0" indent="0">
              <a:buFont typeface="Arial" pitchFamily="34" charset="0"/>
              <a:buNone/>
            </a:pPr>
            <a:endParaRPr lang="ru-RU" sz="1400" dirty="0"/>
          </a:p>
          <a:p>
            <a:pPr marL="0" indent="0">
              <a:buFont typeface="Arial" pitchFamily="34" charset="0"/>
              <a:buNone/>
            </a:pPr>
            <a:endParaRPr lang="ru-RU" sz="1400" dirty="0" smtClean="0"/>
          </a:p>
          <a:p>
            <a:pPr marL="0" indent="0">
              <a:buFont typeface="Arial" pitchFamily="34" charset="0"/>
              <a:buNone/>
            </a:pPr>
            <a:endParaRPr lang="ru-RU" sz="1400" dirty="0" smtClean="0"/>
          </a:p>
          <a:p>
            <a:pPr marL="0" indent="0">
              <a:buFont typeface="Arial" pitchFamily="34" charset="0"/>
              <a:buNone/>
            </a:pPr>
            <a:endParaRPr lang="ru-RU" sz="1400" dirty="0"/>
          </a:p>
          <a:p>
            <a:pPr marL="0" indent="0">
              <a:buFont typeface="Arial" pitchFamily="34" charset="0"/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ОГЭ-1. Определение количества информации (8кл)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70C0"/>
                </a:solidFill>
              </a:rPr>
              <a:t>ОГЭ-4. Файловая </a:t>
            </a:r>
            <a:r>
              <a:rPr lang="ru-RU" sz="1400" dirty="0" smtClean="0">
                <a:solidFill>
                  <a:srgbClr val="0070C0"/>
                </a:solidFill>
              </a:rPr>
              <a:t>система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ru-RU" sz="1400" dirty="0" smtClean="0">
                <a:solidFill>
                  <a:srgbClr val="0070C0"/>
                </a:solidFill>
              </a:rPr>
              <a:t>(</a:t>
            </a:r>
            <a:r>
              <a:rPr lang="ru-RU" sz="1400" dirty="0">
                <a:solidFill>
                  <a:srgbClr val="0070C0"/>
                </a:solidFill>
              </a:rPr>
              <a:t>8кл)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70C0"/>
                </a:solidFill>
              </a:rPr>
              <a:t>ОГЭ-</a:t>
            </a:r>
            <a:r>
              <a:rPr lang="ru-RU" sz="1400" dirty="0" smtClean="0">
                <a:solidFill>
                  <a:srgbClr val="0070C0"/>
                </a:solidFill>
              </a:rPr>
              <a:t>18.Осуществление </a:t>
            </a:r>
            <a:r>
              <a:rPr lang="ru-RU" sz="1400" dirty="0">
                <a:solidFill>
                  <a:srgbClr val="0070C0"/>
                </a:solidFill>
              </a:rPr>
              <a:t>поиска информации в Интернете</a:t>
            </a:r>
          </a:p>
          <a:p>
            <a:pPr marL="0" indent="0">
              <a:buNone/>
            </a:pPr>
            <a:endParaRPr lang="en-US" sz="1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ОГЭ-13. 2-ая СС (2 урока)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ОГЭ-13. 8-ая  и 16-ая СС </a:t>
            </a:r>
            <a:r>
              <a:rPr lang="ru-RU" sz="1400" dirty="0">
                <a:solidFill>
                  <a:srgbClr val="0070C0"/>
                </a:solidFill>
              </a:rPr>
              <a:t>(2 урока)</a:t>
            </a:r>
          </a:p>
          <a:p>
            <a:pPr marL="0" indent="0">
              <a:buFont typeface="Arial" pitchFamily="34" charset="0"/>
              <a:buNone/>
            </a:pPr>
            <a:endParaRPr lang="ru-RU" sz="1400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3242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/>
          <a:lstStyle/>
          <a:p>
            <a:pPr algn="ctr"/>
            <a:r>
              <a:rPr lang="ru-RU" dirty="0" smtClean="0"/>
              <a:t>Планирование работы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16426"/>
            <a:ext cx="4038600" cy="53249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/>
              <a:t>Урочное время (2ч. в </a:t>
            </a:r>
            <a:r>
              <a:rPr lang="ru-RU" sz="1800" b="1" dirty="0" err="1" smtClean="0"/>
              <a:t>нед</a:t>
            </a:r>
            <a:r>
              <a:rPr lang="ru-RU" sz="1800" b="1" dirty="0" smtClean="0"/>
              <a:t>)</a:t>
            </a:r>
          </a:p>
          <a:p>
            <a:pPr marL="0" indent="0">
              <a:buNone/>
            </a:pPr>
            <a:r>
              <a:rPr lang="en-US" sz="1400" dirty="0" smtClean="0"/>
              <a:t>II </a:t>
            </a:r>
            <a:r>
              <a:rPr lang="ru-RU" sz="1400" dirty="0" smtClean="0"/>
              <a:t>четверть (8 недель)</a:t>
            </a:r>
            <a:endParaRPr lang="en-US" sz="1400" dirty="0" smtClean="0"/>
          </a:p>
          <a:p>
            <a:pPr marL="0" indent="0" fontAlgn="b">
              <a:buNone/>
            </a:pPr>
            <a:endParaRPr lang="en-US" sz="1400" dirty="0" smtClean="0"/>
          </a:p>
          <a:p>
            <a:pPr marL="0" indent="0" fontAlgn="b">
              <a:buNone/>
            </a:pPr>
            <a:r>
              <a:rPr lang="ru-RU" sz="1400" dirty="0" smtClean="0"/>
              <a:t>Встроенные </a:t>
            </a:r>
            <a:r>
              <a:rPr lang="ru-RU" sz="1400" dirty="0"/>
              <a:t>функции электронной таблицы.</a:t>
            </a:r>
          </a:p>
          <a:p>
            <a:pPr marL="0" indent="0" fontAlgn="b">
              <a:buNone/>
            </a:pPr>
            <a:r>
              <a:rPr lang="ru-RU" sz="1400" dirty="0" smtClean="0"/>
              <a:t>Построение </a:t>
            </a:r>
            <a:r>
              <a:rPr lang="ru-RU" sz="1400" dirty="0"/>
              <a:t>графиков и диаграмм в электронных таблицах</a:t>
            </a:r>
            <a:r>
              <a:rPr lang="ru-RU" sz="1400" dirty="0" smtClean="0"/>
              <a:t>.</a:t>
            </a:r>
          </a:p>
          <a:p>
            <a:pPr marL="0" indent="0" algn="r" fontAlgn="b">
              <a:buNone/>
            </a:pPr>
            <a:r>
              <a:rPr lang="ru-RU" sz="1400" dirty="0">
                <a:solidFill>
                  <a:srgbClr val="0070C0"/>
                </a:solidFill>
              </a:rPr>
              <a:t>ОГЭ-5. 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ru-RU" sz="1400" dirty="0">
                <a:solidFill>
                  <a:srgbClr val="0070C0"/>
                </a:solidFill>
              </a:rPr>
              <a:t>Формульная запись в </a:t>
            </a:r>
            <a:r>
              <a:rPr lang="ru-RU" sz="1400" dirty="0" smtClean="0">
                <a:solidFill>
                  <a:srgbClr val="0070C0"/>
                </a:solidFill>
              </a:rPr>
              <a:t/>
            </a:r>
            <a:br>
              <a:rPr lang="ru-RU" sz="1400" dirty="0" smtClean="0">
                <a:solidFill>
                  <a:srgbClr val="0070C0"/>
                </a:solidFill>
              </a:rPr>
            </a:br>
            <a:r>
              <a:rPr lang="ru-RU" sz="1400" dirty="0" smtClean="0">
                <a:solidFill>
                  <a:srgbClr val="0070C0"/>
                </a:solidFill>
              </a:rPr>
              <a:t>графическом </a:t>
            </a:r>
            <a:r>
              <a:rPr lang="ru-RU" sz="1400" dirty="0">
                <a:solidFill>
                  <a:srgbClr val="0070C0"/>
                </a:solidFill>
              </a:rPr>
              <a:t>виде</a:t>
            </a:r>
          </a:p>
          <a:p>
            <a:pPr marL="0" indent="0" fontAlgn="b">
              <a:buNone/>
            </a:pPr>
            <a:r>
              <a:rPr lang="ru-RU" sz="1400" dirty="0" smtClean="0"/>
              <a:t>Итоговое </a:t>
            </a:r>
            <a:r>
              <a:rPr lang="ru-RU" sz="1400" dirty="0"/>
              <a:t>тестирование.</a:t>
            </a:r>
          </a:p>
          <a:p>
            <a:pPr marL="0" indent="0" fontAlgn="b">
              <a:buNone/>
            </a:pPr>
            <a:r>
              <a:rPr lang="ru-RU" sz="1400" dirty="0" smtClean="0"/>
              <a:t>Передача </a:t>
            </a:r>
            <a:r>
              <a:rPr lang="ru-RU" sz="1400" dirty="0"/>
              <a:t>информации</a:t>
            </a:r>
            <a:r>
              <a:rPr lang="ru-RU" sz="1400" dirty="0" smtClean="0"/>
              <a:t>.</a:t>
            </a:r>
          </a:p>
          <a:p>
            <a:pPr marL="0" indent="0" algn="r" fontAlgn="b"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ОГЭ-15</a:t>
            </a:r>
            <a:r>
              <a:rPr lang="ru-RU" sz="1400" dirty="0">
                <a:solidFill>
                  <a:srgbClr val="0070C0"/>
                </a:solidFill>
              </a:rPr>
              <a:t>. 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ru-RU" sz="1400" dirty="0" smtClean="0">
                <a:solidFill>
                  <a:srgbClr val="0070C0"/>
                </a:solidFill>
              </a:rPr>
              <a:t>Определение скорости </a:t>
            </a:r>
          </a:p>
          <a:p>
            <a:pPr marL="0" indent="0" algn="r" fontAlgn="b"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передачи инф-</a:t>
            </a:r>
            <a:r>
              <a:rPr lang="ru-RU" sz="1400" dirty="0" err="1" smtClean="0">
                <a:solidFill>
                  <a:srgbClr val="0070C0"/>
                </a:solidFill>
              </a:rPr>
              <a:t>ции</a:t>
            </a:r>
            <a:endParaRPr lang="ru-RU" sz="1400" dirty="0">
              <a:solidFill>
                <a:srgbClr val="0070C0"/>
              </a:solidFill>
            </a:endParaRPr>
          </a:p>
          <a:p>
            <a:pPr marL="0" indent="0" fontAlgn="b">
              <a:buNone/>
            </a:pPr>
            <a:r>
              <a:rPr lang="ru-RU" sz="1400" dirty="0" smtClean="0"/>
              <a:t>Передача </a:t>
            </a:r>
            <a:r>
              <a:rPr lang="ru-RU" sz="1400" dirty="0"/>
              <a:t>информации. Решение задач</a:t>
            </a:r>
            <a:r>
              <a:rPr lang="ru-RU" sz="1400" dirty="0" smtClean="0"/>
              <a:t>.</a:t>
            </a:r>
          </a:p>
          <a:p>
            <a:pPr marL="0" indent="0" fontAlgn="b">
              <a:buNone/>
            </a:pPr>
            <a:r>
              <a:rPr lang="ru-RU" sz="1400" dirty="0" smtClean="0"/>
              <a:t>Компьютерные </a:t>
            </a:r>
            <a:r>
              <a:rPr lang="ru-RU" sz="1400" dirty="0"/>
              <a:t>сети: локальные и глобальная.</a:t>
            </a:r>
          </a:p>
          <a:p>
            <a:pPr marL="0" indent="0" fontAlgn="b">
              <a:buNone/>
            </a:pPr>
            <a:r>
              <a:rPr lang="ru-RU" sz="1400" dirty="0" smtClean="0"/>
              <a:t>Адресация </a:t>
            </a:r>
            <a:r>
              <a:rPr lang="ru-RU" sz="1400" dirty="0"/>
              <a:t>в сети Интернет.</a:t>
            </a:r>
          </a:p>
          <a:p>
            <a:pPr marL="0" indent="0" fontAlgn="b">
              <a:buNone/>
            </a:pPr>
            <a:r>
              <a:rPr lang="ru-RU" sz="1400" dirty="0" smtClean="0"/>
              <a:t>Адресация </a:t>
            </a:r>
            <a:r>
              <a:rPr lang="ru-RU" sz="1400" dirty="0"/>
              <a:t>в сети Интернет. Решение задач</a:t>
            </a:r>
            <a:r>
              <a:rPr lang="ru-RU" sz="1400" dirty="0" smtClean="0"/>
              <a:t>.</a:t>
            </a:r>
          </a:p>
          <a:p>
            <a:pPr marL="0" indent="0" algn="r" fontAlgn="b">
              <a:buNone/>
            </a:pPr>
            <a:r>
              <a:rPr lang="ru-RU" sz="1400" dirty="0">
                <a:solidFill>
                  <a:srgbClr val="0070C0"/>
                </a:solidFill>
              </a:rPr>
              <a:t>ОГЭ- </a:t>
            </a:r>
            <a:r>
              <a:rPr lang="ru-RU" sz="1400" dirty="0" smtClean="0">
                <a:solidFill>
                  <a:srgbClr val="0070C0"/>
                </a:solidFill>
              </a:rPr>
              <a:t>17. ИКТ. </a:t>
            </a:r>
            <a:r>
              <a:rPr lang="en-US" sz="1400" dirty="0" smtClean="0">
                <a:solidFill>
                  <a:srgbClr val="0070C0"/>
                </a:solidFill>
              </a:rPr>
              <a:t>IP-</a:t>
            </a:r>
            <a:r>
              <a:rPr lang="ru-RU" sz="1400" dirty="0" smtClean="0">
                <a:solidFill>
                  <a:srgbClr val="0070C0"/>
                </a:solidFill>
              </a:rPr>
              <a:t>адрес и </a:t>
            </a:r>
            <a:r>
              <a:rPr lang="en-US" sz="1400" dirty="0" smtClean="0">
                <a:solidFill>
                  <a:srgbClr val="0070C0"/>
                </a:solidFill>
              </a:rPr>
              <a:t>URL-</a:t>
            </a:r>
            <a:r>
              <a:rPr lang="ru-RU" sz="1400" dirty="0" smtClean="0">
                <a:solidFill>
                  <a:srgbClr val="0070C0"/>
                </a:solidFill>
              </a:rPr>
              <a:t>адрес</a:t>
            </a:r>
            <a:endParaRPr lang="ru-RU" sz="1400" dirty="0">
              <a:solidFill>
                <a:srgbClr val="0070C0"/>
              </a:solidFill>
            </a:endParaRPr>
          </a:p>
          <a:p>
            <a:pPr marL="0" indent="0" fontAlgn="b">
              <a:buNone/>
            </a:pPr>
            <a:r>
              <a:rPr lang="ru-RU" sz="1400" dirty="0" smtClean="0"/>
              <a:t>Информационные </a:t>
            </a:r>
            <a:r>
              <a:rPr lang="ru-RU" sz="1400" dirty="0"/>
              <a:t>услуги интернета.</a:t>
            </a:r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err="1"/>
              <a:t>Электив</a:t>
            </a:r>
            <a:r>
              <a:rPr lang="ru-RU" sz="1800" b="1" dirty="0"/>
              <a:t> (1ч. в </a:t>
            </a:r>
            <a:r>
              <a:rPr lang="ru-RU" sz="1800" b="1" dirty="0" err="1" smtClean="0"/>
              <a:t>нед</a:t>
            </a:r>
            <a:r>
              <a:rPr lang="ru-RU" sz="1800" b="1" dirty="0" smtClean="0"/>
              <a:t>) </a:t>
            </a:r>
            <a:endParaRPr lang="en-US" sz="1800" b="1" dirty="0" smtClean="0"/>
          </a:p>
          <a:p>
            <a:pPr marL="0" indent="0">
              <a:buNone/>
            </a:pPr>
            <a:r>
              <a:rPr lang="en-US" sz="1400" dirty="0" smtClean="0"/>
              <a:t>II </a:t>
            </a:r>
            <a:r>
              <a:rPr lang="ru-RU" sz="1400" dirty="0"/>
              <a:t>четверть(8 недель)</a:t>
            </a:r>
          </a:p>
          <a:p>
            <a:pPr marL="0" indent="0">
              <a:buFont typeface="Arial" pitchFamily="34" charset="0"/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ОГЭ-</a:t>
            </a:r>
            <a:r>
              <a:rPr lang="en-US" sz="1400" dirty="0" smtClean="0">
                <a:solidFill>
                  <a:srgbClr val="0070C0"/>
                </a:solidFill>
              </a:rPr>
              <a:t>19</a:t>
            </a:r>
            <a:r>
              <a:rPr lang="ru-RU" sz="1400" dirty="0" smtClean="0">
                <a:solidFill>
                  <a:srgbClr val="0070C0"/>
                </a:solidFill>
              </a:rPr>
              <a:t>. 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ru-RU" sz="1400" dirty="0" smtClean="0">
                <a:solidFill>
                  <a:srgbClr val="0070C0"/>
                </a:solidFill>
              </a:rPr>
              <a:t>Обработка </a:t>
            </a:r>
            <a:r>
              <a:rPr lang="ru-RU" sz="1400" dirty="0">
                <a:solidFill>
                  <a:srgbClr val="0070C0"/>
                </a:solidFill>
              </a:rPr>
              <a:t>большого массива данных с использованием </a:t>
            </a:r>
            <a:r>
              <a:rPr lang="ru-RU" sz="1400" dirty="0" smtClean="0">
                <a:solidFill>
                  <a:srgbClr val="0070C0"/>
                </a:solidFill>
              </a:rPr>
              <a:t>ЭТ (4 урока, 2 подгруппы по 2 часа)</a:t>
            </a:r>
            <a:endParaRPr lang="ru-RU" sz="1400" dirty="0">
              <a:solidFill>
                <a:srgbClr val="0070C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z="1400" dirty="0"/>
          </a:p>
          <a:p>
            <a:pPr marL="0" indent="0">
              <a:buFont typeface="Arial" pitchFamily="34" charset="0"/>
              <a:buNone/>
            </a:pPr>
            <a:endParaRPr lang="ru-RU" sz="1400" dirty="0" smtClean="0"/>
          </a:p>
          <a:p>
            <a:pPr marL="0" indent="0">
              <a:buFont typeface="Arial" pitchFamily="34" charset="0"/>
              <a:buNone/>
            </a:pPr>
            <a:endParaRPr lang="ru-RU" sz="1400" dirty="0"/>
          </a:p>
          <a:p>
            <a:pPr marL="0" indent="0">
              <a:buFont typeface="Arial" pitchFamily="34" charset="0"/>
              <a:buNone/>
            </a:pPr>
            <a:endParaRPr lang="ru-RU" sz="1400" dirty="0" smtClean="0"/>
          </a:p>
          <a:p>
            <a:pPr marL="0" indent="0">
              <a:buFont typeface="Arial" pitchFamily="34" charset="0"/>
              <a:buNone/>
            </a:pPr>
            <a:endParaRPr lang="ru-RU" sz="1400" dirty="0" smtClean="0"/>
          </a:p>
          <a:p>
            <a:pPr marL="0" indent="0">
              <a:buFont typeface="Arial" pitchFamily="34" charset="0"/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dirty="0">
                <a:solidFill>
                  <a:srgbClr val="0070C0"/>
                </a:solidFill>
              </a:rPr>
              <a:t>ОГЭ- 15.Скорость передачи информации</a:t>
            </a:r>
          </a:p>
          <a:p>
            <a:pPr marL="0" indent="0">
              <a:buFont typeface="Arial" pitchFamily="34" charset="0"/>
              <a:buNone/>
            </a:pPr>
            <a:endParaRPr lang="ru-RU" sz="1400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0604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289</TotalTime>
  <Words>614</Words>
  <Application>Microsoft Office PowerPoint</Application>
  <PresentationFormat>Экран (4:3)</PresentationFormat>
  <Paragraphs>171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Ясность</vt:lpstr>
      <vt:lpstr>Методика подготовки  уч-ся 9-х классов  к ОГЭ по информатике</vt:lpstr>
      <vt:lpstr>I этап – знакомство с процедурой ОГЭ</vt:lpstr>
      <vt:lpstr> II этап – подготовка к ОГЭ</vt:lpstr>
      <vt:lpstr>Подробности он-лайн теста</vt:lpstr>
      <vt:lpstr>Презентация PowerPoint</vt:lpstr>
      <vt:lpstr>Презентация PowerPoint</vt:lpstr>
      <vt:lpstr> III этап – пробное тестирование ОГЭ</vt:lpstr>
      <vt:lpstr>Планирование работы </vt:lpstr>
      <vt:lpstr>Планирование работы </vt:lpstr>
      <vt:lpstr>Планирование работы </vt:lpstr>
      <vt:lpstr>Планирование работы </vt:lpstr>
      <vt:lpstr>Основные показатели результатов ОГЭ</vt:lpstr>
      <vt:lpstr>Благодарю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подготовки  уч-ся 9-х классов  к ОГЭ по информатике</dc:title>
  <dc:creator>Cab231</dc:creator>
  <cp:lastModifiedBy>Пользователь</cp:lastModifiedBy>
  <cp:revision>19</cp:revision>
  <dcterms:created xsi:type="dcterms:W3CDTF">2017-02-01T05:19:07Z</dcterms:created>
  <dcterms:modified xsi:type="dcterms:W3CDTF">2023-02-03T15:25:15Z</dcterms:modified>
</cp:coreProperties>
</file>