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3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714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756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41486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3941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60292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6435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50929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815928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95740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366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062763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410911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13773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61173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864885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651843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3146515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95269" y="1122363"/>
            <a:ext cx="9001462" cy="2387600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95269" y="3602038"/>
            <a:ext cx="9001462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3432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761938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29244" y="657226"/>
            <a:ext cx="9733512" cy="2852737"/>
          </a:xfrm>
        </p:spPr>
        <p:txBody>
          <a:bodyPr anchor="b">
            <a:normAutofit/>
          </a:bodyPr>
          <a:lstStyle>
            <a:lvl1pPr>
              <a:defRPr sz="3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29244" y="3602038"/>
            <a:ext cx="9733512" cy="1500187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633613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2088319"/>
            <a:ext cx="510600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3403" y="2088319"/>
            <a:ext cx="5094154" cy="370288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886637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804" y="2088320"/>
            <a:ext cx="4879199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3795" y="2912232"/>
            <a:ext cx="5107208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2003" y="2088320"/>
            <a:ext cx="4865554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912232"/>
            <a:ext cx="5095357" cy="287896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96744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78522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52640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899700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8" y="609600"/>
            <a:ext cx="3932237" cy="2362200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78064" y="609600"/>
            <a:ext cx="6189492" cy="518160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7228" y="2971800"/>
            <a:ext cx="3932237" cy="2819399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23476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227" y="609600"/>
            <a:ext cx="5929773" cy="2362200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4" y="758881"/>
            <a:ext cx="3255356" cy="4883038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971800"/>
            <a:ext cx="5934950" cy="28194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4487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289372"/>
            <a:ext cx="10367564" cy="819355"/>
          </a:xfrm>
        </p:spPr>
        <p:txBody>
          <a:bodyPr anchor="b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13806" y="621321"/>
            <a:ext cx="10367564" cy="3379735"/>
          </a:xfrm>
          <a:noFill/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65998" cy="682472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81199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3424859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4204820"/>
            <a:ext cx="10353761" cy="159218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533922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426812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04821"/>
            <a:ext cx="10353762" cy="1586380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836612" y="73524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57956" y="297209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4683687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2126942"/>
            <a:ext cx="10355327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650556"/>
            <a:ext cx="10353763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567709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4" y="2088319"/>
            <a:ext cx="3298956" cy="823305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4" y="2911624"/>
            <a:ext cx="3298956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4878" y="2088320"/>
            <a:ext cx="3298558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4878" y="2911624"/>
            <a:ext cx="329982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088320"/>
            <a:ext cx="3291211" cy="823304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6346" y="2911624"/>
            <a:ext cx="3291211" cy="2879576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12792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4195899"/>
            <a:ext cx="3298955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92020" y="2298987"/>
            <a:ext cx="2940050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772161"/>
            <a:ext cx="3298955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01" y="4195899"/>
            <a:ext cx="3298983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68996" y="2298987"/>
            <a:ext cx="2930525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72160"/>
            <a:ext cx="3300336" cy="101903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423" y="4195899"/>
            <a:ext cx="3289900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100000"/>
              </a:lnSpc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52803" y="2298987"/>
            <a:ext cx="2932113" cy="1524000"/>
          </a:xfrm>
          <a:prstGeom prst="roundRect">
            <a:avLst>
              <a:gd name="adj" fmla="val 0"/>
            </a:avLst>
          </a:prstGeom>
          <a:noFill/>
          <a:ln w="14605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298" y="4772161"/>
            <a:ext cx="3294258" cy="1019037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95176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68271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599"/>
            <a:ext cx="254265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4" y="609599"/>
            <a:ext cx="7658705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14171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06928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>
            <a:lvl1pPr>
              <a:defRPr b="1" cap="none" spc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90164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cap="none" spc="0">
                <a:ln w="18415" cmpd="sng">
                  <a:solidFill>
                    <a:srgbClr val="0066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defRPr>
            </a:lvl1pPr>
          </a:lstStyle>
          <a:p>
            <a:r>
              <a:rPr lang="ru-RU" smtClean="0"/>
              <a:t>Образец заголовка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800">
                <a:ln>
                  <a:noFill/>
                </a:ln>
                <a:solidFill>
                  <a:srgbClr val="0000CC"/>
                </a:solidFill>
              </a:defRPr>
            </a:lvl1pPr>
            <a:lvl2pPr>
              <a:defRPr>
                <a:ln>
                  <a:noFill/>
                </a:ln>
                <a:solidFill>
                  <a:srgbClr val="0000CC"/>
                </a:solidFill>
              </a:defRPr>
            </a:lvl2pPr>
            <a:lvl3pPr>
              <a:defRPr>
                <a:ln>
                  <a:noFill/>
                </a:ln>
                <a:solidFill>
                  <a:srgbClr val="0000CC"/>
                </a:solidFill>
              </a:defRPr>
            </a:lvl3pPr>
            <a:lvl4pPr>
              <a:defRPr>
                <a:ln>
                  <a:noFill/>
                </a:ln>
                <a:solidFill>
                  <a:srgbClr val="0000CC"/>
                </a:solidFill>
              </a:defRPr>
            </a:lvl4pPr>
            <a:lvl5pPr>
              <a:defRPr>
                <a:ln>
                  <a:noFill/>
                </a:ln>
                <a:solidFill>
                  <a:srgbClr val="0000CC"/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 dirty="0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83737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0071634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793504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197901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77413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528111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5412146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8569764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1059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184975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2636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214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3847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257243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0550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slideLayout" Target="../slideLayouts/slideLayout35.xml"/><Relationship Id="rId18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1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4.xml"/><Relationship Id="rId16" Type="http://schemas.openxmlformats.org/officeDocument/2006/relationships/slideLayout" Target="../slideLayouts/slideLayout38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slideLayout" Target="../slideLayouts/slideLayout3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42.xml"/><Relationship Id="rId7" Type="http://schemas.openxmlformats.org/officeDocument/2006/relationships/slideLayout" Target="../slideLayouts/slideLayout46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slideLayout" Target="../slideLayouts/slideLayout45.xml"/><Relationship Id="rId11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4.xml"/><Relationship Id="rId10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3.xml"/><Relationship Id="rId9" Type="http://schemas.openxmlformats.org/officeDocument/2006/relationships/slideLayout" Target="../slideLayouts/slideLayout4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38047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7813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1" cy="132632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2096064"/>
            <a:ext cx="10353762" cy="369513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4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460575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  <p:sldLayoutId id="2147483696" r:id="rId12"/>
    <p:sldLayoutId id="2147483697" r:id="rId13"/>
    <p:sldLayoutId id="2147483698" r:id="rId14"/>
    <p:sldLayoutId id="2147483699" r:id="rId15"/>
    <p:sldLayoutId id="2147483700" r:id="rId16"/>
    <p:sldLayoutId id="214748370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400" b="1" i="0" kern="1200" cap="all">
          <a:solidFill>
            <a:schemeClr val="tx1"/>
          </a:solidFill>
          <a:effectLst>
            <a:outerShdw blurRad="50800" dist="63500" dir="2700000" algn="tl" rotWithShape="0">
              <a:srgbClr val="000000">
                <a:alpha val="48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200" kern="1200">
          <a:solidFill>
            <a:schemeClr val="tx1"/>
          </a:solidFill>
          <a:effectLst>
            <a:outerShdw blurRad="50800" dist="38100" dir="2700000" algn="tl" rotWithShape="0">
              <a:srgbClr val="000000">
                <a:alpha val="48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5B58EC-DBA2-48A4-9BC7-EADD5E393EB9}" type="datetimeFigureOut">
              <a:rPr lang="ru-RU" smtClean="0"/>
              <a:t>08.01.2020</a:t>
            </a:fld>
            <a:endParaRPr lang="ru-RU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5021-4925-4F50-B4E5-764143B16786}" type="slidenum">
              <a:rPr lang="ru-RU" smtClean="0"/>
              <a:t>‹#›</a:t>
            </a:fld>
            <a:endParaRPr lang="ru-RU"/>
          </a:p>
        </p:txBody>
      </p:sp>
      <p:pic>
        <p:nvPicPr>
          <p:cNvPr id="7" name="6 Imagen" descr="Dibujo.bmp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Rectangle 10"/>
          <p:cNvSpPr>
            <a:spLocks noChangeArrowheads="1"/>
          </p:cNvSpPr>
          <p:nvPr/>
        </p:nvSpPr>
        <p:spPr bwMode="auto">
          <a:xfrm>
            <a:off x="0" y="0"/>
            <a:ext cx="12192000" cy="7010400"/>
          </a:xfrm>
          <a:prstGeom prst="rect">
            <a:avLst/>
          </a:prstGeom>
          <a:gradFill flip="none" rotWithShape="1">
            <a:gsLst>
              <a:gs pos="100000">
                <a:srgbClr val="03D4A8">
                  <a:alpha val="18000"/>
                </a:srgbClr>
              </a:gs>
              <a:gs pos="25000">
                <a:srgbClr val="21D6E0">
                  <a:alpha val="23000"/>
                </a:srgbClr>
              </a:gs>
              <a:gs pos="75000">
                <a:srgbClr val="0087E6">
                  <a:alpha val="25000"/>
                </a:srgbClr>
              </a:gs>
              <a:gs pos="100000">
                <a:srgbClr val="005CBF">
                  <a:alpha val="25999"/>
                </a:srgbClr>
              </a:gs>
            </a:gsLst>
            <a:lin ang="2700000" scaled="1"/>
            <a:tileRect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 sz="1800"/>
          </a:p>
        </p:txBody>
      </p:sp>
    </p:spTree>
    <p:extLst>
      <p:ext uri="{BB962C8B-B14F-4D97-AF65-F5344CB8AC3E}">
        <p14:creationId xmlns:p14="http://schemas.microsoft.com/office/powerpoint/2010/main" val="273228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err="1" smtClean="0"/>
              <a:t>Суммативное</a:t>
            </a:r>
            <a:r>
              <a:rPr lang="ru-RU" sz="6600" dirty="0" smtClean="0"/>
              <a:t> оценивание</a:t>
            </a:r>
            <a:br>
              <a:rPr lang="ru-RU" sz="6600" dirty="0" smtClean="0"/>
            </a:br>
            <a:r>
              <a:rPr lang="ru-RU" sz="6600" dirty="0" smtClean="0"/>
              <a:t>(СОР, СОЧ).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93964" y="1825624"/>
            <a:ext cx="11734800" cy="482455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4800" i="1" dirty="0" smtClean="0">
                <a:solidFill>
                  <a:srgbClr val="FF0000"/>
                </a:solidFill>
              </a:rPr>
              <a:t>Положительные стороны</a:t>
            </a:r>
          </a:p>
          <a:p>
            <a:pPr marL="0" indent="0">
              <a:buNone/>
            </a:pPr>
            <a:r>
              <a:rPr lang="ru-RU" sz="4800" dirty="0" smtClean="0"/>
              <a:t>- </a:t>
            </a:r>
            <a:r>
              <a:rPr lang="ru-RU" sz="4400" dirty="0" smtClean="0"/>
              <a:t>Развивается логическое мышление</a:t>
            </a:r>
          </a:p>
          <a:p>
            <a:pPr marL="0" indent="0">
              <a:buNone/>
            </a:pPr>
            <a:r>
              <a:rPr lang="ru-RU" sz="4400" dirty="0" smtClean="0"/>
              <a:t>- Объективное оценивание</a:t>
            </a:r>
          </a:p>
          <a:p>
            <a:pPr marL="0" indent="0">
              <a:buNone/>
            </a:pPr>
            <a:r>
              <a:rPr lang="ru-RU" sz="4400" dirty="0" smtClean="0"/>
              <a:t>- Предполагает дифференцированные задания для учеников.</a:t>
            </a:r>
          </a:p>
          <a:p>
            <a:pPr marL="0" indent="0">
              <a:buNone/>
            </a:pPr>
            <a:r>
              <a:rPr lang="ru-RU" sz="4400" dirty="0" smtClean="0"/>
              <a:t>- Творческие работы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005915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6600" dirty="0" err="1" smtClean="0"/>
              <a:t>Суммативное</a:t>
            </a:r>
            <a:r>
              <a:rPr lang="ru-RU" sz="6600" dirty="0" smtClean="0"/>
              <a:t> оценивание</a:t>
            </a:r>
            <a:br>
              <a:rPr lang="ru-RU" sz="6600" dirty="0" smtClean="0"/>
            </a:br>
            <a:r>
              <a:rPr lang="ru-RU" sz="6600" dirty="0" smtClean="0"/>
              <a:t>(СОР, СОЧ).</a:t>
            </a:r>
            <a:endParaRPr lang="ru-RU" sz="6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" y="1825624"/>
            <a:ext cx="12302836" cy="4852267"/>
          </a:xfrm>
        </p:spPr>
        <p:txBody>
          <a:bodyPr/>
          <a:lstStyle/>
          <a:p>
            <a:pPr marL="0" indent="0" algn="ctr">
              <a:buNone/>
            </a:pPr>
            <a:r>
              <a:rPr lang="ru-RU" sz="4000" i="1" dirty="0" smtClean="0">
                <a:solidFill>
                  <a:srgbClr val="FF0000"/>
                </a:solidFill>
              </a:rPr>
              <a:t>Отрицательные стороны</a:t>
            </a:r>
          </a:p>
          <a:p>
            <a:pPr marL="0" indent="0">
              <a:buNone/>
            </a:pPr>
            <a:r>
              <a:rPr lang="ru-RU" sz="3600" dirty="0" smtClean="0"/>
              <a:t>- Домашнее задание не оценивается</a:t>
            </a:r>
          </a:p>
          <a:p>
            <a:pPr marL="0" indent="0">
              <a:buNone/>
            </a:pPr>
            <a:r>
              <a:rPr lang="ru-RU" sz="3600" dirty="0" smtClean="0"/>
              <a:t>- Пропадает заинтересованность, стимул к обучению</a:t>
            </a:r>
          </a:p>
          <a:p>
            <a:pPr marL="0" indent="0">
              <a:buNone/>
            </a:pPr>
            <a:r>
              <a:rPr lang="ru-RU" sz="3600" dirty="0" smtClean="0"/>
              <a:t>- Нарушается дисциплина, нежелание работать на уроке</a:t>
            </a:r>
          </a:p>
          <a:p>
            <a:pPr marL="0" indent="0">
              <a:buNone/>
            </a:pPr>
            <a:r>
              <a:rPr lang="ru-RU" sz="3600" dirty="0" smtClean="0"/>
              <a:t>- Большая нагрузка на учителей и учеников в конце четверти</a:t>
            </a:r>
          </a:p>
          <a:p>
            <a:pPr marL="0" indent="0">
              <a:buNone/>
            </a:pPr>
            <a:r>
              <a:rPr lang="ru-RU" sz="3600" dirty="0" smtClean="0"/>
              <a:t>- Отсутствие эффективных механизмов воздействия на учащихся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0147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dirty="0" smtClean="0"/>
              <a:t>Задания разной сложности</a:t>
            </a:r>
            <a:endParaRPr lang="ru-RU" sz="6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9382" y="1825625"/>
            <a:ext cx="11637818" cy="471372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dirty="0" smtClean="0"/>
              <a:t> </a:t>
            </a:r>
            <a:r>
              <a:rPr lang="ru-RU" sz="5400" dirty="0" smtClean="0"/>
              <a:t>ЗП – Знание и понимание</a:t>
            </a:r>
          </a:p>
          <a:p>
            <a:endParaRPr lang="ru-RU" sz="5400" dirty="0" smtClean="0"/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П – Применение</a:t>
            </a:r>
          </a:p>
          <a:p>
            <a:endParaRPr lang="ru-RU" sz="5400" dirty="0" smtClean="0"/>
          </a:p>
          <a:p>
            <a:pPr marL="0" indent="0">
              <a:buNone/>
            </a:pPr>
            <a:r>
              <a:rPr lang="ru-RU" sz="5400" dirty="0"/>
              <a:t> </a:t>
            </a:r>
            <a:r>
              <a:rPr lang="ru-RU" sz="5400" dirty="0" smtClean="0"/>
              <a:t>ВП – Навыки высокого порядка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917699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Знание и понимание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65961653"/>
              </p:ext>
            </p:extLst>
          </p:nvPr>
        </p:nvGraphicFramePr>
        <p:xfrm>
          <a:off x="214744" y="1233054"/>
          <a:ext cx="11762511" cy="62730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20837">
                  <a:extLst>
                    <a:ext uri="{9D8B030D-6E8A-4147-A177-3AD203B41FA5}">
                      <a16:colId xmlns:a16="http://schemas.microsoft.com/office/drawing/2014/main" val="3938306585"/>
                    </a:ext>
                  </a:extLst>
                </a:gridCol>
                <a:gridCol w="3920837">
                  <a:extLst>
                    <a:ext uri="{9D8B030D-6E8A-4147-A177-3AD203B41FA5}">
                      <a16:colId xmlns:a16="http://schemas.microsoft.com/office/drawing/2014/main" val="2839475719"/>
                    </a:ext>
                  </a:extLst>
                </a:gridCol>
                <a:gridCol w="3920837">
                  <a:extLst>
                    <a:ext uri="{9D8B030D-6E8A-4147-A177-3AD203B41FA5}">
                      <a16:colId xmlns:a16="http://schemas.microsoft.com/office/drawing/2014/main" val="1217197537"/>
                    </a:ext>
                  </a:extLst>
                </a:gridCol>
              </a:tblGrid>
              <a:tr h="3438414"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Что делает учитель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5400" dirty="0" smtClean="0"/>
                        <a:t>Что делает ученик</a:t>
                      </a:r>
                      <a:endParaRPr lang="ru-RU" sz="5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200" dirty="0" smtClean="0"/>
                        <a:t>Какие ключевые термины используются для побуждения учащихся</a:t>
                      </a:r>
                      <a:endParaRPr lang="ru-RU" sz="3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58823644"/>
                  </a:ext>
                </a:extLst>
              </a:tr>
              <a:tr h="2186531"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Рассказывает, показывает, направляет, сравнивает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Воспринимает, запоминает, распознает, объясняет</a:t>
                      </a:r>
                      <a:endParaRPr lang="ru-RU" sz="3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3600" dirty="0" smtClean="0"/>
                        <a:t>Перечислите, запомните, назовите, обсудите, расскажите</a:t>
                      </a:r>
                      <a:endParaRPr lang="ru-RU" sz="3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77243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62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Применение</a:t>
            </a:r>
            <a:br>
              <a:rPr lang="ru-RU" dirty="0" smtClean="0"/>
            </a:b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81745585"/>
              </p:ext>
            </p:extLst>
          </p:nvPr>
        </p:nvGraphicFramePr>
        <p:xfrm>
          <a:off x="838200" y="1177635"/>
          <a:ext cx="10515600" cy="552657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05200">
                  <a:extLst>
                    <a:ext uri="{9D8B030D-6E8A-4147-A177-3AD203B41FA5}">
                      <a16:colId xmlns:a16="http://schemas.microsoft.com/office/drawing/2014/main" val="3906860265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1738618722"/>
                    </a:ext>
                  </a:extLst>
                </a:gridCol>
                <a:gridCol w="3505200">
                  <a:extLst>
                    <a:ext uri="{9D8B030D-6E8A-4147-A177-3AD203B41FA5}">
                      <a16:colId xmlns:a16="http://schemas.microsoft.com/office/drawing/2014/main" val="78403181"/>
                    </a:ext>
                  </a:extLst>
                </a:gridCol>
              </a:tblGrid>
              <a:tr h="2722419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/>
                        <a:t>Что делает учитель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5400" dirty="0" smtClean="0"/>
                        <a:t>Что делает ученик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3200" dirty="0" smtClean="0"/>
                        <a:t>Какие ключевые термины используются для побуждения учащихся</a:t>
                      </a:r>
                    </a:p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7202192"/>
                  </a:ext>
                </a:extLst>
              </a:tr>
              <a:tr h="2722419">
                <a:tc>
                  <a:txBody>
                    <a:bodyPr/>
                    <a:lstStyle/>
                    <a:p>
                      <a:r>
                        <a:rPr lang="ru-RU" sz="4800" dirty="0" smtClean="0"/>
                        <a:t>Наблюдает, помогает</a:t>
                      </a:r>
                      <a:endParaRPr lang="ru-RU" sz="4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000" dirty="0" smtClean="0"/>
                        <a:t>Решает</a:t>
                      </a:r>
                      <a:r>
                        <a:rPr lang="ru-RU" sz="4000" baseline="0" dirty="0" smtClean="0"/>
                        <a:t> проблемы, демонстрирует знания</a:t>
                      </a:r>
                      <a:endParaRPr lang="ru-RU" sz="4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800" dirty="0" smtClean="0"/>
                        <a:t>Примените, вычислите, измените, завершите, задействуйте, спланируйте, покажите</a:t>
                      </a:r>
                      <a:endParaRPr lang="ru-RU" sz="28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879217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2606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273" y="0"/>
            <a:ext cx="10515600" cy="646257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Навыки высокого порядка</a:t>
            </a:r>
            <a:endParaRPr lang="ru-RU" dirty="0"/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94035063"/>
              </p:ext>
            </p:extLst>
          </p:nvPr>
        </p:nvGraphicFramePr>
        <p:xfrm>
          <a:off x="0" y="646257"/>
          <a:ext cx="12205855" cy="621174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9018">
                  <a:extLst>
                    <a:ext uri="{9D8B030D-6E8A-4147-A177-3AD203B41FA5}">
                      <a16:colId xmlns:a16="http://schemas.microsoft.com/office/drawing/2014/main" val="3555570759"/>
                    </a:ext>
                  </a:extLst>
                </a:gridCol>
                <a:gridCol w="3241964">
                  <a:extLst>
                    <a:ext uri="{9D8B030D-6E8A-4147-A177-3AD203B41FA5}">
                      <a16:colId xmlns:a16="http://schemas.microsoft.com/office/drawing/2014/main" val="1381131628"/>
                    </a:ext>
                  </a:extLst>
                </a:gridCol>
                <a:gridCol w="3435927">
                  <a:extLst>
                    <a:ext uri="{9D8B030D-6E8A-4147-A177-3AD203B41FA5}">
                      <a16:colId xmlns:a16="http://schemas.microsoft.com/office/drawing/2014/main" val="876048119"/>
                    </a:ext>
                  </a:extLst>
                </a:gridCol>
                <a:gridCol w="3338946">
                  <a:extLst>
                    <a:ext uri="{9D8B030D-6E8A-4147-A177-3AD203B41FA5}">
                      <a16:colId xmlns:a16="http://schemas.microsoft.com/office/drawing/2014/main" val="1247816148"/>
                    </a:ext>
                  </a:extLst>
                </a:gridCol>
              </a:tblGrid>
              <a:tr h="2247705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Что делает учитель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4000" dirty="0" smtClean="0"/>
                        <a:t>Что делает ученик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800" dirty="0" smtClean="0"/>
                        <a:t>Какие ключевые термины используются для побуждения учащихся</a:t>
                      </a:r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22148202"/>
                  </a:ext>
                </a:extLst>
              </a:tr>
              <a:tr h="3964038"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Анализ, синтез, оценка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Исследует, информирует, обобщает, рассуждает, уточняет, допускает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Разделяет, обсуждает, формулирует, планирует, дискутирует, оценивает</a:t>
                      </a:r>
                      <a:endParaRPr lang="ru-RU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/>
                        <a:t>Проанализируйте, оцените, классифицируйте, проведите эксперимент;</a:t>
                      </a:r>
                      <a:r>
                        <a:rPr lang="ru-RU" sz="2000" baseline="0" dirty="0" smtClean="0"/>
                        <a:t> установите, подготовьте, спланируйте, сформулируйте; докажите, сравните, сделайте вывод, решите.</a:t>
                      </a:r>
                      <a:endParaRPr lang="ru-RU" sz="20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0829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79495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8000" dirty="0" smtClean="0"/>
              <a:t>Спасибо за внимание!</a:t>
            </a:r>
            <a:endParaRPr lang="ru-RU" sz="8000" dirty="0"/>
          </a:p>
        </p:txBody>
      </p:sp>
    </p:spTree>
    <p:extLst>
      <p:ext uri="{BB962C8B-B14F-4D97-AF65-F5344CB8AC3E}">
        <p14:creationId xmlns:p14="http://schemas.microsoft.com/office/powerpoint/2010/main" val="918064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2.xml><?xml version="1.0" encoding="utf-8"?>
<a:theme xmlns:a="http://schemas.openxmlformats.org/drawingml/2006/main" name="1_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29AF8C"/>
      </a:accent1>
      <a:accent2>
        <a:srgbClr val="97BE49"/>
      </a:accent2>
      <a:accent3>
        <a:srgbClr val="3D9CCC"/>
      </a:accent3>
      <a:accent4>
        <a:srgbClr val="7C60C6"/>
      </a:accent4>
      <a:accent5>
        <a:srgbClr val="C9492C"/>
      </a:accent5>
      <a:accent6>
        <a:srgbClr val="D58C2E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3E4F19A7-A959-40BB-972C-4880BAF8EB09}"/>
    </a:ext>
  </a:extLst>
</a:theme>
</file>

<file path=ppt/theme/theme3.xml><?xml version="1.0" encoding="utf-8"?>
<a:theme xmlns:a="http://schemas.openxmlformats.org/drawingml/2006/main" name="Damask">
  <a:themeElements>
    <a:clrScheme name="Damask">
      <a:dk1>
        <a:sysClr val="windowText" lastClr="000000"/>
      </a:dk1>
      <a:lt1>
        <a:sysClr val="window" lastClr="FFFFFF"/>
      </a:lt1>
      <a:dk2>
        <a:srgbClr val="2A5B7F"/>
      </a:dk2>
      <a:lt2>
        <a:srgbClr val="ABDAFC"/>
      </a:lt2>
      <a:accent1>
        <a:srgbClr val="9EC544"/>
      </a:accent1>
      <a:accent2>
        <a:srgbClr val="50BEA3"/>
      </a:accent2>
      <a:accent3>
        <a:srgbClr val="4A9CCC"/>
      </a:accent3>
      <a:accent4>
        <a:srgbClr val="9A66CA"/>
      </a:accent4>
      <a:accent5>
        <a:srgbClr val="C54F71"/>
      </a:accent5>
      <a:accent6>
        <a:srgbClr val="DE9C3C"/>
      </a:accent6>
      <a:hlink>
        <a:srgbClr val="6BA9DA"/>
      </a:hlink>
      <a:folHlink>
        <a:srgbClr val="A0BCD3"/>
      </a:folHlink>
    </a:clrScheme>
    <a:fontScheme name="Damask">
      <a:majorFont>
        <a:latin typeface="Bookman Old Style" panose="02050604050505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mask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105000"/>
                <a:lumMod val="110000"/>
              </a:schemeClr>
            </a:gs>
            <a:gs pos="100000">
              <a:schemeClr val="phClr">
                <a:tint val="78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0000"/>
                <a:lumMod val="104000"/>
              </a:schemeClr>
            </a:gs>
            <a:gs pos="69000">
              <a:schemeClr val="phClr">
                <a:shade val="86000"/>
                <a:satMod val="130000"/>
                <a:lumMod val="102000"/>
              </a:schemeClr>
            </a:gs>
            <a:gs pos="100000">
              <a:schemeClr val="phClr">
                <a:shade val="72000"/>
                <a:satMod val="130000"/>
                <a:lumMod val="100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38100" dir="5400000" sy="96000" rotWithShape="0">
              <a:srgbClr val="000000">
                <a:alpha val="54000"/>
              </a:srgbClr>
            </a:outerShdw>
          </a:effectLst>
        </a:effectStyle>
        <a:effectStyle>
          <a:effectLst>
            <a:outerShdw blurRad="76200" dist="38100" dir="5400000" algn="ctr" rotWithShape="0">
              <a:srgbClr val="000000">
                <a:alpha val="76000"/>
              </a:srgbClr>
            </a:outerShdw>
          </a:effectLst>
          <a:scene3d>
            <a:camera prst="orthographicFront">
              <a:rot lat="0" lon="0" rev="0"/>
            </a:camera>
            <a:lightRig rig="balanced" dir="t"/>
          </a:scene3d>
          <a:sp3d prstMaterial="matte">
            <a:bevelT w="25400" h="25400" prst="relaxedInse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18000"/>
                <a:satMod val="160000"/>
                <a:lumMod val="28000"/>
              </a:schemeClr>
              <a:schemeClr val="phClr">
                <a:tint val="95000"/>
                <a:satMod val="160000"/>
                <a:lumMod val="11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amask" id="{F9A299A0-33D0-4E0F-9F3F-7163E3744208}" vid="{746EEEEA-FB6A-406B-B510-531588D54811}"/>
    </a:ext>
  </a:extLst>
</a:theme>
</file>

<file path=ppt/theme/theme4.xml><?xml version="1.0" encoding="utf-8"?>
<a:theme xmlns:a="http://schemas.openxmlformats.org/drawingml/2006/main" name="La ment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77</TotalTime>
  <Words>228</Words>
  <Application>Microsoft Office PowerPoint</Application>
  <PresentationFormat>Широкоэкранный</PresentationFormat>
  <Paragraphs>42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4</vt:i4>
      </vt:variant>
      <vt:variant>
        <vt:lpstr>Заголовки слайдов</vt:lpstr>
      </vt:variant>
      <vt:variant>
        <vt:i4>7</vt:i4>
      </vt:variant>
    </vt:vector>
  </HeadingPairs>
  <TitlesOfParts>
    <vt:vector size="16" baseType="lpstr">
      <vt:lpstr>Arial</vt:lpstr>
      <vt:lpstr>Bookman Old Style</vt:lpstr>
      <vt:lpstr>Calibri</vt:lpstr>
      <vt:lpstr>Calibri Light</vt:lpstr>
      <vt:lpstr>Rockwell</vt:lpstr>
      <vt:lpstr>Office Theme</vt:lpstr>
      <vt:lpstr>1_Office Theme</vt:lpstr>
      <vt:lpstr>Damask</vt:lpstr>
      <vt:lpstr>La mente</vt:lpstr>
      <vt:lpstr>Суммативное оценивание (СОР, СОЧ).</vt:lpstr>
      <vt:lpstr>Суммативное оценивание (СОР, СОЧ).</vt:lpstr>
      <vt:lpstr>Задания разной сложности</vt:lpstr>
      <vt:lpstr>Знание и понимание </vt:lpstr>
      <vt:lpstr>Применение </vt:lpstr>
      <vt:lpstr>Навыки высокого порядка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Сумативное оценивание (СОР, СОЧ).</dc:title>
  <dc:creator>User</dc:creator>
  <cp:lastModifiedBy>User</cp:lastModifiedBy>
  <cp:revision>10</cp:revision>
  <dcterms:created xsi:type="dcterms:W3CDTF">2020-01-08T13:45:12Z</dcterms:created>
  <dcterms:modified xsi:type="dcterms:W3CDTF">2020-01-08T15:02:34Z</dcterms:modified>
</cp:coreProperties>
</file>