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5" r:id="rId4"/>
    <p:sldId id="268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5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43CA2A-2C9C-4589-B76F-EA7F1AEF829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16822C-2962-4DA4-9322-442909AB94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</a:rPr>
              <a:t>Методы  и  приемы  коррекции произносительной  стороны речи  у  детей  с  речевой патологией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49080"/>
            <a:ext cx="8134672" cy="1108720"/>
          </a:xfrm>
        </p:spPr>
        <p:txBody>
          <a:bodyPr>
            <a:normAutofit/>
          </a:bodyPr>
          <a:lstStyle/>
          <a:p>
            <a:pPr lvl="0" algn="r"/>
            <a:r>
              <a:rPr lang="ru-RU" sz="2200" dirty="0">
                <a:solidFill>
                  <a:prstClr val="black">
                    <a:tint val="75000"/>
                  </a:prstClr>
                </a:solidFill>
              </a:rPr>
              <a:t>Учитель-логопед</a:t>
            </a:r>
          </a:p>
          <a:p>
            <a:pPr lvl="0" algn="r"/>
            <a:r>
              <a:rPr lang="ru-RU" sz="2200" dirty="0">
                <a:solidFill>
                  <a:prstClr val="black">
                    <a:tint val="75000"/>
                  </a:prstClr>
                </a:solidFill>
              </a:rPr>
              <a:t>Бенкогенова Н.А.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896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Poppins"/>
              </a:rPr>
              <a:t>Формирование пространственных представлений.</a:t>
            </a:r>
          </a:p>
          <a:p>
            <a:r>
              <a:rPr lang="ru-RU" sz="3200" dirty="0">
                <a:latin typeface="Poppins"/>
              </a:rPr>
              <a:t>Развитие ритмических способностей</a:t>
            </a:r>
          </a:p>
          <a:p>
            <a:r>
              <a:rPr lang="ru-RU" sz="3200" dirty="0">
                <a:latin typeface="Poppins"/>
              </a:rPr>
              <a:t>Последовательность отработки слогов (на прямых слогах, на обратных слогах, на закрытых слогах, с </a:t>
            </a:r>
            <a:r>
              <a:rPr lang="ru-RU" sz="3200" dirty="0" err="1">
                <a:latin typeface="Poppins"/>
              </a:rPr>
              <a:t>опозиционными</a:t>
            </a:r>
            <a:r>
              <a:rPr lang="ru-RU" sz="3200" dirty="0">
                <a:latin typeface="Poppins"/>
              </a:rPr>
              <a:t> согласными, цепочки слогов, слоги со  сменой позиции согласного)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117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latin typeface="Poppins"/>
                <a:ea typeface="+mn-ea"/>
                <a:cs typeface="+mn-cs"/>
              </a:rPr>
              <a:t>II. </a:t>
            </a:r>
            <a:r>
              <a:rPr lang="ru-RU" sz="4000" u="sng" dirty="0">
                <a:latin typeface="Poppins"/>
                <a:ea typeface="+mn-ea"/>
                <a:cs typeface="+mn-cs"/>
              </a:rPr>
              <a:t>Основной этап работы</a:t>
            </a:r>
            <a:r>
              <a:rPr lang="ru-RU" sz="4000" u="sng" dirty="0">
                <a:solidFill>
                  <a:srgbClr val="77838F"/>
                </a:solidFill>
                <a:latin typeface="Poppins"/>
              </a:rPr>
              <a:t>.</a:t>
            </a:r>
            <a:endParaRPr lang="ru-RU" sz="40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Poppins"/>
              </a:rPr>
              <a:t>На данном этапе мы продолжаем работу над развитием пространственных представлений, ритмической и динамической деятельности и добавляем следующие блоки работы: упражнения на развитие дыхания, работу над развитием мелкой моторики, артикуляционную и </a:t>
            </a:r>
            <a:r>
              <a:rPr lang="ru-RU" sz="3200" dirty="0" err="1">
                <a:latin typeface="Poppins"/>
              </a:rPr>
              <a:t>биоэнергопластику</a:t>
            </a:r>
            <a:r>
              <a:rPr lang="ru-RU" sz="3200" dirty="0">
                <a:latin typeface="Poppins"/>
              </a:rPr>
              <a:t>, массаж и самомассаж, проговаривание слов доступного класса.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52117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Poppins"/>
              </a:rPr>
              <a:t>Дыхательные упражнения</a:t>
            </a:r>
          </a:p>
          <a:p>
            <a:r>
              <a:rPr lang="ru-RU" sz="3200" dirty="0">
                <a:latin typeface="Poppins"/>
              </a:rPr>
              <a:t>Массаж и самомассаж</a:t>
            </a:r>
          </a:p>
          <a:p>
            <a:r>
              <a:rPr lang="ru-RU" sz="3200" dirty="0">
                <a:latin typeface="Poppins"/>
              </a:rPr>
              <a:t>Упражнения для развития мелкой моторики</a:t>
            </a:r>
          </a:p>
          <a:p>
            <a:r>
              <a:rPr lang="ru-RU" sz="3200" dirty="0">
                <a:latin typeface="Poppins"/>
              </a:rPr>
              <a:t>Артикуляционная гимнастика и </a:t>
            </a:r>
            <a:r>
              <a:rPr lang="ru-RU" sz="3200" dirty="0" err="1">
                <a:latin typeface="Poppins"/>
              </a:rPr>
              <a:t>биоэнергопластика</a:t>
            </a:r>
            <a:endParaRPr lang="ru-RU" sz="3200" dirty="0">
              <a:latin typeface="Poppins"/>
            </a:endParaRPr>
          </a:p>
          <a:p>
            <a:r>
              <a:rPr lang="ru-RU" sz="3200" dirty="0">
                <a:latin typeface="Poppins"/>
              </a:rPr>
              <a:t>Проговаривание слов доступного слогового класса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301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232248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4000" b="1" dirty="0">
                <a:solidFill>
                  <a:srgbClr val="20212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и приёмы коррекции фонационного дыхание, голосовые функции и просодика (темп, ритм, мелодика и интонация речи)</a:t>
            </a:r>
            <a:br>
              <a:rPr lang="ru-RU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602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/>
              <a:t>Спасибо за внимание!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9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u="sng" dirty="0">
                <a:solidFill>
                  <a:schemeClr val="tx1"/>
                </a:solidFill>
                <a:latin typeface="Poppins"/>
                <a:ea typeface="+mn-ea"/>
                <a:cs typeface="+mn-cs"/>
              </a:rPr>
              <a:t>Произносительная сторона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>
                <a:latin typeface="Poppins"/>
              </a:rPr>
              <a:t>объединяет такие компоненты речевой деятельности как звукопроизношение, </a:t>
            </a:r>
            <a:r>
              <a:rPr lang="ru-RU" sz="3000" dirty="0" err="1">
                <a:latin typeface="Poppins"/>
              </a:rPr>
              <a:t>звуко</a:t>
            </a:r>
            <a:r>
              <a:rPr lang="ru-RU" sz="3000" dirty="0">
                <a:latin typeface="Poppins"/>
              </a:rPr>
              <a:t>-слоговая структура слова, фонационное дыхание, голосовые функции и просодика (темп, ритм, мелодика и интонация речи)</a:t>
            </a:r>
          </a:p>
        </p:txBody>
      </p:sp>
    </p:spTree>
    <p:extLst>
      <p:ext uri="{BB962C8B-B14F-4D97-AF65-F5344CB8AC3E}">
        <p14:creationId xmlns:p14="http://schemas.microsoft.com/office/powerpoint/2010/main" val="364640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3813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20212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и приёмы коррекции звукопроизношения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3000" dirty="0">
                <a:latin typeface="Poppins"/>
              </a:rPr>
              <a:t>	Коррекция нарушенного произношения проводится поэтапно и последовательно. В логопедической литературе можно встретить разные мнения о том, сколько этапов включает логопедическое воздействие:                                            Ф. Ф. </a:t>
            </a:r>
            <a:r>
              <a:rPr lang="ru-RU" sz="3000" dirty="0" err="1">
                <a:latin typeface="Poppins"/>
              </a:rPr>
              <a:t>Рау</a:t>
            </a:r>
            <a:r>
              <a:rPr lang="ru-RU" sz="3000" dirty="0">
                <a:latin typeface="Poppins"/>
              </a:rPr>
              <a:t> выделяет 2 этапа,                                                         О. В. Правдина и О. А. Токарева – 3 этапа,                                  М. Е. </a:t>
            </a:r>
            <a:r>
              <a:rPr lang="ru-RU" sz="3000" dirty="0" err="1">
                <a:latin typeface="Poppins"/>
              </a:rPr>
              <a:t>Хватцев</a:t>
            </a:r>
            <a:r>
              <a:rPr lang="ru-RU" sz="3000" dirty="0">
                <a:latin typeface="Poppins"/>
              </a:rPr>
              <a:t> – 4 этапа.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3000" dirty="0">
                <a:latin typeface="Poppins"/>
              </a:rPr>
              <a:t>	Исходя из целей и задач логопедического воздействия, традиционно выделяют следующие этапы коррекции звукопроизношения.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222323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3600" b="1" dirty="0">
                <a:solidFill>
                  <a:srgbClr val="20212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Этапы коррекции звукопроизношения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>
                <a:solidFill>
                  <a:schemeClr val="tx2"/>
                </a:solidFill>
                <a:latin typeface="Poppins"/>
              </a:rPr>
              <a:t>I. </a:t>
            </a:r>
            <a:r>
              <a:rPr lang="ru-RU" sz="3000" dirty="0">
                <a:solidFill>
                  <a:schemeClr val="tx2"/>
                </a:solidFill>
                <a:latin typeface="Poppins"/>
              </a:rPr>
              <a:t>Подготовительный этап</a:t>
            </a:r>
          </a:p>
          <a:p>
            <a:pPr marL="0" indent="0" algn="just">
              <a:buNone/>
            </a:pPr>
            <a:r>
              <a:rPr lang="ru-RU" sz="2800" dirty="0">
                <a:latin typeface="Poppins"/>
              </a:rPr>
              <a:t>Цель: подготовка </a:t>
            </a:r>
            <a:r>
              <a:rPr lang="ru-RU" sz="2800" dirty="0" err="1">
                <a:latin typeface="Poppins"/>
              </a:rPr>
              <a:t>речедвигательного</a:t>
            </a:r>
            <a:r>
              <a:rPr lang="ru-RU" sz="2800" dirty="0">
                <a:latin typeface="Poppins"/>
              </a:rPr>
              <a:t> и речеслухового анализатора к правильному восприятию и произнесению звуков.</a:t>
            </a:r>
          </a:p>
          <a:p>
            <a:pPr marL="0" indent="0">
              <a:buNone/>
            </a:pPr>
            <a:r>
              <a:rPr lang="ru-RU" sz="2800" dirty="0">
                <a:latin typeface="Poppins"/>
              </a:rPr>
              <a:t>Содержание:</a:t>
            </a:r>
          </a:p>
          <a:p>
            <a:pPr marL="803275" indent="0" algn="just">
              <a:buNone/>
            </a:pPr>
            <a:r>
              <a:rPr lang="ru-RU" sz="2800" dirty="0">
                <a:latin typeface="Poppins"/>
              </a:rPr>
              <a:t>1. Формирование точных движений органов артикуляции.</a:t>
            </a:r>
          </a:p>
          <a:p>
            <a:pPr marL="803275" indent="0" algn="just">
              <a:buNone/>
            </a:pPr>
            <a:r>
              <a:rPr lang="ru-RU" sz="2800" dirty="0">
                <a:latin typeface="Poppins"/>
              </a:rPr>
              <a:t>2. Формирование направленной воздушной струи.</a:t>
            </a:r>
          </a:p>
          <a:p>
            <a:pPr marL="803275" indent="0" algn="just">
              <a:buNone/>
            </a:pPr>
            <a:r>
              <a:rPr lang="ru-RU" sz="2800" dirty="0">
                <a:latin typeface="Poppins"/>
              </a:rPr>
              <a:t>3. Развитие мелкой моторики.</a:t>
            </a:r>
          </a:p>
          <a:p>
            <a:pPr marL="803275" indent="0" algn="just">
              <a:buNone/>
            </a:pPr>
            <a:r>
              <a:rPr lang="ru-RU" sz="2800" dirty="0">
                <a:latin typeface="Poppins"/>
              </a:rPr>
              <a:t>4. Развитие фонематических процессов.</a:t>
            </a:r>
          </a:p>
          <a:p>
            <a:pPr marL="803275" indent="0" algn="just">
              <a:buNone/>
            </a:pPr>
            <a:r>
              <a:rPr lang="ru-RU" sz="2800" dirty="0">
                <a:latin typeface="Poppins"/>
              </a:rPr>
              <a:t>5. Отработка опорных звуков.</a:t>
            </a:r>
          </a:p>
        </p:txBody>
      </p:sp>
    </p:spTree>
    <p:extLst>
      <p:ext uri="{BB962C8B-B14F-4D97-AF65-F5344CB8AC3E}">
        <p14:creationId xmlns:p14="http://schemas.microsoft.com/office/powerpoint/2010/main" val="2091693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solidFill>
                  <a:schemeClr val="tx2"/>
                </a:solidFill>
                <a:latin typeface="Poppins"/>
              </a:rPr>
              <a:t>II. </a:t>
            </a:r>
            <a:r>
              <a:rPr lang="ru-RU" sz="3000" dirty="0">
                <a:solidFill>
                  <a:schemeClr val="tx2"/>
                </a:solidFill>
                <a:latin typeface="Poppins"/>
              </a:rPr>
              <a:t>Этап формирования первичных произносительных умений и навыков</a:t>
            </a:r>
            <a:endParaRPr lang="en-US" sz="3000" dirty="0">
              <a:solidFill>
                <a:schemeClr val="tx2"/>
              </a:solidFill>
              <a:latin typeface="Poppins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3000" dirty="0">
                <a:latin typeface="Poppins"/>
              </a:rPr>
              <a:t>Цель: добиться правильного произношения изолированного звука.</a:t>
            </a:r>
            <a:endParaRPr lang="en-US" sz="3000" dirty="0">
              <a:latin typeface="Poppins"/>
            </a:endParaRPr>
          </a:p>
          <a:p>
            <a:pPr marL="0" indent="0" algn="ctr">
              <a:buNone/>
            </a:pPr>
            <a:endParaRPr lang="ru-RU" sz="3000" dirty="0">
              <a:latin typeface="Poppins"/>
            </a:endParaRPr>
          </a:p>
          <a:p>
            <a:pPr marL="803275" indent="0">
              <a:buNone/>
            </a:pPr>
            <a:r>
              <a:rPr lang="ru-RU" sz="3000" dirty="0">
                <a:latin typeface="Poppins"/>
              </a:rPr>
              <a:t>1. Постановка звука.</a:t>
            </a:r>
          </a:p>
          <a:p>
            <a:pPr marL="803275" indent="0">
              <a:buNone/>
            </a:pPr>
            <a:r>
              <a:rPr lang="ru-RU" sz="3000" dirty="0">
                <a:latin typeface="Poppins"/>
              </a:rPr>
              <a:t>2. Автоматизация звука.</a:t>
            </a:r>
          </a:p>
          <a:p>
            <a:pPr marL="803275" indent="0">
              <a:buNone/>
            </a:pPr>
            <a:r>
              <a:rPr lang="ru-RU" sz="3000" dirty="0">
                <a:latin typeface="Poppins"/>
              </a:rPr>
              <a:t>3. Дифференциация звука.</a:t>
            </a: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11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</a:pPr>
            <a:r>
              <a:rPr lang="en-US" sz="3000" dirty="0">
                <a:latin typeface="Poppins"/>
                <a:ea typeface="+mn-ea"/>
                <a:cs typeface="+mn-cs"/>
              </a:rPr>
              <a:t>III.</a:t>
            </a:r>
            <a:r>
              <a:rPr lang="ru-RU" sz="3000" dirty="0">
                <a:latin typeface="Poppins"/>
                <a:ea typeface="+mn-ea"/>
                <a:cs typeface="+mn-cs"/>
              </a:rPr>
              <a:t> Этап формирования коммуникативных умений и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2200" i="1" dirty="0">
              <a:solidFill>
                <a:srgbClr val="000000"/>
              </a:solidFill>
              <a:latin typeface="Times New Roman"/>
            </a:endParaRPr>
          </a:p>
          <a:p>
            <a:pPr marL="95250" lvl="0" indent="708025">
              <a:buNone/>
            </a:pPr>
            <a:r>
              <a:rPr lang="ru-RU" sz="3000" dirty="0">
                <a:latin typeface="Poppins"/>
              </a:rPr>
              <a:t>Цель: сформировать у детей умения и навыки безошибочного употребления звуков во всех ситуациях речевого общения.</a:t>
            </a:r>
            <a:endParaRPr lang="en-US" sz="3000" dirty="0">
              <a:latin typeface="Poppins"/>
            </a:endParaRPr>
          </a:p>
          <a:p>
            <a:pPr marL="803275" lvl="0" indent="0">
              <a:buNone/>
            </a:pPr>
            <a:endParaRPr lang="ru-RU" sz="3000" dirty="0">
              <a:latin typeface="Poppins"/>
            </a:endParaRPr>
          </a:p>
          <a:p>
            <a:pPr marL="1260475" lvl="0" indent="-457200">
              <a:buFont typeface="Wingdings" pitchFamily="2" charset="2"/>
              <a:buChar char="Ø"/>
            </a:pPr>
            <a:r>
              <a:rPr lang="ru-RU" sz="3000" dirty="0">
                <a:latin typeface="Poppins"/>
              </a:rPr>
              <a:t>Прием демонстрации артикуляции дифференцируемых звуков</a:t>
            </a:r>
          </a:p>
          <a:p>
            <a:pPr marL="1260475" lvl="0" indent="-457200">
              <a:buFont typeface="Wingdings" pitchFamily="2" charset="2"/>
              <a:buChar char="Ø"/>
            </a:pPr>
            <a:r>
              <a:rPr lang="ru-RU" sz="3000" dirty="0">
                <a:latin typeface="Poppins"/>
              </a:rPr>
              <a:t>Прием фонематического анализ</a:t>
            </a:r>
          </a:p>
          <a:p>
            <a:pPr marL="1260475" lvl="0" indent="-457200">
              <a:buFont typeface="Wingdings" pitchFamily="2" charset="2"/>
              <a:buChar char="Ø"/>
            </a:pPr>
            <a:r>
              <a:rPr lang="ru-RU" sz="3000" dirty="0">
                <a:latin typeface="Poppins"/>
              </a:rPr>
              <a:t>Прием связи звука и буквы.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03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20212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 и приёмы коррекции                                слоговой структуры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77838F"/>
                </a:solidFill>
                <a:latin typeface="Poppins"/>
              </a:rPr>
              <a:t>	</a:t>
            </a:r>
            <a:r>
              <a:rPr lang="ru-RU" sz="3200" dirty="0">
                <a:latin typeface="Poppins"/>
              </a:rPr>
              <a:t>Под понятием «</a:t>
            </a:r>
            <a:r>
              <a:rPr lang="ru-RU" sz="3200" i="1" dirty="0">
                <a:latin typeface="Poppins"/>
              </a:rPr>
              <a:t>слоговая структура слова</a:t>
            </a:r>
            <a:r>
              <a:rPr lang="ru-RU" sz="3200" dirty="0">
                <a:latin typeface="Poppins"/>
              </a:rPr>
              <a:t>» принято подразумевать взаиморасположение и связь слогов в слове. Формирование слоговой структуры влияет на успешность овладения грамматическим строем речи, усвоение звукового анализа, письма и чтения.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169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7838F"/>
                </a:solidFill>
                <a:latin typeface="Poppins"/>
              </a:rPr>
              <a:t>	</a:t>
            </a:r>
            <a:r>
              <a:rPr lang="ru-RU" sz="3200" dirty="0">
                <a:latin typeface="Poppins"/>
              </a:rPr>
              <a:t>Методика коррекции слоговой структуры слова включает в себя два этапа</a:t>
            </a:r>
            <a:r>
              <a:rPr lang="ru-RU" dirty="0">
                <a:latin typeface="Poppins"/>
              </a:rPr>
              <a:t>:</a:t>
            </a:r>
          </a:p>
          <a:p>
            <a:pPr marL="0" indent="0">
              <a:buNone/>
            </a:pPr>
            <a:endParaRPr lang="ru-RU" dirty="0">
              <a:latin typeface="Poppins"/>
            </a:endParaRPr>
          </a:p>
          <a:p>
            <a:pPr marL="571500" indent="-571500">
              <a:buAutoNum type="romanUcPeriod"/>
            </a:pPr>
            <a:r>
              <a:rPr lang="ru-RU" sz="3200" dirty="0">
                <a:latin typeface="Poppins"/>
              </a:rPr>
              <a:t>Подготовительный этап.</a:t>
            </a:r>
          </a:p>
          <a:p>
            <a:pPr marL="571500" indent="-571500">
              <a:buAutoNum type="romanUcPeriod"/>
            </a:pPr>
            <a:r>
              <a:rPr lang="ru-RU" sz="3200" dirty="0">
                <a:latin typeface="Poppins"/>
              </a:rPr>
              <a:t>Основной этап.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05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u="sng" dirty="0">
                <a:latin typeface="Poppins"/>
                <a:ea typeface="+mn-ea"/>
                <a:cs typeface="+mn-cs"/>
              </a:rPr>
              <a:t>I. Подготовительный этап</a:t>
            </a:r>
            <a:r>
              <a:rPr lang="ru-RU" sz="4000" u="sng" dirty="0">
                <a:solidFill>
                  <a:prstClr val="black"/>
                </a:solidFill>
                <a:latin typeface="Poppins"/>
                <a:ea typeface="+mn-ea"/>
                <a:cs typeface="+mn-cs"/>
              </a:rPr>
              <a:t>.</a:t>
            </a:r>
            <a:endParaRPr lang="ru-RU" sz="40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500" dirty="0">
                <a:solidFill>
                  <a:prstClr val="black"/>
                </a:solidFill>
                <a:latin typeface="Poppins"/>
              </a:rPr>
              <a:t>	</a:t>
            </a:r>
          </a:p>
          <a:p>
            <a:pPr marL="0" lvl="0" indent="0" algn="just">
              <a:buNone/>
            </a:pPr>
            <a:r>
              <a:rPr lang="ru-RU" sz="2800" dirty="0">
                <a:solidFill>
                  <a:prstClr val="black"/>
                </a:solidFill>
                <a:latin typeface="Poppins"/>
              </a:rPr>
              <a:t>	На нем осуществляется формирование предпосылок развития слоговой структуры слова. В основе работы по формированию слоговой структуры слова лежит и развитие ритмической способности ребенка, которая обеспечивается деятельностью зрительного, двигательного и кожно-кинестетического анализаторов. Совершенствование межанализаторных связей создает базу для сенсомоторных механизмов слогового ритма речи. Двигательный ритм оказывает организующее влияние на становление речевых механизмов.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169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</TotalTime>
  <Words>514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Poppins</vt:lpstr>
      <vt:lpstr>Times New Roman</vt:lpstr>
      <vt:lpstr>Wingdings</vt:lpstr>
      <vt:lpstr>Ясность</vt:lpstr>
      <vt:lpstr>Методы  и  приемы  коррекции произносительной  стороны речи  у  детей  с  речевой патологией</vt:lpstr>
      <vt:lpstr>Произносительная сторона речи</vt:lpstr>
      <vt:lpstr>Методы и приёмы коррекции звукопроизношения</vt:lpstr>
      <vt:lpstr>Этапы коррекции звукопроизношения</vt:lpstr>
      <vt:lpstr>Презентация PowerPoint</vt:lpstr>
      <vt:lpstr>III. Этап формирования коммуникативных умений и навыков</vt:lpstr>
      <vt:lpstr>Методы  и приёмы коррекции                                слоговой структуры слова</vt:lpstr>
      <vt:lpstr>Презентация PowerPoint</vt:lpstr>
      <vt:lpstr>I. Подготовительный этап.</vt:lpstr>
      <vt:lpstr>Презентация PowerPoint</vt:lpstr>
      <vt:lpstr>II. Основной этап работы.</vt:lpstr>
      <vt:lpstr>Презентация PowerPoint</vt:lpstr>
      <vt:lpstr>Методы и приёмы коррекции фонационного дыхание, голосовые функции и просодика (темп, ритм, мелодика и интонация речи)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Наталья Benkogenova</cp:lastModifiedBy>
  <cp:revision>14</cp:revision>
  <dcterms:created xsi:type="dcterms:W3CDTF">2021-02-25T19:36:21Z</dcterms:created>
  <dcterms:modified xsi:type="dcterms:W3CDTF">2022-04-12T17:35:51Z</dcterms:modified>
</cp:coreProperties>
</file>