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354" autoAdjust="0"/>
  </p:normalViewPr>
  <p:slideViewPr>
    <p:cSldViewPr>
      <p:cViewPr varScale="1">
        <p:scale>
          <a:sx n="53" d="100"/>
          <a:sy n="53" d="100"/>
        </p:scale>
        <p:origin x="181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466C0-9905-4D75-9A89-A8FE763061D9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14CCE-0B3C-4A2D-956B-746764E528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06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0" i="0" dirty="0">
                <a:solidFill>
                  <a:srgbClr val="2A2723"/>
                </a:solidFill>
                <a:effectLst/>
                <a:latin typeface="Georgia"/>
              </a:rPr>
              <a:t>Ребенку последовательно предлагается каждая из изображенных поз пальцев, </a:t>
            </a:r>
          </a:p>
          <a:p>
            <a:r>
              <a:rPr lang="ru-RU" b="0" i="0" dirty="0">
                <a:solidFill>
                  <a:srgbClr val="2A2723"/>
                </a:solidFill>
                <a:effectLst/>
                <a:latin typeface="Georgia"/>
              </a:rPr>
              <a:t>которую он должен повторить.</a:t>
            </a:r>
          </a:p>
          <a:p>
            <a:r>
              <a:rPr lang="ru-RU" b="0" i="0" dirty="0">
                <a:solidFill>
                  <a:srgbClr val="2A2723"/>
                </a:solidFill>
                <a:effectLst/>
                <a:latin typeface="Georgia"/>
              </a:rPr>
              <a:t>Поочередно обследуются обе руки. </a:t>
            </a:r>
          </a:p>
          <a:p>
            <a:r>
              <a:rPr lang="ru-RU" b="0" i="0" dirty="0">
                <a:solidFill>
                  <a:srgbClr val="2A2723"/>
                </a:solidFill>
                <a:effectLst/>
                <a:latin typeface="Georgia"/>
              </a:rPr>
              <a:t>После выполнения каждой позы ребенок свободно кладет руку на стол.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14CCE-0B3C-4A2D-956B-746764E5286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590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0" i="0" dirty="0">
                <a:solidFill>
                  <a:srgbClr val="2A2723"/>
                </a:solidFill>
                <a:effectLst/>
                <a:latin typeface="Georgia"/>
              </a:rPr>
              <a:t>Вариантом может быть выполнение этого теста по инструкции, например: «Нахмурься» или «Дотянись языком до носа». Но в этом случае следует дифференцировать вторичные ошибки, которые возникают у ребенка вследствие недостаточности понимания и т. п.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14CCE-0B3C-4A2D-956B-746764E5286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072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0" i="0" dirty="0">
                <a:solidFill>
                  <a:srgbClr val="2A2723"/>
                </a:solidFill>
                <a:effectLst/>
                <a:latin typeface="Georgia"/>
              </a:rPr>
              <a:t>Далее выполняется последовательный ряд движений.</a:t>
            </a:r>
          </a:p>
          <a:p>
            <a:r>
              <a:rPr lang="ru-RU" b="0" i="0" baseline="0" dirty="0">
                <a:solidFill>
                  <a:srgbClr val="2A2723"/>
                </a:solidFill>
                <a:effectLst/>
                <a:latin typeface="Georgia"/>
              </a:rPr>
              <a:t> М</a:t>
            </a:r>
            <a:r>
              <a:rPr lang="ru-RU" b="0" i="0" dirty="0">
                <a:solidFill>
                  <a:srgbClr val="2A2723"/>
                </a:solidFill>
                <a:effectLst/>
                <a:latin typeface="Georgia"/>
              </a:rPr>
              <a:t>еняются лишь позы, сама рука не меняет месторасположения.</a:t>
            </a:r>
          </a:p>
          <a:p>
            <a:r>
              <a:rPr lang="ru-RU" b="0" i="0" dirty="0">
                <a:solidFill>
                  <a:srgbClr val="2A2723"/>
                </a:solidFill>
                <a:effectLst/>
                <a:latin typeface="Georgia"/>
              </a:rPr>
              <a:t>Два раза вы делаете задание вместе с ребенком медленно и молча, </a:t>
            </a:r>
          </a:p>
          <a:p>
            <a:r>
              <a:rPr lang="ru-RU" b="0" i="0" dirty="0">
                <a:solidFill>
                  <a:srgbClr val="2A2723"/>
                </a:solidFill>
                <a:effectLst/>
                <a:latin typeface="Georgia"/>
              </a:rPr>
              <a:t>потом предлагаете ему сделать самому и в более быстром темпе. </a:t>
            </a:r>
          </a:p>
          <a:p>
            <a:r>
              <a:rPr lang="ru-RU" b="0" i="0" dirty="0">
                <a:solidFill>
                  <a:srgbClr val="2A2723"/>
                </a:solidFill>
                <a:effectLst/>
                <a:latin typeface="Georgia"/>
              </a:rPr>
              <a:t>Затем то же с зафиксированным языком и с закрытыми глазами.</a:t>
            </a:r>
          </a:p>
          <a:p>
            <a:r>
              <a:rPr lang="ru-RU" b="0" i="0" dirty="0">
                <a:solidFill>
                  <a:srgbClr val="2A2723"/>
                </a:solidFill>
                <a:effectLst/>
                <a:latin typeface="Georgia"/>
              </a:rPr>
              <a:t> Поочередно обследуются обе руки.</a:t>
            </a:r>
          </a:p>
          <a:p>
            <a:r>
              <a:rPr lang="ru-RU" b="0" i="0" dirty="0">
                <a:solidFill>
                  <a:srgbClr val="2A2723"/>
                </a:solidFill>
                <a:effectLst/>
                <a:latin typeface="Georgia"/>
              </a:rPr>
              <a:t> При необходимости можно предложить ребенку те же движения, но в измененной последовательности, например, «ребро—ладонь —кулак».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14CCE-0B3C-4A2D-956B-746764E5286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457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14CCE-0B3C-4A2D-956B-746764E5286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182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2296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2A2723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Логопед и ребенок сидят напротив друг друга.</a:t>
            </a:r>
          </a:p>
          <a:p>
            <a:pPr marL="82296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2A2723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Л.: «То, что я буду делать правой рукой, ты будешь делать своей (прикоснуться) правой рукой, </a:t>
            </a:r>
          </a:p>
          <a:p>
            <a:pPr marL="82296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2A2723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то, что я буду делать левой рукой, ты будешь делать своей (прикоснуться) левой рукой».</a:t>
            </a:r>
            <a:endParaRPr lang="ru-RU" dirty="0"/>
          </a:p>
          <a:p>
            <a:endParaRPr lang="ru-RU" dirty="0"/>
          </a:p>
          <a:p>
            <a:r>
              <a:rPr lang="ru-RU" b="0" i="0" dirty="0">
                <a:solidFill>
                  <a:srgbClr val="2A2723"/>
                </a:solidFill>
                <a:effectLst/>
                <a:latin typeface="Georgia"/>
              </a:rPr>
              <a:t>Предлагается выполнение сначала одноручных (</a:t>
            </a:r>
            <a:r>
              <a:rPr lang="ru-RU" b="0" i="0" dirty="0" err="1">
                <a:solidFill>
                  <a:srgbClr val="2A2723"/>
                </a:solidFill>
                <a:effectLst/>
                <a:latin typeface="Georgia"/>
              </a:rPr>
              <a:t>Эксп</a:t>
            </a:r>
            <a:r>
              <a:rPr lang="ru-RU" b="0" i="0" dirty="0">
                <a:solidFill>
                  <a:srgbClr val="2A2723"/>
                </a:solidFill>
                <a:effectLst/>
                <a:latin typeface="Georgia"/>
              </a:rPr>
              <a:t>. постоянно меняет руки), затем двуручных проб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14CCE-0B3C-4A2D-956B-746764E5286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447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79CF-5558-4EFC-8734-25E5160CBBA3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40A7-7A00-4D47-A115-6288572CD32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79CF-5558-4EFC-8734-25E5160CBBA3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40A7-7A00-4D47-A115-6288572CD3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79CF-5558-4EFC-8734-25E5160CBBA3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40A7-7A00-4D47-A115-6288572CD3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79CF-5558-4EFC-8734-25E5160CBBA3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40A7-7A00-4D47-A115-6288572CD3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79CF-5558-4EFC-8734-25E5160CBBA3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40A7-7A00-4D47-A115-6288572CD32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79CF-5558-4EFC-8734-25E5160CBBA3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40A7-7A00-4D47-A115-6288572CD3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79CF-5558-4EFC-8734-25E5160CBBA3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40A7-7A00-4D47-A115-6288572CD3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79CF-5558-4EFC-8734-25E5160CBBA3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40A7-7A00-4D47-A115-6288572CD3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79CF-5558-4EFC-8734-25E5160CBBA3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40A7-7A00-4D47-A115-6288572CD32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79CF-5558-4EFC-8734-25E5160CBBA3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40A7-7A00-4D47-A115-6288572CD3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79CF-5558-4EFC-8734-25E5160CBBA3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740A7-7A00-4D47-A115-6288572CD32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04979CF-5558-4EFC-8734-25E5160CBBA3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44740A7-7A00-4D47-A115-6288572CD32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05206"/>
          </a:xfrm>
        </p:spPr>
        <p:txBody>
          <a:bodyPr>
            <a:normAutofit/>
          </a:bodyPr>
          <a:lstStyle/>
          <a:p>
            <a:pPr algn="r"/>
            <a:r>
              <a:rPr lang="ru-RU" dirty="0"/>
              <a:t>Методы  нейропсихологического обследования двигательных функций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725144"/>
            <a:ext cx="7406640" cy="1656184"/>
          </a:xfrm>
        </p:spPr>
        <p:txBody>
          <a:bodyPr/>
          <a:lstStyle/>
          <a:p>
            <a:pPr algn="r"/>
            <a:r>
              <a:rPr lang="ru-RU" dirty="0"/>
              <a:t>Учитель-логопед</a:t>
            </a:r>
          </a:p>
          <a:p>
            <a:pPr algn="r"/>
            <a:r>
              <a:rPr lang="ru-RU" dirty="0"/>
              <a:t>МКДОУ «Д/с №37»</a:t>
            </a:r>
          </a:p>
          <a:p>
            <a:pPr algn="r"/>
            <a:r>
              <a:rPr lang="ru-RU" dirty="0"/>
              <a:t>Бенкогенова Н.А.</a:t>
            </a:r>
          </a:p>
        </p:txBody>
      </p:sp>
    </p:spTree>
    <p:extLst>
      <p:ext uri="{BB962C8B-B14F-4D97-AF65-F5344CB8AC3E}">
        <p14:creationId xmlns:p14="http://schemas.microsoft.com/office/powerpoint/2010/main" val="1313342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764704"/>
          </a:xfrm>
        </p:spPr>
        <p:txBody>
          <a:bodyPr>
            <a:normAutofit fontScale="90000"/>
          </a:bodyPr>
          <a:lstStyle/>
          <a:p>
            <a:r>
              <a:rPr lang="ru-RU" i="1" dirty="0">
                <a:solidFill>
                  <a:srgbClr val="2A2723"/>
                </a:solidFill>
                <a:effectLst/>
                <a:latin typeface="Georgia"/>
              </a:rPr>
              <a:t>Пространственный </a:t>
            </a:r>
            <a:r>
              <a:rPr lang="ru-RU" i="1" dirty="0" err="1">
                <a:solidFill>
                  <a:srgbClr val="2A2723"/>
                </a:solidFill>
                <a:effectLst/>
                <a:latin typeface="Georgia"/>
              </a:rPr>
              <a:t>праксис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692696"/>
            <a:ext cx="7498080" cy="6165304"/>
          </a:xfrm>
        </p:spPr>
        <p:txBody>
          <a:bodyPr>
            <a:normAutofit fontScale="55000" lnSpcReduction="20000"/>
          </a:bodyPr>
          <a:lstStyle/>
          <a:p>
            <a:pPr marL="82296" indent="0">
              <a:buNone/>
            </a:pPr>
            <a:r>
              <a:rPr lang="ru-RU" dirty="0"/>
              <a:t>1.      Проба </a:t>
            </a:r>
            <a:r>
              <a:rPr lang="ru-RU" dirty="0" err="1"/>
              <a:t>Хэда</a:t>
            </a:r>
            <a:r>
              <a:rPr lang="ru-RU" dirty="0"/>
              <a:t>.</a:t>
            </a:r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endParaRPr lang="ru-RU" dirty="0"/>
          </a:p>
          <a:p>
            <a:pPr marL="82296" lvl="0" indent="0">
              <a:buClr>
                <a:srgbClr val="3891A7"/>
              </a:buClr>
              <a:buNone/>
              <a:defRPr/>
            </a:pPr>
            <a:endParaRPr lang="ru-RU" dirty="0">
              <a:solidFill>
                <a:srgbClr val="2A2723"/>
              </a:solidFill>
              <a:latin typeface="Georgia"/>
            </a:endParaRPr>
          </a:p>
          <a:p>
            <a:pPr marL="82296" lvl="0" indent="0">
              <a:buClr>
                <a:srgbClr val="3891A7"/>
              </a:buClr>
              <a:buNone/>
              <a:defRPr/>
            </a:pPr>
            <a:r>
              <a:rPr lang="ru-RU" dirty="0">
                <a:solidFill>
                  <a:srgbClr val="2A2723"/>
                </a:solidFill>
                <a:latin typeface="Georgia"/>
              </a:rPr>
              <a:t>Логопед и ребенок сидят напротив друг друга.</a:t>
            </a:r>
          </a:p>
          <a:p>
            <a:pPr marL="82296" lvl="0" indent="0">
              <a:buClr>
                <a:srgbClr val="3891A7"/>
              </a:buClr>
              <a:buNone/>
              <a:defRPr/>
            </a:pPr>
            <a:r>
              <a:rPr lang="ru-RU" dirty="0">
                <a:solidFill>
                  <a:srgbClr val="2A2723"/>
                </a:solidFill>
                <a:latin typeface="Georgia"/>
              </a:rPr>
              <a:t> Л.: «То, что я буду делать правой рукой, ты будешь делать своей (прикоснуться) правой рукой, </a:t>
            </a:r>
          </a:p>
          <a:p>
            <a:pPr marL="82296" lvl="0" indent="0">
              <a:buClr>
                <a:srgbClr val="3891A7"/>
              </a:buClr>
              <a:buNone/>
              <a:defRPr/>
            </a:pPr>
            <a:r>
              <a:rPr lang="ru-RU" dirty="0">
                <a:solidFill>
                  <a:srgbClr val="2A2723"/>
                </a:solidFill>
                <a:latin typeface="Georgia"/>
              </a:rPr>
              <a:t>то, что я буду делать левой рукой, ты будешь делать своей (прикоснуться) левой рукой».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ru-RU" dirty="0">
                <a:solidFill>
                  <a:srgbClr val="2A2723"/>
                </a:solidFill>
                <a:latin typeface="Georgia"/>
              </a:rPr>
              <a:t>Предлагается выполнение сначала одноручных (</a:t>
            </a:r>
            <a:r>
              <a:rPr lang="ru-RU" dirty="0" err="1">
                <a:solidFill>
                  <a:srgbClr val="2A2723"/>
                </a:solidFill>
                <a:latin typeface="Georgia"/>
              </a:rPr>
              <a:t>Эксп</a:t>
            </a:r>
            <a:r>
              <a:rPr lang="ru-RU" dirty="0">
                <a:solidFill>
                  <a:srgbClr val="2A2723"/>
                </a:solidFill>
                <a:latin typeface="Georgia"/>
              </a:rPr>
              <a:t>. постоянно меняет руки), затем двуручных проб</a:t>
            </a:r>
          </a:p>
          <a:p>
            <a:pPr marL="82296" indent="0">
              <a:buNone/>
            </a:pPr>
            <a:r>
              <a:rPr lang="ru-RU" sz="2000" i="1" dirty="0">
                <a:solidFill>
                  <a:srgbClr val="2A2723"/>
                </a:solidFill>
                <a:latin typeface="Georgia"/>
              </a:rPr>
              <a:t>После выполнения каждой пробы принимается свободная поза.</a:t>
            </a:r>
            <a:endParaRPr lang="ru-RU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80728"/>
            <a:ext cx="6791325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9519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Литература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Семенович А.В. Нейропсихологическая диагностика и коррекция в детском возрасте.</a:t>
            </a:r>
          </a:p>
        </p:txBody>
      </p:sp>
    </p:spTree>
    <p:extLst>
      <p:ext uri="{BB962C8B-B14F-4D97-AF65-F5344CB8AC3E}">
        <p14:creationId xmlns:p14="http://schemas.microsoft.com/office/powerpoint/2010/main" val="2963594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390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0" i="1" dirty="0">
                <a:solidFill>
                  <a:srgbClr val="2A2723"/>
                </a:solidFill>
                <a:effectLst/>
                <a:latin typeface="Georgia"/>
              </a:rPr>
              <a:t>      </a:t>
            </a:r>
            <a:r>
              <a:rPr lang="en-US" b="0" dirty="0">
                <a:solidFill>
                  <a:srgbClr val="2A2723"/>
                </a:solidFill>
                <a:effectLst/>
                <a:latin typeface="Georgia"/>
              </a:rPr>
              <a:t>I.</a:t>
            </a:r>
            <a:r>
              <a:rPr lang="ru-RU" b="0" dirty="0">
                <a:solidFill>
                  <a:srgbClr val="2A2723"/>
                </a:solidFill>
                <a:effectLst/>
                <a:latin typeface="Georgia"/>
              </a:rPr>
              <a:t> Кинестетический </a:t>
            </a:r>
            <a:r>
              <a:rPr lang="ru-RU" b="0" dirty="0" err="1">
                <a:solidFill>
                  <a:srgbClr val="2A2723"/>
                </a:solidFill>
                <a:effectLst/>
                <a:latin typeface="Georgia"/>
              </a:rPr>
              <a:t>праксис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052736"/>
            <a:ext cx="7992888" cy="5805264"/>
          </a:xfrm>
        </p:spPr>
        <p:txBody>
          <a:bodyPr/>
          <a:lstStyle/>
          <a:p>
            <a:pPr marL="0" indent="0">
              <a:buNone/>
            </a:pPr>
            <a:r>
              <a:rPr lang="ru-RU" b="0" i="0" dirty="0">
                <a:solidFill>
                  <a:srgbClr val="2A2723"/>
                </a:solidFill>
                <a:effectLst/>
                <a:latin typeface="Georgia"/>
              </a:rPr>
              <a:t> 1. Праксис поз по  зрительному </a:t>
            </a:r>
            <a:r>
              <a:rPr lang="ru-RU" dirty="0">
                <a:solidFill>
                  <a:srgbClr val="2A2723"/>
                </a:solidFill>
                <a:latin typeface="Georgia"/>
              </a:rPr>
              <a:t>о</a:t>
            </a:r>
            <a:r>
              <a:rPr lang="ru-RU" b="0" i="0" dirty="0">
                <a:solidFill>
                  <a:srgbClr val="2A2723"/>
                </a:solidFill>
                <a:effectLst/>
                <a:latin typeface="Georgia"/>
              </a:rPr>
              <a:t>бразцу </a:t>
            </a:r>
          </a:p>
          <a:p>
            <a:pPr marL="0" indent="0">
              <a:buNone/>
            </a:pPr>
            <a:r>
              <a:rPr lang="ru-RU" dirty="0">
                <a:solidFill>
                  <a:srgbClr val="2A2723"/>
                </a:solidFill>
                <a:latin typeface="Georgia"/>
              </a:rPr>
              <a:t>Л.: «Делай, </a:t>
            </a:r>
          </a:p>
          <a:p>
            <a:pPr marL="0" indent="0">
              <a:buNone/>
            </a:pPr>
            <a:r>
              <a:rPr lang="ru-RU" dirty="0">
                <a:solidFill>
                  <a:srgbClr val="2A2723"/>
                </a:solidFill>
                <a:latin typeface="Georgia"/>
              </a:rPr>
              <a:t>                 как я»</a:t>
            </a:r>
          </a:p>
          <a:p>
            <a:pPr marL="0" indent="0">
              <a:buNone/>
            </a:pPr>
            <a:endParaRPr lang="ru-RU" dirty="0">
              <a:solidFill>
                <a:srgbClr val="2A2723"/>
              </a:solidFill>
              <a:latin typeface="Georgia"/>
            </a:endParaRPr>
          </a:p>
          <a:p>
            <a:pPr marL="0" indent="0">
              <a:buNone/>
            </a:pPr>
            <a:endParaRPr lang="ru-RU" dirty="0">
              <a:solidFill>
                <a:srgbClr val="2A2723"/>
              </a:solidFill>
              <a:latin typeface="Georgia"/>
            </a:endParaRPr>
          </a:p>
          <a:p>
            <a:pPr marL="0" indent="0">
              <a:buNone/>
            </a:pPr>
            <a:r>
              <a:rPr lang="ru-RU" sz="2200" dirty="0">
                <a:solidFill>
                  <a:srgbClr val="2A2723"/>
                </a:solidFill>
                <a:latin typeface="Georgia"/>
              </a:rPr>
              <a:t>Ребенку последовательно </a:t>
            </a:r>
          </a:p>
          <a:p>
            <a:pPr marL="0" indent="0">
              <a:buNone/>
            </a:pPr>
            <a:r>
              <a:rPr lang="ru-RU" sz="2200" dirty="0">
                <a:solidFill>
                  <a:srgbClr val="2A2723"/>
                </a:solidFill>
                <a:latin typeface="Georgia"/>
              </a:rPr>
              <a:t>предлагается каждая из </a:t>
            </a:r>
          </a:p>
          <a:p>
            <a:pPr marL="0" indent="0">
              <a:buNone/>
            </a:pPr>
            <a:r>
              <a:rPr lang="ru-RU" sz="2200" dirty="0">
                <a:solidFill>
                  <a:srgbClr val="2A2723"/>
                </a:solidFill>
                <a:latin typeface="Georgia"/>
              </a:rPr>
              <a:t>изображенных поз пальцев, </a:t>
            </a:r>
          </a:p>
          <a:p>
            <a:pPr marL="0" indent="0">
              <a:buNone/>
            </a:pPr>
            <a:r>
              <a:rPr lang="ru-RU" sz="2200" dirty="0">
                <a:solidFill>
                  <a:srgbClr val="2A2723"/>
                </a:solidFill>
                <a:latin typeface="Georgia"/>
              </a:rPr>
              <a:t>которую он должен повторить.</a:t>
            </a:r>
          </a:p>
          <a:p>
            <a:pPr marL="0" indent="0">
              <a:buNone/>
            </a:pPr>
            <a:r>
              <a:rPr lang="ru-RU" sz="2200" dirty="0">
                <a:solidFill>
                  <a:srgbClr val="2A2723"/>
                </a:solidFill>
                <a:latin typeface="Georgia"/>
              </a:rPr>
              <a:t>Поочередно обследуются обе руки. </a:t>
            </a:r>
          </a:p>
          <a:p>
            <a:pPr marL="0" indent="0">
              <a:buNone/>
            </a:pPr>
            <a:r>
              <a:rPr lang="ru-RU" sz="2200" dirty="0">
                <a:solidFill>
                  <a:srgbClr val="2A2723"/>
                </a:solidFill>
                <a:latin typeface="Georgia"/>
              </a:rPr>
              <a:t>После выполнения каждой позы ребенок свободно кладет руку на стол.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556791"/>
            <a:ext cx="3419872" cy="336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405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ru-RU" dirty="0">
                <a:solidFill>
                  <a:srgbClr val="2A2723"/>
                </a:solidFill>
                <a:latin typeface="Georgia"/>
              </a:rPr>
              <a:t>2. Перенос поз по кинестетическому образцу</a:t>
            </a:r>
          </a:p>
          <a:p>
            <a:pPr marL="82296" indent="0">
              <a:buNone/>
            </a:pPr>
            <a:r>
              <a:rPr lang="ru-RU" dirty="0">
                <a:solidFill>
                  <a:srgbClr val="2A2723"/>
                </a:solidFill>
                <a:latin typeface="Georgia"/>
              </a:rPr>
              <a:t>	Л.: «Закрой глаза. Ты чувствуешь, как я сложил тебе пальцы? Сложи их точно так же на другой руке». Образцы поз и условия те же.</a:t>
            </a:r>
          </a:p>
          <a:p>
            <a:pPr marL="82296" indent="0">
              <a:buNone/>
            </a:pPr>
            <a:endParaRPr lang="ru-RU" dirty="0">
              <a:solidFill>
                <a:srgbClr val="2A2723"/>
              </a:solidFill>
              <a:latin typeface="Georgia"/>
            </a:endParaRPr>
          </a:p>
          <a:p>
            <a:pPr marL="82296" indent="0">
              <a:buNone/>
            </a:pPr>
            <a:r>
              <a:rPr lang="ru-RU" dirty="0">
                <a:solidFill>
                  <a:srgbClr val="2A2723"/>
                </a:solidFill>
                <a:latin typeface="Georgia"/>
              </a:rPr>
              <a:t>	</a:t>
            </a:r>
            <a:r>
              <a:rPr lang="ru-RU" sz="2200" dirty="0">
                <a:solidFill>
                  <a:srgbClr val="2A2723"/>
                </a:solidFill>
                <a:latin typeface="Georgia"/>
              </a:rPr>
              <a:t>Перенос поз осуществляется сначала с ведущей руки (у правшей — с правой на левую), а затем наоборот (с левой на правую).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5721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447800"/>
            <a:ext cx="7956376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800" dirty="0">
                <a:solidFill>
                  <a:srgbClr val="2A2723"/>
                </a:solidFill>
                <a:latin typeface="Georgia"/>
              </a:rPr>
              <a:t>. </a:t>
            </a:r>
            <a:r>
              <a:rPr lang="ru-RU" sz="4100" dirty="0">
                <a:solidFill>
                  <a:srgbClr val="2A2723"/>
                </a:solidFill>
                <a:latin typeface="Georgia"/>
              </a:rPr>
              <a:t>Оральный </a:t>
            </a:r>
            <a:r>
              <a:rPr lang="ru-RU" sz="4100" dirty="0" err="1">
                <a:solidFill>
                  <a:srgbClr val="2A2723"/>
                </a:solidFill>
                <a:latin typeface="Georgia"/>
              </a:rPr>
              <a:t>праксис</a:t>
            </a:r>
            <a:r>
              <a:rPr lang="ru-RU" sz="4100" dirty="0">
                <a:solidFill>
                  <a:srgbClr val="2A2723"/>
                </a:solidFill>
                <a:latin typeface="Georgia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100" dirty="0">
                <a:solidFill>
                  <a:srgbClr val="2A2723"/>
                </a:solidFill>
                <a:latin typeface="Georgia"/>
              </a:rPr>
              <a:t>Л.: «Делай, как я». </a:t>
            </a:r>
          </a:p>
          <a:p>
            <a:pPr marL="82296" indent="0">
              <a:buNone/>
            </a:pPr>
            <a:r>
              <a:rPr lang="ru-RU" sz="2400" dirty="0">
                <a:solidFill>
                  <a:srgbClr val="2A2723"/>
                </a:solidFill>
                <a:latin typeface="Georgia"/>
              </a:rPr>
              <a:t>Логопед  выполняет следующие действия: </a:t>
            </a:r>
          </a:p>
          <a:p>
            <a:pPr marL="82296" indent="0">
              <a:buNone/>
            </a:pPr>
            <a:r>
              <a:rPr lang="ru-RU" sz="2400" dirty="0">
                <a:solidFill>
                  <a:srgbClr val="2A2723"/>
                </a:solidFill>
                <a:latin typeface="Georgia"/>
              </a:rPr>
              <a:t>– улыбка, </a:t>
            </a:r>
          </a:p>
          <a:p>
            <a:pPr marL="82296" indent="0">
              <a:buNone/>
            </a:pPr>
            <a:r>
              <a:rPr lang="ru-RU" sz="2400" dirty="0">
                <a:solidFill>
                  <a:srgbClr val="2A2723"/>
                </a:solidFill>
                <a:latin typeface="Georgia"/>
              </a:rPr>
              <a:t>– вытягивание губ в трубочку; </a:t>
            </a:r>
          </a:p>
          <a:p>
            <a:pPr marL="82296" indent="0">
              <a:buNone/>
            </a:pPr>
            <a:r>
              <a:rPr lang="ru-RU" sz="2400" dirty="0">
                <a:solidFill>
                  <a:srgbClr val="2A2723"/>
                </a:solidFill>
                <a:latin typeface="Georgia"/>
              </a:rPr>
              <a:t>– язык высунут прямо, поднят к носу, Л. проводит им по губам; </a:t>
            </a:r>
          </a:p>
          <a:p>
            <a:pPr marL="82296" indent="0">
              <a:buNone/>
            </a:pPr>
            <a:r>
              <a:rPr lang="ru-RU" sz="2400" dirty="0">
                <a:solidFill>
                  <a:srgbClr val="2A2723"/>
                </a:solidFill>
                <a:latin typeface="Georgia"/>
              </a:rPr>
              <a:t>– надувает щеки; </a:t>
            </a:r>
          </a:p>
          <a:p>
            <a:pPr marL="82296" indent="0">
              <a:buNone/>
            </a:pPr>
            <a:r>
              <a:rPr lang="ru-RU" sz="2400" dirty="0">
                <a:solidFill>
                  <a:srgbClr val="2A2723"/>
                </a:solidFill>
                <a:latin typeface="Georgia"/>
              </a:rPr>
              <a:t>– хмурится, поднимает брови и т.п.</a:t>
            </a:r>
          </a:p>
          <a:p>
            <a:pPr marL="82296" indent="0">
              <a:buNone/>
            </a:pPr>
            <a:endParaRPr lang="ru-RU" sz="2400" dirty="0">
              <a:solidFill>
                <a:srgbClr val="2A2723"/>
              </a:solidFill>
              <a:latin typeface="Georgia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ru-RU" sz="2600" dirty="0">
                <a:solidFill>
                  <a:srgbClr val="2A2723"/>
                </a:solidFill>
                <a:latin typeface="Georgia"/>
              </a:rPr>
              <a:t>Вариантом может быть выполнение этого теста по инструкции, например: «Нахмурься» или «Дотянись языком до носа». Но в этом случае следует дифференцировать вторичные ошибки, которые возникают у ребенка вследствие недостаточности понимания и т. п.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609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2A2723"/>
                </a:solidFill>
                <a:effectLst/>
                <a:latin typeface="Georgia"/>
              </a:rPr>
              <a:t>II. </a:t>
            </a:r>
            <a:r>
              <a:rPr lang="ru-RU" sz="3600" dirty="0">
                <a:solidFill>
                  <a:srgbClr val="2A2723"/>
                </a:solidFill>
                <a:effectLst/>
                <a:latin typeface="Georgia"/>
              </a:rPr>
              <a:t>Кинетический </a:t>
            </a:r>
            <a:r>
              <a:rPr lang="ru-RU" sz="3600" dirty="0" err="1">
                <a:solidFill>
                  <a:srgbClr val="2A2723"/>
                </a:solidFill>
                <a:effectLst/>
                <a:latin typeface="Georgia"/>
              </a:rPr>
              <a:t>праксис</a:t>
            </a:r>
            <a:r>
              <a:rPr lang="en-US" sz="3600" dirty="0">
                <a:solidFill>
                  <a:srgbClr val="2A2723"/>
                </a:solidFill>
                <a:effectLst/>
                <a:latin typeface="Georgia"/>
              </a:rPr>
              <a:t> </a:t>
            </a:r>
            <a:r>
              <a:rPr lang="ru-RU" sz="3600" dirty="0">
                <a:solidFill>
                  <a:srgbClr val="2A2723"/>
                </a:solidFill>
                <a:effectLst/>
                <a:latin typeface="Georgia"/>
              </a:rPr>
              <a:t>(динамический)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7629" y="1340768"/>
            <a:ext cx="7818072" cy="5517232"/>
          </a:xfrm>
        </p:spPr>
        <p:txBody>
          <a:bodyPr>
            <a:normAutofit fontScale="40000" lnSpcReduction="20000"/>
          </a:bodyPr>
          <a:lstStyle/>
          <a:p>
            <a:pPr marL="82296" indent="0">
              <a:buNone/>
            </a:pPr>
            <a:r>
              <a:rPr lang="ru-RU" sz="9800" dirty="0">
                <a:solidFill>
                  <a:srgbClr val="2A2723"/>
                </a:solidFill>
                <a:latin typeface="Georgia"/>
              </a:rPr>
              <a:t>1.    </a:t>
            </a:r>
            <a:r>
              <a:rPr lang="ru-RU" sz="8000" dirty="0">
                <a:solidFill>
                  <a:srgbClr val="2A2723"/>
                </a:solidFill>
                <a:latin typeface="Georgia"/>
              </a:rPr>
              <a:t>  «Кулак — ребро — ладонь»</a:t>
            </a:r>
            <a:r>
              <a:rPr lang="ru-RU" sz="8000" dirty="0"/>
              <a:t>.</a:t>
            </a:r>
          </a:p>
          <a:p>
            <a:pPr marL="0" indent="0">
              <a:buNone/>
            </a:pPr>
            <a:r>
              <a:rPr lang="ru-RU" sz="8000" dirty="0">
                <a:solidFill>
                  <a:srgbClr val="2A2723"/>
                </a:solidFill>
                <a:latin typeface="Georgia"/>
              </a:rPr>
              <a:t>Л.: «Делай, как я»</a:t>
            </a:r>
          </a:p>
          <a:p>
            <a:pPr marL="0" indent="0">
              <a:buNone/>
            </a:pPr>
            <a:endParaRPr lang="ru-RU" sz="2400" dirty="0">
              <a:solidFill>
                <a:srgbClr val="2A2723"/>
              </a:solidFill>
              <a:latin typeface="Georgia"/>
            </a:endParaRPr>
          </a:p>
          <a:p>
            <a:pPr marL="0" indent="0">
              <a:buNone/>
            </a:pPr>
            <a:endParaRPr lang="ru-RU" sz="2400" dirty="0">
              <a:solidFill>
                <a:srgbClr val="2A2723"/>
              </a:solidFill>
              <a:latin typeface="Georgia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ru-RU" sz="5500" dirty="0">
                <a:solidFill>
                  <a:srgbClr val="2A2723"/>
                </a:solidFill>
                <a:latin typeface="Georgia"/>
              </a:rPr>
              <a:t>Далее выполняется 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ru-RU" sz="5500" dirty="0">
                <a:solidFill>
                  <a:srgbClr val="2A2723"/>
                </a:solidFill>
                <a:latin typeface="Georgia"/>
              </a:rPr>
              <a:t>последовательный ряд 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ru-RU" sz="5500" dirty="0">
                <a:solidFill>
                  <a:srgbClr val="2A2723"/>
                </a:solidFill>
                <a:latin typeface="Georgia"/>
              </a:rPr>
              <a:t>движений.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ru-RU" sz="5500" dirty="0">
                <a:solidFill>
                  <a:srgbClr val="2A2723"/>
                </a:solidFill>
                <a:latin typeface="Georgia"/>
              </a:rPr>
              <a:t> Меняются лишь позы, 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ru-RU" sz="5500" dirty="0">
                <a:solidFill>
                  <a:srgbClr val="2A2723"/>
                </a:solidFill>
                <a:latin typeface="Georgia"/>
              </a:rPr>
              <a:t>сама рука не меняет месторасположения.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ru-RU" sz="5500" dirty="0">
                <a:solidFill>
                  <a:srgbClr val="2A2723"/>
                </a:solidFill>
                <a:latin typeface="Georgia"/>
              </a:rPr>
              <a:t>Два раза вы делаете задание вместе с ребенком медленно и молча, 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ru-RU" sz="5500" dirty="0">
                <a:solidFill>
                  <a:srgbClr val="2A2723"/>
                </a:solidFill>
                <a:latin typeface="Georgia"/>
              </a:rPr>
              <a:t>потом предлагаете ему сделать самому и в более быстром темпе. 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ru-RU" sz="5500" dirty="0">
                <a:solidFill>
                  <a:srgbClr val="2A2723"/>
                </a:solidFill>
                <a:latin typeface="Georgia"/>
              </a:rPr>
              <a:t>Затем то же с зафиксированным языком и с закрытыми глазами.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ru-RU" sz="5500" dirty="0">
                <a:solidFill>
                  <a:srgbClr val="2A2723"/>
                </a:solidFill>
                <a:latin typeface="Georgia"/>
              </a:rPr>
              <a:t> Поочередно обследуются обе руки.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ru-RU" sz="5500" dirty="0">
                <a:solidFill>
                  <a:srgbClr val="2A2723"/>
                </a:solidFill>
                <a:latin typeface="Georgia"/>
              </a:rPr>
              <a:t> При необходимости можно предложить ребенку те же движения, но в измененной последовательности, например, «ребро—ладонь —кулак».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27"/>
          <a:stretch/>
        </p:blipFill>
        <p:spPr bwMode="auto">
          <a:xfrm>
            <a:off x="5219202" y="1916832"/>
            <a:ext cx="3736499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9313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dirty="0">
                <a:solidFill>
                  <a:srgbClr val="2A2723"/>
                </a:solidFill>
                <a:latin typeface="Georgia"/>
              </a:rPr>
              <a:t>2.  Графическая проба «Заборчик».</a:t>
            </a:r>
          </a:p>
          <a:p>
            <a:pPr marL="82296" indent="0">
              <a:buNone/>
            </a:pPr>
            <a:r>
              <a:rPr lang="ru-RU" dirty="0">
                <a:solidFill>
                  <a:srgbClr val="2A2723"/>
                </a:solidFill>
                <a:latin typeface="Georgia"/>
              </a:rPr>
              <a:t>Логопед рисуете ребенку образец: </a:t>
            </a:r>
          </a:p>
          <a:p>
            <a:pPr marL="82296" indent="0">
              <a:buNone/>
            </a:pPr>
            <a:r>
              <a:rPr lang="ru-RU" dirty="0">
                <a:solidFill>
                  <a:srgbClr val="2A2723"/>
                </a:solidFill>
                <a:latin typeface="Georgia"/>
              </a:rPr>
              <a:t>Л.: «Продолжи узор, не отрывая карандаш от бумаги». Условия те же, что и в пункте 1.</a:t>
            </a:r>
          </a:p>
          <a:p>
            <a:pPr marL="82296" indent="0">
              <a:buNone/>
            </a:pPr>
            <a:endParaRPr lang="ru-RU" dirty="0">
              <a:solidFill>
                <a:srgbClr val="2A2723"/>
              </a:solidFill>
              <a:latin typeface="Georgia"/>
            </a:endParaRPr>
          </a:p>
          <a:p>
            <a:pPr marL="82296" indent="0">
              <a:buNone/>
            </a:pPr>
            <a:r>
              <a:rPr lang="ru-RU" dirty="0">
                <a:solidFill>
                  <a:srgbClr val="2A2723"/>
                </a:solidFill>
                <a:latin typeface="Georgia"/>
              </a:rPr>
              <a:t> 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051720" y="4509120"/>
            <a:ext cx="0" cy="1224136"/>
          </a:xfrm>
          <a:prstGeom prst="line">
            <a:avLst/>
          </a:prstGeom>
          <a:ln w="539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942" y="4509120"/>
            <a:ext cx="55563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509120"/>
            <a:ext cx="55563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5381" y="4509120"/>
            <a:ext cx="55563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Прямая соединительная линия 9"/>
          <p:cNvCxnSpPr>
            <a:endCxn id="3076" idx="0"/>
          </p:cNvCxnSpPr>
          <p:nvPr/>
        </p:nvCxnSpPr>
        <p:spPr>
          <a:xfrm>
            <a:off x="2051720" y="4501356"/>
            <a:ext cx="1073004" cy="776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531" y="4508958"/>
            <a:ext cx="1085850" cy="6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66225" flipV="1">
            <a:off x="2746788" y="5039038"/>
            <a:ext cx="1476294" cy="82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90105">
            <a:off x="3680122" y="4549591"/>
            <a:ext cx="849973" cy="1184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5381" y="4502251"/>
            <a:ext cx="8350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467858"/>
            <a:ext cx="1457325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3816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dirty="0">
                <a:solidFill>
                  <a:srgbClr val="2A2723"/>
                </a:solidFill>
                <a:latin typeface="Georgia"/>
              </a:rPr>
              <a:t>3.      Л.: «Напиши: Мишина машина; у Миши шишка; слушайте тишину».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9416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73325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dirty="0">
                <a:solidFill>
                  <a:srgbClr val="2A2723"/>
                </a:solidFill>
                <a:latin typeface="Georgia"/>
              </a:rPr>
              <a:t>4.      Реципрокная координация рук.</a:t>
            </a:r>
          </a:p>
          <a:p>
            <a:pPr marL="82296" indent="0">
              <a:buNone/>
            </a:pPr>
            <a:r>
              <a:rPr lang="ru-RU" dirty="0">
                <a:solidFill>
                  <a:srgbClr val="2A2723"/>
                </a:solidFill>
                <a:latin typeface="Georgia"/>
              </a:rPr>
              <a:t>(исследование на межполушарное взаимодействие)</a:t>
            </a:r>
          </a:p>
          <a:p>
            <a:pPr marL="82296" indent="0">
              <a:buNone/>
            </a:pPr>
            <a:endParaRPr lang="ru-RU" dirty="0">
              <a:solidFill>
                <a:srgbClr val="2A2723"/>
              </a:solidFill>
              <a:latin typeface="Georgia"/>
            </a:endParaRPr>
          </a:p>
          <a:p>
            <a:pPr marL="82296" indent="0">
              <a:buNone/>
            </a:pPr>
            <a:endParaRPr lang="ru-RU" dirty="0">
              <a:solidFill>
                <a:srgbClr val="2A2723"/>
              </a:solidFill>
              <a:latin typeface="Georgia"/>
            </a:endParaRPr>
          </a:p>
          <a:p>
            <a:pPr marL="82296" indent="0">
              <a:buNone/>
            </a:pPr>
            <a:endParaRPr lang="ru-RU" dirty="0">
              <a:solidFill>
                <a:srgbClr val="2A2723"/>
              </a:solidFill>
              <a:latin typeface="Georgia"/>
            </a:endParaRPr>
          </a:p>
          <a:p>
            <a:pPr marL="82296" indent="0">
              <a:buNone/>
            </a:pPr>
            <a:endParaRPr lang="ru-RU" sz="2400" dirty="0">
              <a:solidFill>
                <a:srgbClr val="2A2723"/>
              </a:solidFill>
              <a:latin typeface="Georgia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ru-RU" sz="2400" dirty="0">
                <a:solidFill>
                  <a:srgbClr val="2A2723"/>
                </a:solidFill>
                <a:latin typeface="Georgia"/>
              </a:rPr>
              <a:t>Л.: «Положи руки так же на стол. Делай, как я». Несколько раз мы делаем задание вместе с ребенком, потом предлагается ему сделать самому. Условия те же, что и в пункте 1.</a:t>
            </a:r>
            <a:endParaRPr lang="ru-RU" sz="2400" dirty="0">
              <a:solidFill>
                <a:prstClr val="black"/>
              </a:solidFill>
              <a:latin typeface="Calibri"/>
            </a:endParaRPr>
          </a:p>
          <a:p>
            <a:pPr marL="82296" indent="0">
              <a:buNone/>
            </a:pPr>
            <a:endParaRPr lang="ru-RU" dirty="0">
              <a:solidFill>
                <a:srgbClr val="2A2723"/>
              </a:solidFill>
              <a:latin typeface="Georgia"/>
            </a:endParaRPr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708920"/>
            <a:ext cx="2705100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35397"/>
            <a:ext cx="270510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6924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dirty="0">
                <a:solidFill>
                  <a:srgbClr val="2A2723"/>
                </a:solidFill>
                <a:latin typeface="Georgia"/>
              </a:rPr>
              <a:t>5.  Оральный кинетический </a:t>
            </a:r>
            <a:r>
              <a:rPr lang="ru-RU" dirty="0" err="1">
                <a:solidFill>
                  <a:srgbClr val="2A2723"/>
                </a:solidFill>
                <a:latin typeface="Georgia"/>
              </a:rPr>
              <a:t>праксис</a:t>
            </a:r>
            <a:r>
              <a:rPr lang="ru-RU" dirty="0">
                <a:solidFill>
                  <a:srgbClr val="2A2723"/>
                </a:solidFill>
                <a:latin typeface="Georgia"/>
              </a:rPr>
              <a:t>.</a:t>
            </a:r>
          </a:p>
          <a:p>
            <a:pPr marL="82296" indent="0">
              <a:buNone/>
            </a:pPr>
            <a:r>
              <a:rPr lang="ru-RU" dirty="0">
                <a:solidFill>
                  <a:srgbClr val="2A2723"/>
                </a:solidFill>
                <a:latin typeface="Georgia"/>
              </a:rPr>
              <a:t>Л.: «Делай, как я».</a:t>
            </a:r>
          </a:p>
          <a:p>
            <a:pPr marL="82296" indent="0">
              <a:buNone/>
            </a:pPr>
            <a:r>
              <a:rPr lang="ru-RU" dirty="0">
                <a:solidFill>
                  <a:srgbClr val="2A2723"/>
                </a:solidFill>
                <a:latin typeface="Georgia"/>
              </a:rPr>
              <a:t> 1) несколько раз щелкает языком, </a:t>
            </a:r>
          </a:p>
          <a:p>
            <a:pPr marL="82296" indent="0">
              <a:buNone/>
            </a:pPr>
            <a:r>
              <a:rPr lang="ru-RU" dirty="0">
                <a:solidFill>
                  <a:srgbClr val="2A2723"/>
                </a:solidFill>
                <a:latin typeface="Georgia"/>
              </a:rPr>
              <a:t>2) дважды свистит и щелкает языком; хмурится и улыбается;</a:t>
            </a:r>
          </a:p>
          <a:p>
            <a:pPr marL="82296" indent="0">
              <a:buNone/>
            </a:pPr>
            <a:r>
              <a:rPr lang="ru-RU" dirty="0">
                <a:solidFill>
                  <a:srgbClr val="2A2723"/>
                </a:solidFill>
                <a:latin typeface="Georgia"/>
              </a:rPr>
              <a:t> 3) дотрагивается языком до левого, затем — до правого угла рта, затем надувает щеки.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5882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139</TotalTime>
  <Words>816</Words>
  <Application>Microsoft Office PowerPoint</Application>
  <PresentationFormat>Экран (4:3)</PresentationFormat>
  <Paragraphs>107</Paragraphs>
  <Slides>12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Calibri</vt:lpstr>
      <vt:lpstr>Corbel</vt:lpstr>
      <vt:lpstr>Georgia</vt:lpstr>
      <vt:lpstr>Gill Sans MT</vt:lpstr>
      <vt:lpstr>Times New Roman</vt:lpstr>
      <vt:lpstr>Verdana</vt:lpstr>
      <vt:lpstr>Wingdings 2</vt:lpstr>
      <vt:lpstr>Солнцестояние</vt:lpstr>
      <vt:lpstr>Методы  нейропсихологического обследования двигательных функций</vt:lpstr>
      <vt:lpstr>      I. Кинестетический праксис</vt:lpstr>
      <vt:lpstr>Презентация PowerPoint</vt:lpstr>
      <vt:lpstr>Презентация PowerPoint</vt:lpstr>
      <vt:lpstr>II. Кинетический праксис (динамический)</vt:lpstr>
      <vt:lpstr>Презентация PowerPoint</vt:lpstr>
      <vt:lpstr>Презентация PowerPoint</vt:lpstr>
      <vt:lpstr>Презентация PowerPoint</vt:lpstr>
      <vt:lpstr>Презентация PowerPoint</vt:lpstr>
      <vt:lpstr>Пространственный праксис</vt:lpstr>
      <vt:lpstr>Литература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 нейропсихологического обследования двигательных функций</dc:title>
  <dc:creator>Natalia</dc:creator>
  <cp:lastModifiedBy>Наталья Benkogenova</cp:lastModifiedBy>
  <cp:revision>14</cp:revision>
  <dcterms:created xsi:type="dcterms:W3CDTF">2021-02-24T08:13:08Z</dcterms:created>
  <dcterms:modified xsi:type="dcterms:W3CDTF">2022-03-14T18:14:57Z</dcterms:modified>
</cp:coreProperties>
</file>